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1"/>
  </p:notesMasterIdLst>
  <p:sldIdLst>
    <p:sldId id="283" r:id="rId2"/>
    <p:sldId id="284" r:id="rId3"/>
    <p:sldId id="285" r:id="rId4"/>
    <p:sldId id="286" r:id="rId5"/>
    <p:sldId id="300" r:id="rId6"/>
    <p:sldId id="294" r:id="rId7"/>
    <p:sldId id="301" r:id="rId8"/>
    <p:sldId id="302" r:id="rId9"/>
    <p:sldId id="289" r:id="rId10"/>
    <p:sldId id="303" r:id="rId11"/>
    <p:sldId id="290" r:id="rId12"/>
    <p:sldId id="304" r:id="rId13"/>
    <p:sldId id="305" r:id="rId14"/>
    <p:sldId id="291" r:id="rId15"/>
    <p:sldId id="306" r:id="rId16"/>
    <p:sldId id="307" r:id="rId17"/>
    <p:sldId id="292" r:id="rId18"/>
    <p:sldId id="308" r:id="rId19"/>
    <p:sldId id="309" r:id="rId20"/>
    <p:sldId id="311" r:id="rId21"/>
    <p:sldId id="293" r:id="rId22"/>
    <p:sldId id="310" r:id="rId23"/>
    <p:sldId id="295" r:id="rId24"/>
    <p:sldId id="296" r:id="rId25"/>
    <p:sldId id="297" r:id="rId26"/>
    <p:sldId id="312" r:id="rId27"/>
    <p:sldId id="298" r:id="rId28"/>
    <p:sldId id="313" r:id="rId29"/>
    <p:sldId id="315" r:id="rId30"/>
    <p:sldId id="316" r:id="rId31"/>
    <p:sldId id="317" r:id="rId32"/>
    <p:sldId id="299" r:id="rId33"/>
    <p:sldId id="318" r:id="rId34"/>
    <p:sldId id="319" r:id="rId35"/>
    <p:sldId id="320" r:id="rId36"/>
    <p:sldId id="322" r:id="rId37"/>
    <p:sldId id="323" r:id="rId38"/>
    <p:sldId id="324" r:id="rId39"/>
    <p:sldId id="325" r:id="rId40"/>
  </p:sldIdLst>
  <p:sldSz cx="9144000" cy="6858000" type="screen4x3"/>
  <p:notesSz cx="7102475" cy="10233025"/>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205">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FFFFFF"/>
    <a:srgbClr val="FF99CC"/>
    <a:srgbClr val="00CCFF"/>
    <a:srgbClr val="00FF00"/>
    <a:srgbClr val="33CCFF"/>
    <a:srgbClr val="FFFF99"/>
    <a:srgbClr val="FF0066"/>
    <a:srgbClr val="00FFFF"/>
    <a:srgbClr val="FF505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1176" autoAdjust="0"/>
    <p:restoredTop sz="94660"/>
  </p:normalViewPr>
  <p:slideViewPr>
    <p:cSldViewPr>
      <p:cViewPr>
        <p:scale>
          <a:sx n="148" d="100"/>
          <a:sy n="148" d="100"/>
        </p:scale>
        <p:origin x="-2334" y="150"/>
      </p:cViewPr>
      <p:guideLst>
        <p:guide orient="horz" pos="2205"/>
        <p:guide pos="2880"/>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3077260" cy="512210"/>
          </a:xfrm>
          <a:prstGeom prst="rect">
            <a:avLst/>
          </a:prstGeom>
        </p:spPr>
        <p:txBody>
          <a:bodyPr vert="horz" lIns="91991" tIns="45995" rIns="91991" bIns="45995" rtlCol="0"/>
          <a:lstStyle>
            <a:lvl1pPr algn="l">
              <a:defRPr sz="1200"/>
            </a:lvl1pPr>
          </a:lstStyle>
          <a:p>
            <a:endParaRPr kumimoji="1" lang="ja-JP" altLang="en-US"/>
          </a:p>
        </p:txBody>
      </p:sp>
      <p:sp>
        <p:nvSpPr>
          <p:cNvPr id="3" name="日付プレースホルダー 2"/>
          <p:cNvSpPr>
            <a:spLocks noGrp="1"/>
          </p:cNvSpPr>
          <p:nvPr>
            <p:ph type="dt" idx="1"/>
          </p:nvPr>
        </p:nvSpPr>
        <p:spPr>
          <a:xfrm>
            <a:off x="4023621" y="0"/>
            <a:ext cx="3077259" cy="512210"/>
          </a:xfrm>
          <a:prstGeom prst="rect">
            <a:avLst/>
          </a:prstGeom>
        </p:spPr>
        <p:txBody>
          <a:bodyPr vert="horz" lIns="91991" tIns="45995" rIns="91991" bIns="45995" rtlCol="0"/>
          <a:lstStyle>
            <a:lvl1pPr algn="r">
              <a:defRPr sz="1200"/>
            </a:lvl1pPr>
          </a:lstStyle>
          <a:p>
            <a:fld id="{499F7A4D-C8D1-4443-8038-0ADE69A2BA7C}" type="datetimeFigureOut">
              <a:rPr kumimoji="1" lang="ja-JP" altLang="en-US" smtClean="0"/>
              <a:t>2019/9/17</a:t>
            </a:fld>
            <a:endParaRPr kumimoji="1" lang="ja-JP" altLang="en-US"/>
          </a:p>
        </p:txBody>
      </p:sp>
      <p:sp>
        <p:nvSpPr>
          <p:cNvPr id="4" name="スライド イメージ プレースホルダー 3"/>
          <p:cNvSpPr>
            <a:spLocks noGrp="1" noRot="1" noChangeAspect="1"/>
          </p:cNvSpPr>
          <p:nvPr>
            <p:ph type="sldImg" idx="2"/>
          </p:nvPr>
        </p:nvSpPr>
        <p:spPr>
          <a:xfrm>
            <a:off x="992188" y="766763"/>
            <a:ext cx="5119687" cy="3838575"/>
          </a:xfrm>
          <a:prstGeom prst="rect">
            <a:avLst/>
          </a:prstGeom>
          <a:noFill/>
          <a:ln w="12700">
            <a:solidFill>
              <a:prstClr val="black"/>
            </a:solidFill>
          </a:ln>
        </p:spPr>
        <p:txBody>
          <a:bodyPr vert="horz" lIns="91991" tIns="45995" rIns="91991" bIns="45995" rtlCol="0" anchor="ctr"/>
          <a:lstStyle/>
          <a:p>
            <a:endParaRPr lang="ja-JP" altLang="en-US"/>
          </a:p>
        </p:txBody>
      </p:sp>
      <p:sp>
        <p:nvSpPr>
          <p:cNvPr id="5" name="ノート プレースホルダー 4"/>
          <p:cNvSpPr>
            <a:spLocks noGrp="1"/>
          </p:cNvSpPr>
          <p:nvPr>
            <p:ph type="body" sz="quarter" idx="3"/>
          </p:nvPr>
        </p:nvSpPr>
        <p:spPr>
          <a:xfrm>
            <a:off x="709770" y="4860410"/>
            <a:ext cx="5682939" cy="4605100"/>
          </a:xfrm>
          <a:prstGeom prst="rect">
            <a:avLst/>
          </a:prstGeom>
        </p:spPr>
        <p:txBody>
          <a:bodyPr vert="horz" lIns="91991" tIns="45995" rIns="91991" bIns="4599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719222"/>
            <a:ext cx="3077260" cy="512209"/>
          </a:xfrm>
          <a:prstGeom prst="rect">
            <a:avLst/>
          </a:prstGeom>
        </p:spPr>
        <p:txBody>
          <a:bodyPr vert="horz" lIns="91991" tIns="45995" rIns="91991" bIns="4599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4023621" y="9719222"/>
            <a:ext cx="3077259" cy="512209"/>
          </a:xfrm>
          <a:prstGeom prst="rect">
            <a:avLst/>
          </a:prstGeom>
        </p:spPr>
        <p:txBody>
          <a:bodyPr vert="horz" lIns="91991" tIns="45995" rIns="91991" bIns="45995" rtlCol="0" anchor="b"/>
          <a:lstStyle>
            <a:lvl1pPr algn="r">
              <a:defRPr sz="1200"/>
            </a:lvl1pPr>
          </a:lstStyle>
          <a:p>
            <a:fld id="{DD350EAA-42D5-4B7D-9BD0-4CD0B064AFC6}" type="slidenum">
              <a:rPr kumimoji="1" lang="ja-JP" altLang="en-US" smtClean="0"/>
              <a:t>‹#›</a:t>
            </a:fld>
            <a:endParaRPr kumimoji="1" lang="ja-JP" altLang="en-US"/>
          </a:p>
        </p:txBody>
      </p:sp>
    </p:spTree>
    <p:extLst>
      <p:ext uri="{BB962C8B-B14F-4D97-AF65-F5344CB8AC3E}">
        <p14:creationId xmlns:p14="http://schemas.microsoft.com/office/powerpoint/2010/main" val="1868351289"/>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DD350EAA-42D5-4B7D-9BD0-4CD0B064AFC6}" type="slidenum">
              <a:rPr kumimoji="1" lang="ja-JP" altLang="en-US" smtClean="0"/>
              <a:t>10</a:t>
            </a:fld>
            <a:endParaRPr kumimoji="1" lang="ja-JP" altLang="en-US"/>
          </a:p>
        </p:txBody>
      </p:sp>
    </p:spTree>
    <p:extLst>
      <p:ext uri="{BB962C8B-B14F-4D97-AF65-F5344CB8AC3E}">
        <p14:creationId xmlns:p14="http://schemas.microsoft.com/office/powerpoint/2010/main" val="113187961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6"/>
            <a:ext cx="7772400" cy="1470025"/>
          </a:xfrm>
        </p:spPr>
        <p:txBody>
          <a:bodyPr/>
          <a:lstStyle/>
          <a:p>
            <a:r>
              <a:rPr kumimoji="1" lang="ja-JP" altLang="en-US"/>
              <a:t>マスター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fld id="{6A6DF3E1-AAF2-4880-A9D8-82FA3FAD8372}" type="datetime1">
              <a:rPr kumimoji="1" lang="ja-JP" altLang="en-US" smtClean="0"/>
              <a:t>2019/9/17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262943509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65EA8693-4F77-4BDB-8426-AC4C19AA0F5C}" type="datetime1">
              <a:rPr kumimoji="1" lang="ja-JP" altLang="en-US" smtClean="0"/>
              <a:t>2019/9/17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100851017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9"/>
            <a:ext cx="205740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57200" y="274639"/>
            <a:ext cx="601980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A1C7BCDF-E34B-4507-BE60-1CC60E4DF829}" type="datetime1">
              <a:rPr kumimoji="1" lang="ja-JP" altLang="en-US" smtClean="0"/>
              <a:t>2019/9/17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14399135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716FBA16-C70D-461B-BF46-B0D6F2D4913F}" type="datetime1">
              <a:rPr kumimoji="1" lang="ja-JP" altLang="en-US" smtClean="0"/>
              <a:t>2019/9/17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12861907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22313" y="2906714"/>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fld id="{861E7250-2990-4D26-B96E-2D50DF772D75}" type="datetime1">
              <a:rPr kumimoji="1" lang="ja-JP" altLang="en-US" smtClean="0"/>
              <a:t>2019/9/17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386700107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57200" y="1600201"/>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4648200" y="1600201"/>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fld id="{3A611633-6D4B-439E-B975-62785F35FE8E}" type="datetime1">
              <a:rPr kumimoji="1" lang="ja-JP" altLang="en-US" smtClean="0"/>
              <a:t>2019/9/17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27681820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1"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57201"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4645026"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4645026"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fld id="{B55954B4-390B-4446-8477-C8A1A165450E}" type="datetime1">
              <a:rPr kumimoji="1" lang="ja-JP" altLang="en-US" smtClean="0"/>
              <a:t>2019/9/17</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34949824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fld id="{5A22C10D-7BE0-4FA6-B7CC-1F1C6B05BE98}" type="datetime1">
              <a:rPr kumimoji="1" lang="ja-JP" altLang="en-US" smtClean="0"/>
              <a:t>2019/9/17</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211258888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EA8F788F-B1B5-41D0-83D8-FA9E607DA6C7}" type="datetime1">
              <a:rPr kumimoji="1" lang="ja-JP" altLang="en-US" smtClean="0"/>
              <a:t>2019/9/17</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10363999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1" y="273050"/>
            <a:ext cx="3008313"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575050" y="273051"/>
            <a:ext cx="5111751"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57201" y="1435101"/>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B375A9EE-89C6-45B7-BF4A-1B12B96D102E}" type="datetime1">
              <a:rPr kumimoji="1" lang="ja-JP" altLang="en-US" smtClean="0"/>
              <a:t>2019/9/17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153955920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1"/>
            <a:ext cx="54864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9"/>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8E7ADE01-1C0A-4336-86E2-CA5C3CD03E79}" type="datetime1">
              <a:rPr kumimoji="1" lang="ja-JP" altLang="en-US" smtClean="0"/>
              <a:t>2019/9/17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60447701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600201"/>
            <a:ext cx="82296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57200" y="6356351"/>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61A4543-77DB-47A6-97BE-ED2682FD185E}" type="datetime1">
              <a:rPr kumimoji="1" lang="ja-JP" altLang="en-US" smtClean="0"/>
              <a:t>2019/9/17</a:t>
            </a:fld>
            <a:endParaRPr kumimoji="1" lang="ja-JP" altLang="en-US"/>
          </a:p>
        </p:txBody>
      </p:sp>
      <p:sp>
        <p:nvSpPr>
          <p:cNvPr id="5" name="フッター プレースホルダー 4"/>
          <p:cNvSpPr>
            <a:spLocks noGrp="1"/>
          </p:cNvSpPr>
          <p:nvPr>
            <p:ph type="ftr" sz="quarter" idx="3"/>
          </p:nvPr>
        </p:nvSpPr>
        <p:spPr>
          <a:xfrm>
            <a:off x="3124200" y="6356351"/>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1"/>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9BE81C0-C88C-4B46-9B53-BFE70D20C8DA}" type="slidenum">
              <a:rPr kumimoji="1" lang="ja-JP" altLang="en-US" smtClean="0"/>
              <a:pPr/>
              <a:t>‹#›</a:t>
            </a:fld>
            <a:endParaRPr kumimoji="1" lang="ja-JP" altLang="en-US"/>
          </a:p>
        </p:txBody>
      </p:sp>
    </p:spTree>
    <p:extLst>
      <p:ext uri="{BB962C8B-B14F-4D97-AF65-F5344CB8AC3E}">
        <p14:creationId xmlns:p14="http://schemas.microsoft.com/office/powerpoint/2010/main" val="238857677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1</a:t>
            </a:fld>
            <a:endParaRPr kumimoji="1" lang="ja-JP" altLang="en-US"/>
          </a:p>
        </p:txBody>
      </p:sp>
      <p:sp>
        <p:nvSpPr>
          <p:cNvPr id="32" name="テキスト ボックス 31"/>
          <p:cNvSpPr txBox="1"/>
          <p:nvPr/>
        </p:nvSpPr>
        <p:spPr>
          <a:xfrm>
            <a:off x="4860032" y="847447"/>
            <a:ext cx="3960440" cy="6063198"/>
          </a:xfrm>
          <a:prstGeom prst="rect">
            <a:avLst/>
          </a:prstGeom>
          <a:noFill/>
          <a:ln>
            <a:solidFill>
              <a:schemeClr val="tx1"/>
            </a:solidFill>
            <a:prstDash val="dash"/>
          </a:ln>
        </p:spPr>
        <p:txBody>
          <a:bodyPr wrap="square" rtlCol="0">
            <a:spAutoFit/>
          </a:bodyPr>
          <a:lstStyle/>
          <a:p>
            <a:pPr algn="ctr" hangingPunct="0"/>
            <a:r>
              <a:rPr lang="ja-JP" altLang="ja-JP" sz="1400" b="1" dirty="0"/>
              <a:t>商品・サービスに関する方針</a:t>
            </a:r>
            <a:endParaRPr lang="ja-JP" altLang="ja-JP" sz="1400" dirty="0"/>
          </a:p>
          <a:p>
            <a:pPr algn="ctr" hangingPunct="0"/>
            <a:r>
              <a:rPr lang="en-US" altLang="ja-JP" sz="1100" dirty="0"/>
              <a:t> </a:t>
            </a:r>
            <a:endParaRPr lang="ja-JP" altLang="ja-JP" sz="1100" dirty="0"/>
          </a:p>
          <a:p>
            <a:pPr algn="ctr" hangingPunct="0"/>
            <a:r>
              <a:rPr lang="ja-JP" altLang="ja-JP" sz="1100" b="1" dirty="0"/>
              <a:t>モノを売るのではなくコト（価値）を売る社員が輝くと、</a:t>
            </a:r>
            <a:endParaRPr lang="en-US" altLang="ja-JP" sz="1100" b="1" dirty="0"/>
          </a:p>
          <a:p>
            <a:pPr algn="ctr" hangingPunct="0"/>
            <a:r>
              <a:rPr lang="ja-JP" altLang="ja-JP" sz="1100" b="1" dirty="0"/>
              <a:t>商品・サービスが輝く。</a:t>
            </a:r>
            <a:endParaRPr lang="en-US" altLang="ja-JP" sz="1100" b="1" dirty="0"/>
          </a:p>
          <a:p>
            <a:pPr algn="ctr" hangingPunct="0"/>
            <a:endParaRPr lang="ja-JP" altLang="ja-JP" sz="1100" dirty="0"/>
          </a:p>
          <a:p>
            <a:pPr hangingPunct="0"/>
            <a:r>
              <a:rPr lang="ja-JP" altLang="ja-JP" sz="1100" b="1" dirty="0"/>
              <a:t>１．基本</a:t>
            </a:r>
            <a:endParaRPr lang="ja-JP" altLang="ja-JP" sz="1100" dirty="0"/>
          </a:p>
          <a:p>
            <a:pPr hangingPunct="0"/>
            <a:r>
              <a:rPr lang="ja-JP" altLang="ja-JP" sz="1100" dirty="0"/>
              <a:t>（</a:t>
            </a:r>
            <a:r>
              <a:rPr lang="en-US" altLang="ja-JP" sz="1100" dirty="0"/>
              <a:t>1</a:t>
            </a:r>
            <a:r>
              <a:rPr lang="ja-JP" altLang="ja-JP" sz="1100" dirty="0"/>
              <a:t>）常に新しい商品・サービスを</a:t>
            </a:r>
            <a:r>
              <a:rPr lang="ja-JP" altLang="ja-JP" sz="1100" b="1" dirty="0"/>
              <a:t>開発し続ける</a:t>
            </a:r>
            <a:r>
              <a:rPr lang="ja-JP" altLang="ja-JP" sz="1100" dirty="0"/>
              <a:t>。商品・サービスを</a:t>
            </a:r>
            <a:endParaRPr lang="en-US" altLang="ja-JP" sz="1100" dirty="0"/>
          </a:p>
          <a:p>
            <a:pPr hangingPunct="0"/>
            <a:r>
              <a:rPr lang="en-US" altLang="ja-JP" sz="1100" b="1" dirty="0"/>
              <a:t>       </a:t>
            </a:r>
            <a:r>
              <a:rPr lang="ja-JP" altLang="ja-JP" sz="1100" b="1" dirty="0"/>
              <a:t>改良し続ける</a:t>
            </a:r>
            <a:r>
              <a:rPr lang="ja-JP" altLang="ja-JP" sz="1100" dirty="0"/>
              <a:t>。</a:t>
            </a:r>
          </a:p>
          <a:p>
            <a:pPr hangingPunct="0"/>
            <a:r>
              <a:rPr lang="ja-JP" altLang="ja-JP" sz="1100" dirty="0"/>
              <a:t>（</a:t>
            </a:r>
            <a:r>
              <a:rPr lang="en-US" altLang="ja-JP" sz="1100" dirty="0"/>
              <a:t>2</a:t>
            </a:r>
            <a:r>
              <a:rPr lang="ja-JP" altLang="ja-JP" sz="1100" dirty="0"/>
              <a:t>）</a:t>
            </a:r>
            <a:r>
              <a:rPr lang="ja-JP" altLang="ja-JP" sz="1100" b="1" dirty="0">
                <a:solidFill>
                  <a:srgbClr val="FF0000"/>
                </a:solidFill>
              </a:rPr>
              <a:t>商品というモノを売ろうとしてはいけない。元気という価</a:t>
            </a:r>
            <a:r>
              <a:rPr lang="en-US" altLang="ja-JP" sz="1100" b="1" dirty="0">
                <a:solidFill>
                  <a:schemeClr val="bg1"/>
                </a:solidFill>
              </a:rPr>
              <a:t> </a:t>
            </a:r>
            <a:r>
              <a:rPr lang="ja-JP" altLang="ja-JP" sz="1100" b="1" dirty="0">
                <a:solidFill>
                  <a:srgbClr val="FF0000"/>
                </a:solidFill>
              </a:rPr>
              <a:t>値（</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コト）</a:t>
            </a:r>
            <a:r>
              <a:rPr lang="ja-JP" altLang="ja-JP" sz="1100" dirty="0">
                <a:solidFill>
                  <a:srgbClr val="FF0000"/>
                </a:solidFill>
              </a:rPr>
              <a:t>を売る。</a:t>
            </a:r>
            <a:r>
              <a:rPr lang="ja-JP" altLang="ja-JP" sz="1100" dirty="0"/>
              <a:t>コトとは、</a:t>
            </a:r>
            <a:r>
              <a:rPr lang="ja-JP" altLang="ja-JP" sz="1100" b="1" dirty="0"/>
              <a:t>お客様が感じる価値</a:t>
            </a:r>
            <a:r>
              <a:rPr lang="ja-JP" altLang="ja-JP" sz="1100" dirty="0"/>
              <a:t>である。</a:t>
            </a:r>
          </a:p>
          <a:p>
            <a:pPr hangingPunct="0"/>
            <a:r>
              <a:rPr lang="ja-JP" altLang="ja-JP" sz="1100" dirty="0"/>
              <a:t>（</a:t>
            </a:r>
            <a:r>
              <a:rPr lang="en-US" altLang="ja-JP" sz="1100" dirty="0"/>
              <a:t>3</a:t>
            </a:r>
            <a:r>
              <a:rPr lang="ja-JP" altLang="ja-JP" sz="1100" dirty="0"/>
              <a:t>）</a:t>
            </a:r>
            <a:r>
              <a:rPr lang="ja-JP" altLang="ja-JP" sz="1100" b="1" dirty="0">
                <a:solidFill>
                  <a:srgbClr val="FF0000"/>
                </a:solidFill>
              </a:rPr>
              <a:t>商品の価値</a:t>
            </a:r>
            <a:r>
              <a:rPr lang="ja-JP" altLang="ja-JP" sz="1100" b="1" dirty="0"/>
              <a:t>とは、お客様の感じる価値を高めること。具体的</a:t>
            </a:r>
            <a:endParaRPr lang="en-US" altLang="ja-JP" sz="1100" b="1" dirty="0"/>
          </a:p>
          <a:p>
            <a:pPr hangingPunct="0"/>
            <a:r>
              <a:rPr lang="en-US" altLang="ja-JP" sz="1100" b="1" dirty="0"/>
              <a:t>       </a:t>
            </a:r>
            <a:r>
              <a:rPr lang="ja-JP" altLang="ja-JP" sz="1100" b="1" dirty="0"/>
              <a:t>には、</a:t>
            </a:r>
            <a:r>
              <a:rPr lang="ja-JP" altLang="ja-JP" sz="1100" b="1" dirty="0">
                <a:solidFill>
                  <a:srgbClr val="FF0000"/>
                </a:solidFill>
              </a:rPr>
              <a:t>理念×製品の価値×サービスの価値×情報の価値</a:t>
            </a:r>
            <a:r>
              <a:rPr lang="ja-JP" altLang="ja-JP" sz="1100" b="1" dirty="0"/>
              <a:t>で</a:t>
            </a:r>
            <a:endParaRPr lang="en-US" altLang="ja-JP" sz="1100" b="1" dirty="0"/>
          </a:p>
          <a:p>
            <a:pPr hangingPunct="0"/>
            <a:r>
              <a:rPr lang="en-US" altLang="ja-JP" sz="1100" b="1" dirty="0"/>
              <a:t>       </a:t>
            </a:r>
            <a:r>
              <a:rPr lang="ja-JP" altLang="ja-JP" sz="1100" b="1" dirty="0"/>
              <a:t>ある。</a:t>
            </a:r>
            <a:endParaRPr lang="ja-JP" altLang="ja-JP" sz="1100" dirty="0"/>
          </a:p>
          <a:p>
            <a:r>
              <a:rPr lang="ja-JP" altLang="ja-JP" sz="1100" dirty="0"/>
              <a:t>（</a:t>
            </a:r>
            <a:r>
              <a:rPr lang="en-US" altLang="ja-JP" sz="1100" dirty="0"/>
              <a:t>4</a:t>
            </a:r>
            <a:r>
              <a:rPr lang="ja-JP" altLang="ja-JP" sz="1100" dirty="0"/>
              <a:t>）</a:t>
            </a:r>
            <a:r>
              <a:rPr lang="ja-JP" altLang="ja-JP" sz="1100" b="1" dirty="0"/>
              <a:t>最高の商品</a:t>
            </a:r>
            <a:r>
              <a:rPr lang="ja-JP" altLang="ja-JP" sz="1100" dirty="0"/>
              <a:t>は、</a:t>
            </a:r>
            <a:r>
              <a:rPr lang="ja-JP" altLang="ja-JP" sz="1100" b="1" dirty="0"/>
              <a:t>働いている社員の姿</a:t>
            </a:r>
            <a:r>
              <a:rPr lang="ja-JP" altLang="ja-JP" sz="1100" dirty="0"/>
              <a:t>。</a:t>
            </a:r>
            <a:endParaRPr lang="en-US" altLang="ja-JP" sz="1100" dirty="0"/>
          </a:p>
          <a:p>
            <a:endParaRPr lang="ja-JP" altLang="ja-JP" sz="1100" dirty="0"/>
          </a:p>
          <a:p>
            <a:pPr hangingPunct="0"/>
            <a:r>
              <a:rPr lang="ja-JP" altLang="ja-JP" sz="1100" b="1" dirty="0"/>
              <a:t>２．品質</a:t>
            </a:r>
            <a:endParaRPr lang="ja-JP" altLang="ja-JP" sz="1100" dirty="0"/>
          </a:p>
          <a:p>
            <a:pPr hangingPunct="0"/>
            <a:r>
              <a:rPr lang="ja-JP" altLang="ja-JP" sz="1100" dirty="0"/>
              <a:t>（</a:t>
            </a:r>
            <a:r>
              <a:rPr lang="en-US" altLang="ja-JP" sz="1100" dirty="0"/>
              <a:t>1</a:t>
            </a:r>
            <a:r>
              <a:rPr lang="ja-JP" altLang="ja-JP" sz="1100" dirty="0"/>
              <a:t>）</a:t>
            </a:r>
            <a:r>
              <a:rPr lang="ja-JP" altLang="ja-JP" sz="1100" b="1" dirty="0">
                <a:solidFill>
                  <a:srgbClr val="FF0000"/>
                </a:solidFill>
              </a:rPr>
              <a:t>サービスが先、利益は後</a:t>
            </a:r>
            <a:r>
              <a:rPr lang="ja-JP" altLang="ja-JP" sz="1100" dirty="0"/>
              <a:t>であるから、目に</a:t>
            </a:r>
            <a:r>
              <a:rPr lang="ja-JP" altLang="ja-JP" sz="1100" b="1" dirty="0"/>
              <a:t>見えるところ</a:t>
            </a:r>
            <a:r>
              <a:rPr lang="ja-JP" altLang="en-US" sz="1100" b="1" dirty="0"/>
              <a:t>は</a:t>
            </a:r>
            <a:r>
              <a:rPr lang="ja-JP" altLang="ja-JP" sz="1100" b="1" dirty="0"/>
              <a:t>手</a:t>
            </a:r>
            <a:endParaRPr lang="en-US" altLang="ja-JP" sz="1100" b="1" dirty="0"/>
          </a:p>
          <a:p>
            <a:pPr hangingPunct="0"/>
            <a:r>
              <a:rPr lang="en-US" altLang="ja-JP" sz="1100" b="1" dirty="0"/>
              <a:t>       </a:t>
            </a:r>
            <a:r>
              <a:rPr lang="ja-JP" altLang="ja-JP" sz="1100" b="1" dirty="0"/>
              <a:t>間ひまかける</a:t>
            </a:r>
            <a:r>
              <a:rPr lang="ja-JP" altLang="ja-JP" sz="1100" dirty="0"/>
              <a:t>。見えないところで合理化。</a:t>
            </a:r>
            <a:endParaRPr lang="en-US" altLang="ja-JP" sz="1100" dirty="0"/>
          </a:p>
          <a:p>
            <a:pPr hangingPunct="0"/>
            <a:endParaRPr lang="ja-JP" altLang="ja-JP" sz="1100" dirty="0"/>
          </a:p>
          <a:p>
            <a:pPr hangingPunct="0"/>
            <a:r>
              <a:rPr lang="ja-JP" altLang="ja-JP" sz="1100" b="1" dirty="0"/>
              <a:t>３．価格</a:t>
            </a:r>
            <a:endParaRPr lang="ja-JP" altLang="ja-JP" sz="1100" dirty="0"/>
          </a:p>
          <a:p>
            <a:pPr hangingPunct="0"/>
            <a:r>
              <a:rPr lang="ja-JP" altLang="ja-JP" sz="1100" dirty="0"/>
              <a:t>（</a:t>
            </a:r>
            <a:r>
              <a:rPr lang="en-US" altLang="ja-JP" sz="1100" dirty="0"/>
              <a:t>1</a:t>
            </a:r>
            <a:r>
              <a:rPr lang="ja-JP" altLang="ja-JP" sz="1100" dirty="0"/>
              <a:t>）</a:t>
            </a:r>
            <a:r>
              <a:rPr lang="ja-JP" altLang="en-US" sz="1100" b="1" dirty="0">
                <a:solidFill>
                  <a:srgbClr val="FF0000"/>
                </a:solidFill>
              </a:rPr>
              <a:t>値決めは経営なり。</a:t>
            </a:r>
            <a:endParaRPr lang="en-US" altLang="ja-JP" sz="1100" dirty="0"/>
          </a:p>
          <a:p>
            <a:pPr hangingPunct="0"/>
            <a:r>
              <a:rPr lang="ja-JP" altLang="ja-JP" sz="1100" dirty="0"/>
              <a:t>（</a:t>
            </a:r>
            <a:r>
              <a:rPr lang="en-US" altLang="ja-JP" sz="1100" dirty="0"/>
              <a:t>2</a:t>
            </a:r>
            <a:r>
              <a:rPr lang="ja-JP" altLang="ja-JP" sz="1100" dirty="0"/>
              <a:t>） </a:t>
            </a:r>
            <a:r>
              <a:rPr lang="ja-JP" altLang="ja-JP" sz="1100" b="1" dirty="0">
                <a:solidFill>
                  <a:srgbClr val="FF0000"/>
                </a:solidFill>
              </a:rPr>
              <a:t>中小企業は価格競争をしてはいけない</a:t>
            </a:r>
            <a:r>
              <a:rPr lang="ja-JP" altLang="ja-JP" sz="1100" dirty="0">
                <a:solidFill>
                  <a:srgbClr val="FF0000"/>
                </a:solidFill>
              </a:rPr>
              <a:t>。</a:t>
            </a:r>
            <a:r>
              <a:rPr lang="ja-JP" altLang="ja-JP" sz="1100" dirty="0"/>
              <a:t>商品・サービを絞り</a:t>
            </a:r>
            <a:endParaRPr lang="en-US" altLang="ja-JP" sz="1100" dirty="0"/>
          </a:p>
          <a:p>
            <a:pPr hangingPunct="0"/>
            <a:r>
              <a:rPr lang="en-US" altLang="ja-JP" sz="1100" dirty="0"/>
              <a:t>        </a:t>
            </a:r>
            <a:r>
              <a:rPr lang="ja-JP" altLang="ja-JP" sz="1100" dirty="0"/>
              <a:t>付加</a:t>
            </a:r>
            <a:r>
              <a:rPr lang="ja-JP" altLang="en-US" sz="1100" dirty="0"/>
              <a:t>価値の</a:t>
            </a:r>
            <a:r>
              <a:rPr lang="ja-JP" altLang="ja-JP" sz="1100" dirty="0"/>
              <a:t>とれる商をする</a:t>
            </a:r>
            <a:r>
              <a:rPr lang="ja-JP" altLang="en-US" sz="1100" dirty="0"/>
              <a:t>。</a:t>
            </a:r>
            <a:r>
              <a:rPr lang="ja-JP" altLang="en-US" sz="1100" b="1" dirty="0"/>
              <a:t>価格は物の価値表現</a:t>
            </a:r>
            <a:r>
              <a:rPr lang="ja-JP" altLang="en-US" sz="1100" dirty="0"/>
              <a:t>であり高</a:t>
            </a:r>
            <a:endParaRPr lang="en-US" altLang="ja-JP" sz="1100" dirty="0"/>
          </a:p>
          <a:p>
            <a:pPr hangingPunct="0"/>
            <a:r>
              <a:rPr lang="en-US" altLang="ja-JP" sz="1100" dirty="0"/>
              <a:t>        </a:t>
            </a:r>
            <a:r>
              <a:rPr lang="ja-JP" altLang="en-US" sz="1100" dirty="0"/>
              <a:t>い安いが本質ではない。お客様にとって</a:t>
            </a:r>
            <a:r>
              <a:rPr lang="ja-JP" altLang="en-US" sz="1100" b="1" dirty="0"/>
              <a:t>価格以上の価値</a:t>
            </a:r>
            <a:r>
              <a:rPr lang="ja-JP" altLang="en-US" sz="1100" dirty="0"/>
              <a:t>が</a:t>
            </a:r>
            <a:endParaRPr lang="en-US" altLang="ja-JP" sz="1100" dirty="0"/>
          </a:p>
          <a:p>
            <a:pPr hangingPunct="0"/>
            <a:r>
              <a:rPr lang="en-US" altLang="ja-JP" sz="1100" dirty="0"/>
              <a:t>        </a:t>
            </a:r>
            <a:r>
              <a:rPr lang="ja-JP" altLang="en-US" sz="1100" dirty="0" err="1"/>
              <a:t>れば</a:t>
            </a:r>
            <a:r>
              <a:rPr lang="ja-JP" altLang="en-US" sz="1100" dirty="0"/>
              <a:t>高くても満足度は高くなります。</a:t>
            </a:r>
            <a:endParaRPr lang="en-US" altLang="ja-JP" sz="1100" dirty="0"/>
          </a:p>
          <a:p>
            <a:pPr hangingPunct="0"/>
            <a:endParaRPr lang="en-US" altLang="ja-JP" sz="1100" b="1" dirty="0"/>
          </a:p>
          <a:p>
            <a:pPr hangingPunct="0"/>
            <a:r>
              <a:rPr lang="ja-JP" altLang="ja-JP" sz="1100" b="1" dirty="0"/>
              <a:t>４．商品</a:t>
            </a:r>
            <a:endParaRPr lang="ja-JP" altLang="ja-JP" sz="1100" dirty="0"/>
          </a:p>
          <a:p>
            <a:pPr hangingPunct="0"/>
            <a:r>
              <a:rPr lang="en-US" altLang="ja-JP" sz="1100" b="1" dirty="0"/>
              <a:t> </a:t>
            </a:r>
            <a:r>
              <a:rPr lang="ja-JP" altLang="ja-JP" sz="1100" b="1" dirty="0"/>
              <a:t>基本商品</a:t>
            </a:r>
            <a:endParaRPr lang="ja-JP" altLang="ja-JP" sz="1100" dirty="0"/>
          </a:p>
          <a:p>
            <a:pPr hangingPunct="0"/>
            <a:r>
              <a:rPr lang="ja-JP" altLang="ja-JP" sz="1100" b="1" dirty="0"/>
              <a:t>（</a:t>
            </a:r>
            <a:r>
              <a:rPr lang="en-US" altLang="ja-JP" sz="1100" b="1" dirty="0"/>
              <a:t>1</a:t>
            </a:r>
            <a:r>
              <a:rPr lang="ja-JP" altLang="ja-JP" sz="1100" b="1" dirty="0"/>
              <a:t>）</a:t>
            </a:r>
            <a:r>
              <a:rPr lang="ja-JP" altLang="en-US" sz="1100" b="1" dirty="0"/>
              <a:t>●●</a:t>
            </a:r>
            <a:r>
              <a:rPr lang="ja-JP" altLang="ja-JP" sz="1100" b="1" dirty="0"/>
              <a:t>式月次決算書</a:t>
            </a:r>
            <a:endParaRPr lang="en-US" altLang="ja-JP" sz="1100" b="1" dirty="0"/>
          </a:p>
          <a:p>
            <a:pPr hangingPunct="0"/>
            <a:r>
              <a:rPr lang="ja-JP" altLang="ja-JP" sz="1100" b="1" dirty="0"/>
              <a:t>（</a:t>
            </a:r>
            <a:r>
              <a:rPr lang="en-US" altLang="ja-JP" sz="1100" b="1" dirty="0"/>
              <a:t>2</a:t>
            </a:r>
            <a:r>
              <a:rPr lang="ja-JP" altLang="ja-JP" sz="1100" b="1" dirty="0"/>
              <a:t>）経営計画書（事業拡大の最重点商品</a:t>
            </a:r>
            <a:r>
              <a:rPr lang="ja-JP" altLang="ja-JP" sz="1100" dirty="0"/>
              <a:t>とする。</a:t>
            </a:r>
            <a:r>
              <a:rPr lang="ja-JP" altLang="ja-JP" sz="1100" b="1" dirty="0"/>
              <a:t>）</a:t>
            </a:r>
            <a:endParaRPr lang="ja-JP" altLang="ja-JP" sz="1100" dirty="0"/>
          </a:p>
          <a:p>
            <a:pPr hangingPunct="0"/>
            <a:r>
              <a:rPr lang="ja-JP" altLang="ja-JP" sz="1100" b="1" dirty="0"/>
              <a:t>（</a:t>
            </a:r>
            <a:r>
              <a:rPr lang="en-US" altLang="ja-JP" sz="1100" b="1" dirty="0"/>
              <a:t>3</a:t>
            </a:r>
            <a:r>
              <a:rPr lang="ja-JP" altLang="ja-JP" sz="1100" b="1" dirty="0"/>
              <a:t>）決算前検討会</a:t>
            </a:r>
            <a:r>
              <a:rPr lang="ja-JP" altLang="en-US" sz="1100" dirty="0"/>
              <a:t>　</a:t>
            </a:r>
            <a:r>
              <a:rPr lang="ja-JP" altLang="ja-JP" sz="1100" b="1" dirty="0"/>
              <a:t>（</a:t>
            </a:r>
            <a:r>
              <a:rPr lang="en-US" altLang="ja-JP" sz="1100" b="1" dirty="0"/>
              <a:t>4</a:t>
            </a:r>
            <a:r>
              <a:rPr lang="ja-JP" altLang="ja-JP" sz="1100" b="1" dirty="0"/>
              <a:t>）人事労務コンサルティング</a:t>
            </a:r>
            <a:r>
              <a:rPr lang="ja-JP" altLang="en-US" sz="1100" dirty="0"/>
              <a:t>　</a:t>
            </a:r>
            <a:r>
              <a:rPr lang="ja-JP" altLang="ja-JP" sz="1100" b="1" dirty="0"/>
              <a:t>（</a:t>
            </a:r>
            <a:r>
              <a:rPr lang="en-US" altLang="ja-JP" sz="1100" b="1" dirty="0"/>
              <a:t>5</a:t>
            </a:r>
            <a:r>
              <a:rPr lang="ja-JP" altLang="ja-JP" sz="1100" b="1" dirty="0"/>
              <a:t>）保険</a:t>
            </a:r>
            <a:r>
              <a:rPr lang="ja-JP" altLang="en-US" sz="1100" b="1" dirty="0"/>
              <a:t>　　</a:t>
            </a:r>
            <a:endParaRPr lang="en-US" altLang="ja-JP" sz="1100" b="1" dirty="0"/>
          </a:p>
          <a:p>
            <a:pPr hangingPunct="0"/>
            <a:r>
              <a:rPr lang="ja-JP" altLang="en-US" sz="1100" b="1" dirty="0"/>
              <a:t> </a:t>
            </a:r>
            <a:endParaRPr lang="en-US" altLang="ja-JP" sz="1100" b="1" dirty="0"/>
          </a:p>
          <a:p>
            <a:pPr hangingPunct="0"/>
            <a:r>
              <a:rPr lang="ja-JP" altLang="en-US" sz="1100" b="1" dirty="0"/>
              <a:t> お客様サービス及び周辺商品</a:t>
            </a:r>
            <a:endParaRPr lang="en-US" altLang="ja-JP" sz="1100" b="1" dirty="0"/>
          </a:p>
          <a:p>
            <a:pPr hangingPunct="0"/>
            <a:r>
              <a:rPr lang="en-US" altLang="ja-JP" sz="1100" b="1" dirty="0"/>
              <a:t> </a:t>
            </a:r>
            <a:r>
              <a:rPr lang="ja-JP" altLang="ja-JP" sz="1100" b="1" dirty="0"/>
              <a:t>（</a:t>
            </a:r>
            <a:r>
              <a:rPr lang="en-US" altLang="ja-JP" sz="1100" b="1" dirty="0"/>
              <a:t>1</a:t>
            </a:r>
            <a:r>
              <a:rPr lang="ja-JP" altLang="ja-JP" sz="1100" b="1" dirty="0"/>
              <a:t>）</a:t>
            </a:r>
            <a:r>
              <a:rPr lang="ja-JP" altLang="en-US" sz="1100" b="1" dirty="0"/>
              <a:t>経営塾</a:t>
            </a:r>
            <a:r>
              <a:rPr lang="ja-JP" altLang="ja-JP" sz="1100" b="1" dirty="0"/>
              <a:t>（</a:t>
            </a:r>
            <a:r>
              <a:rPr lang="en-US" altLang="ja-JP" sz="1100" b="1" dirty="0"/>
              <a:t>2</a:t>
            </a:r>
            <a:r>
              <a:rPr lang="ja-JP" altLang="ja-JP" sz="1100" b="1" dirty="0"/>
              <a:t>）</a:t>
            </a:r>
            <a:r>
              <a:rPr lang="ja-JP" altLang="en-US" sz="1100" b="1" dirty="0"/>
              <a:t>異業種交流会</a:t>
            </a:r>
            <a:r>
              <a:rPr lang="ja-JP" altLang="ja-JP" sz="1100" b="1" dirty="0"/>
              <a:t> （</a:t>
            </a:r>
            <a:r>
              <a:rPr lang="en-US" altLang="ja-JP" sz="1100" b="1" dirty="0"/>
              <a:t>3</a:t>
            </a:r>
            <a:r>
              <a:rPr lang="ja-JP" altLang="ja-JP" sz="1100" b="1" dirty="0"/>
              <a:t>）</a:t>
            </a:r>
            <a:r>
              <a:rPr lang="ja-JP" altLang="en-US" sz="1100" b="1" dirty="0"/>
              <a:t>セミナー事業</a:t>
            </a:r>
            <a:r>
              <a:rPr lang="ja-JP" altLang="ja-JP" sz="1100" b="1" dirty="0"/>
              <a:t> （</a:t>
            </a:r>
            <a:r>
              <a:rPr lang="en-US" altLang="ja-JP" sz="1100" b="1" dirty="0"/>
              <a:t>4</a:t>
            </a:r>
            <a:r>
              <a:rPr lang="ja-JP" altLang="ja-JP" sz="1100" b="1" dirty="0"/>
              <a:t>）</a:t>
            </a:r>
            <a:r>
              <a:rPr lang="en-US" altLang="ja-JP" sz="1100" b="1" dirty="0"/>
              <a:t>MG</a:t>
            </a:r>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a:t>
            </a:fld>
            <a:endParaRPr lang="ja-JP" altLang="en-US" dirty="0"/>
          </a:p>
        </p:txBody>
      </p:sp>
      <p:sp>
        <p:nvSpPr>
          <p:cNvPr id="58" name="正方形/長方形 57"/>
          <p:cNvSpPr/>
          <p:nvPr/>
        </p:nvSpPr>
        <p:spPr>
          <a:xfrm>
            <a:off x="277595" y="2634734"/>
            <a:ext cx="1456173" cy="276999"/>
          </a:xfrm>
          <a:prstGeom prst="rect">
            <a:avLst/>
          </a:prstGeom>
        </p:spPr>
        <p:txBody>
          <a:bodyPr wrap="square">
            <a:spAutoFit/>
          </a:bodyPr>
          <a:lstStyle/>
          <a:p>
            <a:pPr hangingPunct="0"/>
            <a:r>
              <a:rPr lang="ja-JP" altLang="en-US" sz="1200" b="1" dirty="0"/>
              <a:t>２．品質　</a:t>
            </a:r>
            <a:endParaRPr lang="ja-JP" altLang="ja-JP" sz="1200" dirty="0"/>
          </a:p>
        </p:txBody>
      </p:sp>
      <p:sp>
        <p:nvSpPr>
          <p:cNvPr id="59" name="正方形/長方形 58"/>
          <p:cNvSpPr/>
          <p:nvPr/>
        </p:nvSpPr>
        <p:spPr>
          <a:xfrm>
            <a:off x="252083" y="4007464"/>
            <a:ext cx="700833" cy="276999"/>
          </a:xfrm>
          <a:prstGeom prst="rect">
            <a:avLst/>
          </a:prstGeom>
        </p:spPr>
        <p:txBody>
          <a:bodyPr wrap="none">
            <a:spAutoFit/>
          </a:bodyPr>
          <a:lstStyle/>
          <a:p>
            <a:pPr hangingPunct="0"/>
            <a:r>
              <a:rPr lang="ja-JP" altLang="en-US" sz="1200" b="1" dirty="0"/>
              <a:t>３．価格</a:t>
            </a:r>
            <a:endParaRPr lang="ja-JP" altLang="ja-JP" sz="1200" dirty="0"/>
          </a:p>
        </p:txBody>
      </p:sp>
      <p:sp>
        <p:nvSpPr>
          <p:cNvPr id="60" name="正方形/長方形 59"/>
          <p:cNvSpPr/>
          <p:nvPr/>
        </p:nvSpPr>
        <p:spPr>
          <a:xfrm>
            <a:off x="259310" y="5357680"/>
            <a:ext cx="700833" cy="276999"/>
          </a:xfrm>
          <a:prstGeom prst="rect">
            <a:avLst/>
          </a:prstGeom>
        </p:spPr>
        <p:txBody>
          <a:bodyPr wrap="none">
            <a:spAutoFit/>
          </a:bodyPr>
          <a:lstStyle/>
          <a:p>
            <a:pPr hangingPunct="0"/>
            <a:r>
              <a:rPr lang="ja-JP" altLang="en-US" sz="1200" b="1" dirty="0"/>
              <a:t>４．商品</a:t>
            </a:r>
            <a:endParaRPr lang="en-US" altLang="ja-JP" sz="1200" b="1" dirty="0"/>
          </a:p>
        </p:txBody>
      </p:sp>
      <p:sp>
        <p:nvSpPr>
          <p:cNvPr id="61" name="正方形/長方形 60"/>
          <p:cNvSpPr/>
          <p:nvPr/>
        </p:nvSpPr>
        <p:spPr>
          <a:xfrm>
            <a:off x="270123" y="81638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2" name="正方形/長方形 61"/>
          <p:cNvSpPr/>
          <p:nvPr/>
        </p:nvSpPr>
        <p:spPr>
          <a:xfrm>
            <a:off x="277594" y="2911733"/>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１．基本</a:t>
            </a:r>
            <a:endParaRPr lang="en-US" altLang="ja-JP" sz="1200" b="1" dirty="0"/>
          </a:p>
        </p:txBody>
      </p:sp>
      <p:sp>
        <p:nvSpPr>
          <p:cNvPr id="64" name="正方形/長方形 63"/>
          <p:cNvSpPr/>
          <p:nvPr/>
        </p:nvSpPr>
        <p:spPr>
          <a:xfrm>
            <a:off x="291242" y="4284463"/>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5" name="正方形/長方形 64"/>
          <p:cNvSpPr/>
          <p:nvPr/>
        </p:nvSpPr>
        <p:spPr>
          <a:xfrm>
            <a:off x="277595" y="5673006"/>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3672408" cy="369332"/>
          </a:xfrm>
          <a:prstGeom prst="rect">
            <a:avLst/>
          </a:prstGeom>
          <a:noFill/>
          <a:ln>
            <a:solidFill>
              <a:srgbClr val="FFC000"/>
            </a:solidFill>
          </a:ln>
        </p:spPr>
        <p:txBody>
          <a:bodyPr wrap="square" rtlCol="0">
            <a:spAutoFit/>
          </a:bodyPr>
          <a:lstStyle/>
          <a:p>
            <a:r>
              <a:rPr lang="ja-JP" altLang="en-US" b="1" dirty="0">
                <a:solidFill>
                  <a:schemeClr val="accent1">
                    <a:lumMod val="50000"/>
                  </a:schemeClr>
                </a:solidFill>
                <a:latin typeface="Meiryo UI" panose="020B0604030504040204" pitchFamily="50" charset="-128"/>
                <a:ea typeface="Meiryo UI" panose="020B0604030504040204" pitchFamily="50" charset="-128"/>
                <a:cs typeface="Meiryo UI" panose="020B0604030504040204" pitchFamily="50" charset="-128"/>
              </a:rPr>
              <a:t>商品・サービスに関する方針：戦略</a:t>
            </a:r>
            <a:endParaRPr kumimoji="1" lang="ja-JP" altLang="en-US" b="1" dirty="0">
              <a:solidFill>
                <a:schemeClr val="accent1">
                  <a:lumMod val="50000"/>
                </a:schemeClr>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52" name="テキスト ボックス 51"/>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grpSp>
        <p:nvGrpSpPr>
          <p:cNvPr id="46" name="グループ化 45"/>
          <p:cNvGrpSpPr/>
          <p:nvPr/>
        </p:nvGrpSpPr>
        <p:grpSpPr>
          <a:xfrm>
            <a:off x="4716015" y="-27384"/>
            <a:ext cx="3168353" cy="391170"/>
            <a:chOff x="4826003" y="-24938"/>
            <a:chExt cx="3290312" cy="391170"/>
          </a:xfrm>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51" name="フリーフォーム 50"/>
          <p:cNvSpPr/>
          <p:nvPr/>
        </p:nvSpPr>
        <p:spPr>
          <a:xfrm>
            <a:off x="7668344" y="-27384"/>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Tree>
    <p:extLst>
      <p:ext uri="{BB962C8B-B14F-4D97-AF65-F5344CB8AC3E}">
        <p14:creationId xmlns:p14="http://schemas.microsoft.com/office/powerpoint/2010/main" val="1556941887"/>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10</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10</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10</a:t>
            </a:fld>
            <a:endParaRPr lang="ja-JP" altLang="en-US" dirty="0"/>
          </a:p>
        </p:txBody>
      </p:sp>
      <p:sp>
        <p:nvSpPr>
          <p:cNvPr id="58" name="正方形/長方形 57"/>
          <p:cNvSpPr/>
          <p:nvPr/>
        </p:nvSpPr>
        <p:spPr>
          <a:xfrm>
            <a:off x="277595" y="3656057"/>
            <a:ext cx="1456173" cy="276999"/>
          </a:xfrm>
          <a:prstGeom prst="rect">
            <a:avLst/>
          </a:prstGeom>
        </p:spPr>
        <p:txBody>
          <a:bodyPr wrap="square">
            <a:spAutoFit/>
          </a:bodyPr>
          <a:lstStyle/>
          <a:p>
            <a:pPr hangingPunct="0"/>
            <a:r>
              <a:rPr lang="ja-JP" altLang="en-US" sz="1200" b="1" dirty="0"/>
              <a:t>４．解決　</a:t>
            </a:r>
            <a:endParaRPr lang="ja-JP" altLang="ja-JP" sz="1200" dirty="0"/>
          </a:p>
        </p:txBody>
      </p:sp>
      <p:sp>
        <p:nvSpPr>
          <p:cNvPr id="61" name="正方形/長方形 60"/>
          <p:cNvSpPr/>
          <p:nvPr/>
        </p:nvSpPr>
        <p:spPr>
          <a:xfrm>
            <a:off x="270123" y="816387"/>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３．対応</a:t>
            </a:r>
            <a:endParaRPr lang="en-US" altLang="ja-JP" sz="1200" b="1"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③クレームに関する方針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事業活動</a:t>
              </a:r>
              <a:endParaRPr kumimoji="1" lang="ja-JP" altLang="en-US" sz="900" b="1" kern="1200" dirty="0">
                <a:solidFill>
                  <a:srgbClr val="FFFFFF"/>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862244"/>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クレームに関する方針</a:t>
            </a:r>
            <a:endParaRPr lang="en-US" altLang="ja-JP" sz="1100" b="1" dirty="0"/>
          </a:p>
          <a:p>
            <a:pPr hangingPunct="0"/>
            <a:endParaRPr lang="en-US" altLang="ja-JP" sz="1100" b="1" dirty="0"/>
          </a:p>
          <a:p>
            <a:pPr hangingPunct="0"/>
            <a:r>
              <a:rPr lang="ja-JP" altLang="ja-JP" sz="1100" b="1" dirty="0"/>
              <a:t>３．対応</a:t>
            </a:r>
            <a:endParaRPr lang="ja-JP" altLang="ja-JP" sz="1100" dirty="0"/>
          </a:p>
          <a:p>
            <a:pPr hangingPunct="0"/>
            <a:r>
              <a:rPr lang="ja-JP" altLang="ja-JP" sz="1100" dirty="0"/>
              <a:t>（</a:t>
            </a:r>
            <a:r>
              <a:rPr lang="en-US" altLang="ja-JP" sz="1100" dirty="0"/>
              <a:t>1</a:t>
            </a:r>
            <a:r>
              <a:rPr lang="ja-JP" altLang="ja-JP" sz="1100" dirty="0"/>
              <a:t>）</a:t>
            </a:r>
            <a:r>
              <a:rPr lang="ja-JP" altLang="ja-JP" sz="1100" dirty="0">
                <a:solidFill>
                  <a:srgbClr val="FF0000"/>
                </a:solidFill>
              </a:rPr>
              <a:t>クレームの対応は</a:t>
            </a:r>
            <a:r>
              <a:rPr lang="ja-JP" altLang="ja-JP" sz="1100" b="1" dirty="0">
                <a:solidFill>
                  <a:srgbClr val="FF0000"/>
                </a:solidFill>
              </a:rPr>
              <a:t>全ての業務に最優先</a:t>
            </a:r>
            <a:r>
              <a:rPr lang="ja-JP" altLang="ja-JP" sz="1100" dirty="0">
                <a:solidFill>
                  <a:srgbClr val="FF0000"/>
                </a:solidFill>
              </a:rPr>
              <a:t>する。</a:t>
            </a:r>
          </a:p>
          <a:p>
            <a:pPr hangingPunct="0"/>
            <a:r>
              <a:rPr lang="ja-JP" altLang="ja-JP" sz="1100" dirty="0"/>
              <a:t>（</a:t>
            </a:r>
            <a:r>
              <a:rPr lang="en-US" altLang="ja-JP" sz="1100" dirty="0"/>
              <a:t>2</a:t>
            </a:r>
            <a:r>
              <a:rPr lang="ja-JP" altLang="ja-JP" sz="1100" dirty="0"/>
              <a:t>）クレームの電話を</a:t>
            </a:r>
            <a:r>
              <a:rPr lang="ja-JP" altLang="ja-JP" sz="1100" b="1" dirty="0"/>
              <a:t>タライ廻し</a:t>
            </a:r>
            <a:r>
              <a:rPr lang="ja-JP" altLang="ja-JP" sz="1100" dirty="0"/>
              <a:t>にしない。</a:t>
            </a:r>
          </a:p>
          <a:p>
            <a:pPr hangingPunct="0"/>
            <a:r>
              <a:rPr lang="ja-JP" altLang="ja-JP" sz="1100" dirty="0"/>
              <a:t>（</a:t>
            </a:r>
            <a:r>
              <a:rPr lang="en-US" altLang="ja-JP" sz="1100" dirty="0"/>
              <a:t>3</a:t>
            </a:r>
            <a:r>
              <a:rPr lang="ja-JP" altLang="ja-JP" sz="1100" dirty="0"/>
              <a:t>）クレームは</a:t>
            </a:r>
            <a:r>
              <a:rPr lang="ja-JP" altLang="ja-JP" sz="1100" b="1" dirty="0"/>
              <a:t>言い訳せず「申し訳ありません」</a:t>
            </a:r>
            <a:r>
              <a:rPr lang="ja-JP" altLang="ja-JP" sz="1100" dirty="0"/>
              <a:t>と心からお詫び</a:t>
            </a:r>
            <a:r>
              <a:rPr lang="ja-JP" altLang="ja-JP" sz="1100" dirty="0" err="1"/>
              <a:t>す</a:t>
            </a:r>
            <a:endParaRPr lang="en-US" altLang="ja-JP" sz="1100" dirty="0"/>
          </a:p>
          <a:p>
            <a:pPr hangingPunct="0"/>
            <a:r>
              <a:rPr lang="en-US" altLang="ja-JP" sz="1100" dirty="0"/>
              <a:t>       </a:t>
            </a:r>
            <a:r>
              <a:rPr lang="ja-JP" altLang="ja-JP" sz="1100" dirty="0"/>
              <a:t>る。理屈で勝っても商売で負ければ意味は</a:t>
            </a:r>
            <a:r>
              <a:rPr lang="ja-JP" altLang="ja-JP" sz="1100" dirty="0" err="1"/>
              <a:t>な</a:t>
            </a:r>
            <a:r>
              <a:rPr lang="en-US" altLang="ja-JP" sz="1100" dirty="0"/>
              <a:t> </a:t>
            </a:r>
            <a:r>
              <a:rPr lang="ja-JP" altLang="ja-JP" sz="1100" dirty="0"/>
              <a:t>い。</a:t>
            </a:r>
          </a:p>
          <a:p>
            <a:pPr hangingPunct="0"/>
            <a:r>
              <a:rPr lang="ja-JP" altLang="ja-JP" sz="1100" dirty="0"/>
              <a:t>（</a:t>
            </a:r>
            <a:r>
              <a:rPr lang="en-US" altLang="ja-JP" sz="1100" dirty="0"/>
              <a:t>4</a:t>
            </a:r>
            <a:r>
              <a:rPr lang="ja-JP" altLang="ja-JP" sz="1100" dirty="0"/>
              <a:t>）クレーム</a:t>
            </a:r>
            <a:r>
              <a:rPr lang="ja-JP" altLang="ja-JP" sz="1100" b="1" dirty="0"/>
              <a:t>対応に必要な金銭的</a:t>
            </a:r>
            <a:r>
              <a:rPr lang="ja-JP" altLang="en-US" sz="1100" b="1" dirty="0"/>
              <a:t>・</a:t>
            </a:r>
            <a:r>
              <a:rPr lang="ja-JP" altLang="ja-JP" sz="1100" b="1" dirty="0"/>
              <a:t>時間的損失は一切無視する</a:t>
            </a:r>
            <a:r>
              <a:rPr lang="ja-JP" altLang="ja-JP" sz="1100" dirty="0"/>
              <a:t>。</a:t>
            </a:r>
          </a:p>
          <a:p>
            <a:pPr hangingPunct="0"/>
            <a:r>
              <a:rPr lang="ja-JP" altLang="ja-JP" sz="1100" dirty="0"/>
              <a:t>（</a:t>
            </a:r>
            <a:r>
              <a:rPr lang="en-US" altLang="ja-JP" sz="1100" dirty="0"/>
              <a:t>5</a:t>
            </a:r>
            <a:r>
              <a:rPr lang="ja-JP" altLang="ja-JP" sz="1100" dirty="0"/>
              <a:t>）</a:t>
            </a:r>
            <a:r>
              <a:rPr lang="ja-JP" altLang="ja-JP" sz="1100" b="1" dirty="0"/>
              <a:t>スピード</a:t>
            </a:r>
            <a:r>
              <a:rPr lang="ja-JP" altLang="ja-JP" sz="1100" dirty="0"/>
              <a:t>で</a:t>
            </a:r>
            <a:r>
              <a:rPr lang="ja-JP" altLang="ja-JP" sz="1100" b="1" dirty="0"/>
              <a:t>当事者</a:t>
            </a:r>
            <a:r>
              <a:rPr lang="ja-JP" altLang="ja-JP" sz="1100" dirty="0"/>
              <a:t>と</a:t>
            </a:r>
            <a:r>
              <a:rPr lang="ja-JP" altLang="ja-JP" sz="1100" b="1" dirty="0"/>
              <a:t>上司</a:t>
            </a:r>
            <a:r>
              <a:rPr lang="ja-JP" altLang="ja-JP" sz="1100" dirty="0"/>
              <a:t>が訪問する。当日中に</a:t>
            </a:r>
            <a:r>
              <a:rPr lang="ja-JP" altLang="ja-JP" sz="1100" b="1" dirty="0"/>
              <a:t>お詫びと事実</a:t>
            </a:r>
            <a:endParaRPr lang="en-US" altLang="ja-JP" sz="1100" b="1" dirty="0"/>
          </a:p>
          <a:p>
            <a:pPr hangingPunct="0"/>
            <a:r>
              <a:rPr lang="ja-JP" altLang="en-US" sz="1100" b="1" dirty="0"/>
              <a:t>　　  </a:t>
            </a:r>
            <a:r>
              <a:rPr lang="ja-JP" altLang="ja-JP" sz="1100" b="1" dirty="0"/>
              <a:t>確認</a:t>
            </a:r>
            <a:r>
              <a:rPr lang="ja-JP" altLang="ja-JP" sz="1100" dirty="0"/>
              <a:t>に行く。対策は後でよい。お客様は、当事者よりも</a:t>
            </a:r>
            <a:r>
              <a:rPr lang="ja-JP" altLang="ja-JP" sz="1100" b="1" dirty="0"/>
              <a:t>上の</a:t>
            </a:r>
            <a:endParaRPr lang="en-US" altLang="ja-JP" sz="1100" b="1" dirty="0"/>
          </a:p>
          <a:p>
            <a:pPr hangingPunct="0"/>
            <a:r>
              <a:rPr lang="en-US" altLang="ja-JP" sz="1100" b="1" dirty="0"/>
              <a:t>       </a:t>
            </a:r>
            <a:r>
              <a:rPr lang="ja-JP" altLang="ja-JP" sz="1100" b="1" dirty="0"/>
              <a:t>人のお詫びの言葉を待っています</a:t>
            </a:r>
            <a:r>
              <a:rPr lang="ja-JP" altLang="ja-JP" sz="1100" dirty="0"/>
              <a:t>。</a:t>
            </a:r>
            <a:r>
              <a:rPr lang="ja-JP" altLang="ja-JP" sz="1100" dirty="0">
                <a:solidFill>
                  <a:srgbClr val="FF0000"/>
                </a:solidFill>
              </a:rPr>
              <a:t>放っておくと</a:t>
            </a:r>
            <a:r>
              <a:rPr lang="ja-JP" altLang="ja-JP" sz="1100" b="1" dirty="0">
                <a:solidFill>
                  <a:srgbClr val="FF0000"/>
                </a:solidFill>
              </a:rPr>
              <a:t>クレームは</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成長します</a:t>
            </a:r>
            <a:r>
              <a:rPr lang="ja-JP" altLang="ja-JP" sz="1100" dirty="0">
                <a:solidFill>
                  <a:srgbClr val="FF0000"/>
                </a:solidFill>
              </a:rPr>
              <a:t>。</a:t>
            </a:r>
            <a:r>
              <a:rPr lang="ja-JP" altLang="ja-JP" sz="1100" b="1" dirty="0"/>
              <a:t>逃げたり</a:t>
            </a:r>
            <a:r>
              <a:rPr lang="ja-JP" altLang="ja-JP" sz="1100" dirty="0"/>
              <a:t>、</a:t>
            </a:r>
            <a:r>
              <a:rPr lang="ja-JP" altLang="ja-JP" sz="1100" b="1" dirty="0"/>
              <a:t>隠したり</a:t>
            </a:r>
            <a:r>
              <a:rPr lang="ja-JP" altLang="ja-JP" sz="1100" dirty="0"/>
              <a:t>、</a:t>
            </a:r>
            <a:r>
              <a:rPr lang="ja-JP" altLang="ja-JP" sz="1100" b="1" dirty="0"/>
              <a:t>軽視しない</a:t>
            </a:r>
            <a:r>
              <a:rPr lang="ja-JP" altLang="ja-JP" sz="1100" dirty="0"/>
              <a:t>。</a:t>
            </a:r>
          </a:p>
          <a:p>
            <a:pPr hangingPunct="0"/>
            <a:r>
              <a:rPr lang="ja-JP" altLang="ja-JP" sz="1100" dirty="0"/>
              <a:t>（</a:t>
            </a:r>
            <a:r>
              <a:rPr lang="en-US" altLang="ja-JP" sz="1100" dirty="0"/>
              <a:t>6</a:t>
            </a:r>
            <a:r>
              <a:rPr lang="ja-JP" altLang="ja-JP" sz="1100" dirty="0"/>
              <a:t>）上司は当事者を連れて現場対応する。上司が叱られたり、</a:t>
            </a:r>
            <a:r>
              <a:rPr lang="ja-JP" altLang="ja-JP" sz="1100" dirty="0" err="1"/>
              <a:t>お</a:t>
            </a:r>
            <a:endParaRPr lang="en-US" altLang="ja-JP" sz="1100" dirty="0"/>
          </a:p>
          <a:p>
            <a:pPr hangingPunct="0"/>
            <a:r>
              <a:rPr lang="en-US" altLang="ja-JP" sz="1100" dirty="0"/>
              <a:t>        </a:t>
            </a:r>
            <a:r>
              <a:rPr lang="ja-JP" altLang="ja-JP" sz="1100" dirty="0"/>
              <a:t>詫びしている姿を見せる。</a:t>
            </a:r>
            <a:r>
              <a:rPr lang="ja-JP" altLang="ja-JP" sz="1100" b="1" dirty="0"/>
              <a:t>体験を共有する</a:t>
            </a:r>
            <a:r>
              <a:rPr lang="ja-JP" altLang="ja-JP" sz="1100" dirty="0"/>
              <a:t>ことにより人は成</a:t>
            </a:r>
            <a:endParaRPr lang="en-US" altLang="ja-JP" sz="1100" dirty="0"/>
          </a:p>
          <a:p>
            <a:pPr hangingPunct="0"/>
            <a:r>
              <a:rPr lang="en-US" altLang="ja-JP" sz="1100" dirty="0"/>
              <a:t>       </a:t>
            </a:r>
            <a:r>
              <a:rPr lang="ja-JP" altLang="ja-JP" sz="1100" dirty="0"/>
              <a:t>長する。</a:t>
            </a:r>
          </a:p>
          <a:p>
            <a:pPr hangingPunct="0"/>
            <a:r>
              <a:rPr lang="ja-JP" altLang="ja-JP" sz="1100" dirty="0"/>
              <a:t>（</a:t>
            </a:r>
            <a:r>
              <a:rPr lang="en-US" altLang="ja-JP" sz="1100" dirty="0"/>
              <a:t>7</a:t>
            </a:r>
            <a:r>
              <a:rPr lang="ja-JP" altLang="ja-JP" sz="1100" dirty="0"/>
              <a:t>）発生日帰社後、「</a:t>
            </a:r>
            <a:r>
              <a:rPr lang="ja-JP" altLang="ja-JP" sz="1100" b="1" dirty="0"/>
              <a:t>業務ミス報告書</a:t>
            </a:r>
            <a:r>
              <a:rPr lang="ja-JP" altLang="ja-JP" sz="1100" dirty="0"/>
              <a:t>（まずはクレームの内容の</a:t>
            </a:r>
            <a:endParaRPr lang="en-US" altLang="ja-JP" sz="1100" dirty="0"/>
          </a:p>
          <a:p>
            <a:pPr hangingPunct="0"/>
            <a:r>
              <a:rPr lang="en-US" altLang="ja-JP" sz="1100" dirty="0"/>
              <a:t>       </a:t>
            </a:r>
            <a:r>
              <a:rPr lang="ja-JP" altLang="ja-JP" sz="1100" dirty="0"/>
              <a:t>み）」を記入し、上司・専務・所長に提出する。</a:t>
            </a:r>
          </a:p>
          <a:p>
            <a:pPr hangingPunct="0"/>
            <a:endParaRPr lang="en-US" altLang="ja-JP" sz="1100" b="1" dirty="0"/>
          </a:p>
          <a:p>
            <a:pPr hangingPunct="0"/>
            <a:r>
              <a:rPr lang="ja-JP" altLang="ja-JP" sz="1100" b="1" dirty="0"/>
              <a:t>４．解決</a:t>
            </a:r>
            <a:endParaRPr lang="ja-JP" altLang="ja-JP" sz="1100" dirty="0"/>
          </a:p>
          <a:p>
            <a:pPr hangingPunct="0"/>
            <a:r>
              <a:rPr lang="ja-JP" altLang="ja-JP" sz="1100" dirty="0"/>
              <a:t>（</a:t>
            </a:r>
            <a:r>
              <a:rPr lang="en-US" altLang="ja-JP" sz="1100" dirty="0"/>
              <a:t>1</a:t>
            </a:r>
            <a:r>
              <a:rPr lang="ja-JP" altLang="ja-JP" sz="1100" dirty="0"/>
              <a:t>）</a:t>
            </a:r>
            <a:r>
              <a:rPr lang="ja-JP" altLang="ja-JP" sz="1100" dirty="0">
                <a:solidFill>
                  <a:srgbClr val="FF0000"/>
                </a:solidFill>
              </a:rPr>
              <a:t>正しいクレームの解決とは、</a:t>
            </a:r>
            <a:r>
              <a:rPr lang="ja-JP" altLang="ja-JP" sz="1100" b="1" dirty="0">
                <a:solidFill>
                  <a:srgbClr val="FF0000"/>
                </a:solidFill>
              </a:rPr>
              <a:t>問題を大きくし</a:t>
            </a:r>
            <a:r>
              <a:rPr lang="ja-JP" altLang="ja-JP" sz="1100" dirty="0">
                <a:solidFill>
                  <a:srgbClr val="FF0000"/>
                </a:solidFill>
              </a:rPr>
              <a:t>、それを生かす</a:t>
            </a:r>
            <a:r>
              <a:rPr lang="ja-JP" altLang="ja-JP" sz="1100" dirty="0" err="1">
                <a:solidFill>
                  <a:srgbClr val="FF0000"/>
                </a:solidFill>
              </a:rPr>
              <a:t>こ</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とによって、</a:t>
            </a:r>
            <a:r>
              <a:rPr lang="ja-JP" altLang="ja-JP" sz="1100" b="1" dirty="0">
                <a:solidFill>
                  <a:srgbClr val="FF0000"/>
                </a:solidFill>
              </a:rPr>
              <a:t>お客様の信頼と人間関係</a:t>
            </a:r>
            <a:r>
              <a:rPr lang="ja-JP" altLang="ja-JP" sz="1100" dirty="0">
                <a:solidFill>
                  <a:srgbClr val="FF0000"/>
                </a:solidFill>
              </a:rPr>
              <a:t>が向上すること</a:t>
            </a:r>
            <a:r>
              <a:rPr lang="ja-JP" altLang="ja-JP" sz="1100" dirty="0"/>
              <a:t>です。</a:t>
            </a:r>
            <a:endParaRPr lang="en-US" altLang="ja-JP" sz="1100" dirty="0"/>
          </a:p>
          <a:p>
            <a:pPr hangingPunct="0"/>
            <a:r>
              <a:rPr lang="en-US" altLang="ja-JP" sz="1100" dirty="0"/>
              <a:t>       </a:t>
            </a:r>
            <a:r>
              <a:rPr lang="ja-JP" altLang="ja-JP" sz="1100" b="1" dirty="0"/>
              <a:t>誠心誠意</a:t>
            </a:r>
            <a:r>
              <a:rPr lang="ja-JP" altLang="ja-JP" sz="1100" dirty="0"/>
              <a:t>処理する。</a:t>
            </a:r>
          </a:p>
          <a:p>
            <a:pPr hangingPunct="0"/>
            <a:r>
              <a:rPr lang="ja-JP" altLang="ja-JP" sz="1100" dirty="0"/>
              <a:t>（</a:t>
            </a:r>
            <a:r>
              <a:rPr lang="en-US" altLang="ja-JP" sz="1100" dirty="0"/>
              <a:t>2</a:t>
            </a:r>
            <a:r>
              <a:rPr lang="ja-JP" altLang="ja-JP" sz="1100" dirty="0"/>
              <a:t>）お客様が「</a:t>
            </a:r>
            <a:r>
              <a:rPr lang="ja-JP" altLang="ja-JP" sz="1100" b="1" dirty="0"/>
              <a:t>もうよい</a:t>
            </a:r>
            <a:r>
              <a:rPr lang="ja-JP" altLang="ja-JP" sz="1100" dirty="0"/>
              <a:t>」と言われた時が「</a:t>
            </a:r>
            <a:r>
              <a:rPr lang="ja-JP" altLang="ja-JP" sz="1100" b="1" dirty="0"/>
              <a:t>解決した</a:t>
            </a:r>
            <a:r>
              <a:rPr lang="ja-JP" altLang="ja-JP" sz="1100" dirty="0"/>
              <a:t>」と判断する。</a:t>
            </a:r>
            <a:endParaRPr lang="en-US" altLang="ja-JP" sz="1100" dirty="0"/>
          </a:p>
          <a:p>
            <a:pPr hangingPunct="0"/>
            <a:r>
              <a:rPr lang="en-US" altLang="ja-JP" sz="1100" dirty="0"/>
              <a:t>       </a:t>
            </a:r>
            <a:r>
              <a:rPr lang="ja-JP" altLang="ja-JP" sz="1100" dirty="0"/>
              <a:t>お客様は、</a:t>
            </a:r>
            <a:r>
              <a:rPr lang="ja-JP" altLang="ja-JP" sz="1100" b="1" dirty="0"/>
              <a:t>お金のことを言っているのではありません</a:t>
            </a:r>
            <a:r>
              <a:rPr lang="ja-JP" altLang="ja-JP" sz="1100" dirty="0"/>
              <a:t>。</a:t>
            </a:r>
            <a:r>
              <a:rPr lang="ja-JP" altLang="ja-JP" sz="1100" b="1" dirty="0"/>
              <a:t>お客</a:t>
            </a:r>
            <a:endParaRPr lang="en-US" altLang="ja-JP" sz="1100" b="1" dirty="0"/>
          </a:p>
          <a:p>
            <a:pPr hangingPunct="0"/>
            <a:r>
              <a:rPr lang="en-US" altLang="ja-JP" sz="1100" b="1" dirty="0"/>
              <a:t>       </a:t>
            </a:r>
            <a:r>
              <a:rPr lang="ja-JP" altLang="ja-JP" sz="1100" b="1" dirty="0"/>
              <a:t>様の傷ついた心を、いやしてくれる</a:t>
            </a:r>
            <a:r>
              <a:rPr lang="ja-JP" altLang="ja-JP" sz="1100" dirty="0"/>
              <a:t>のを待っているのです。</a:t>
            </a:r>
          </a:p>
          <a:p>
            <a:pPr hangingPunct="0"/>
            <a:r>
              <a:rPr lang="ja-JP" altLang="ja-JP" sz="1100" dirty="0"/>
              <a:t>（</a:t>
            </a:r>
            <a:r>
              <a:rPr lang="en-US" altLang="ja-JP" sz="1100" dirty="0"/>
              <a:t>3</a:t>
            </a:r>
            <a:r>
              <a:rPr lang="ja-JP" altLang="ja-JP" sz="1100" dirty="0"/>
              <a:t>）所長が</a:t>
            </a:r>
            <a:r>
              <a:rPr lang="ja-JP" altLang="ja-JP" sz="1100" b="1" dirty="0"/>
              <a:t>損失の決裁</a:t>
            </a:r>
            <a:r>
              <a:rPr lang="ja-JP" altLang="ja-JP" sz="1100" dirty="0"/>
              <a:t>をする。担当者レベルでは金額の話は一</a:t>
            </a:r>
            <a:endParaRPr lang="en-US" altLang="ja-JP" sz="1100" dirty="0"/>
          </a:p>
          <a:p>
            <a:pPr hangingPunct="0"/>
            <a:r>
              <a:rPr lang="en-US" altLang="ja-JP" sz="1100" dirty="0"/>
              <a:t>       </a:t>
            </a:r>
            <a:r>
              <a:rPr lang="ja-JP" altLang="ja-JP" sz="1100" dirty="0"/>
              <a:t>切しない。</a:t>
            </a:r>
          </a:p>
          <a:p>
            <a:pPr hangingPunct="0"/>
            <a:r>
              <a:rPr lang="ja-JP" altLang="ja-JP" sz="1100" dirty="0"/>
              <a:t>（</a:t>
            </a:r>
            <a:r>
              <a:rPr lang="en-US" altLang="ja-JP" sz="1100" dirty="0"/>
              <a:t>4</a:t>
            </a:r>
            <a:r>
              <a:rPr lang="ja-JP" altLang="ja-JP" sz="1100" dirty="0"/>
              <a:t>）クレーム対応後、</a:t>
            </a:r>
            <a:r>
              <a:rPr lang="ja-JP" altLang="ja-JP" sz="1100" b="1" dirty="0"/>
              <a:t>問題を分析</a:t>
            </a:r>
            <a:r>
              <a:rPr lang="ja-JP" altLang="ja-JP" sz="1100" dirty="0"/>
              <a:t>し、全社上げて改善する。</a:t>
            </a:r>
            <a:r>
              <a:rPr lang="ja-JP" altLang="ja-JP" sz="1100" b="1" dirty="0"/>
              <a:t>貴重</a:t>
            </a:r>
            <a:endParaRPr lang="en-US" altLang="ja-JP" sz="1100" b="1" dirty="0"/>
          </a:p>
          <a:p>
            <a:pPr hangingPunct="0"/>
            <a:r>
              <a:rPr lang="en-US" altLang="ja-JP" sz="1100" b="1" dirty="0"/>
              <a:t>       </a:t>
            </a:r>
            <a:r>
              <a:rPr lang="ja-JP" altLang="ja-JP" sz="1100" b="1" dirty="0"/>
              <a:t>な財産</a:t>
            </a:r>
            <a:r>
              <a:rPr lang="ja-JP" altLang="ja-JP" sz="1100" dirty="0"/>
              <a:t>として生かす。</a:t>
            </a:r>
            <a:r>
              <a:rPr lang="ja-JP" altLang="ja-JP" sz="1100" b="1" dirty="0">
                <a:solidFill>
                  <a:srgbClr val="FF0000"/>
                </a:solidFill>
              </a:rPr>
              <a:t>クレーム改善のしくみをつくり再発</a:t>
            </a:r>
            <a:r>
              <a:rPr lang="en-US" altLang="ja-JP" sz="1100" b="1" dirty="0">
                <a:solidFill>
                  <a:srgbClr val="FF0000"/>
                </a:solidFill>
              </a:rPr>
              <a:t> </a:t>
            </a:r>
            <a:r>
              <a:rPr lang="ja-JP" altLang="ja-JP" sz="1100" b="1" dirty="0">
                <a:solidFill>
                  <a:srgbClr val="FF0000"/>
                </a:solidFill>
              </a:rPr>
              <a:t>防止</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にとりくむ</a:t>
            </a:r>
            <a:r>
              <a:rPr lang="ja-JP" altLang="ja-JP" sz="1100" dirty="0">
                <a:solidFill>
                  <a:srgbClr val="FF0000"/>
                </a:solidFill>
              </a:rPr>
              <a:t>。</a:t>
            </a:r>
          </a:p>
          <a:p>
            <a:pPr hangingPunct="0"/>
            <a:r>
              <a:rPr lang="ja-JP" altLang="ja-JP" sz="1100" dirty="0"/>
              <a:t>（</a:t>
            </a:r>
            <a:r>
              <a:rPr lang="en-US" altLang="ja-JP" sz="1100" dirty="0"/>
              <a:t>5</a:t>
            </a:r>
            <a:r>
              <a:rPr lang="ja-JP" altLang="ja-JP" sz="1100" dirty="0"/>
              <a:t>）クレームは朝礼で発表し、「業務ミス報告書」により、全社員</a:t>
            </a:r>
            <a:endParaRPr lang="en-US" altLang="ja-JP" sz="1100" dirty="0"/>
          </a:p>
          <a:p>
            <a:pPr hangingPunct="0"/>
            <a:r>
              <a:rPr lang="en-US" altLang="ja-JP" sz="1100" dirty="0"/>
              <a:t>       </a:t>
            </a:r>
            <a:r>
              <a:rPr lang="ja-JP" altLang="ja-JP" sz="1100" dirty="0"/>
              <a:t>が情報を共有し、活用する。</a:t>
            </a:r>
            <a:endParaRPr lang="en-US" altLang="ja-JP" sz="1100" dirty="0"/>
          </a:p>
          <a:p>
            <a:pPr hangingPunct="0"/>
            <a:endParaRPr lang="ja-JP" altLang="ja-JP" sz="1100" dirty="0"/>
          </a:p>
        </p:txBody>
      </p:sp>
      <p:sp>
        <p:nvSpPr>
          <p:cNvPr id="69" name="テキスト ボックス 68"/>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5" name="正方形/長方形 24"/>
          <p:cNvSpPr/>
          <p:nvPr/>
        </p:nvSpPr>
        <p:spPr>
          <a:xfrm>
            <a:off x="277595" y="3918882"/>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3328132622"/>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11</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11</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11</a:t>
            </a:fld>
            <a:endParaRPr lang="ja-JP" altLang="en-US" dirty="0"/>
          </a:p>
        </p:txBody>
      </p:sp>
      <p:sp>
        <p:nvSpPr>
          <p:cNvPr id="61" name="正方形/長方形 60"/>
          <p:cNvSpPr/>
          <p:nvPr/>
        </p:nvSpPr>
        <p:spPr>
          <a:xfrm>
            <a:off x="270123" y="816387"/>
            <a:ext cx="3964067" cy="5819511"/>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１．基本</a:t>
            </a:r>
            <a:endParaRPr lang="en-US" altLang="ja-JP" sz="1200" b="1"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④ライバルに関する方針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事業活動</a:t>
              </a:r>
              <a:endParaRPr kumimoji="1" lang="ja-JP" altLang="en-US" sz="900" b="1" kern="1200" dirty="0">
                <a:solidFill>
                  <a:srgbClr val="FFFFFF"/>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ライバルに関する方針</a:t>
            </a:r>
            <a:endParaRPr lang="ja-JP" altLang="ja-JP" sz="1400" dirty="0"/>
          </a:p>
          <a:p>
            <a:pPr algn="ctr" hangingPunct="0"/>
            <a:r>
              <a:rPr lang="en-US" altLang="ja-JP" sz="1100" dirty="0"/>
              <a:t>  </a:t>
            </a:r>
            <a:endParaRPr lang="ja-JP" altLang="ja-JP" sz="1100" dirty="0"/>
          </a:p>
          <a:p>
            <a:pPr algn="ctr" hangingPunct="0"/>
            <a:r>
              <a:rPr lang="ja-JP" altLang="ja-JP" sz="1100" b="1" dirty="0"/>
              <a:t>市場にはライバルとお客様しかいない</a:t>
            </a:r>
            <a:endParaRPr lang="ja-JP" altLang="ja-JP" sz="1100" dirty="0"/>
          </a:p>
          <a:p>
            <a:pPr algn="ctr" hangingPunct="0"/>
            <a:r>
              <a:rPr lang="ja-JP" altLang="ja-JP" sz="1100" b="1" dirty="0"/>
              <a:t>徹底した差別化で勝つ</a:t>
            </a:r>
            <a:endParaRPr lang="en-US" altLang="ja-JP" sz="1100" b="1" dirty="0"/>
          </a:p>
          <a:p>
            <a:pPr hangingPunct="0"/>
            <a:endParaRPr lang="ja-JP" altLang="ja-JP" sz="1100" dirty="0"/>
          </a:p>
          <a:p>
            <a:pPr hangingPunct="0"/>
            <a:r>
              <a:rPr lang="ja-JP" altLang="ja-JP" sz="1100" b="1" dirty="0"/>
              <a:t>１．基本（勝ち続けること）</a:t>
            </a:r>
            <a:endParaRPr lang="ja-JP" altLang="ja-JP" sz="1100" dirty="0"/>
          </a:p>
          <a:p>
            <a:pPr hangingPunct="0"/>
            <a:r>
              <a:rPr lang="en-US" altLang="ja-JP" sz="1100" b="1" dirty="0"/>
              <a:t> </a:t>
            </a:r>
            <a:r>
              <a:rPr lang="ja-JP" altLang="ja-JP" sz="1100" b="1" dirty="0"/>
              <a:t>ライバルよりお客様を奪い取るのではなくうちを選んで頂く。</a:t>
            </a:r>
            <a:endParaRPr lang="ja-JP" altLang="ja-JP" sz="1100" dirty="0"/>
          </a:p>
          <a:p>
            <a:pPr hangingPunct="0"/>
            <a:r>
              <a:rPr lang="en-US" altLang="ja-JP" sz="1100" dirty="0"/>
              <a:t> </a:t>
            </a:r>
            <a:endParaRPr lang="ja-JP" altLang="ja-JP" sz="1100" dirty="0"/>
          </a:p>
          <a:p>
            <a:pPr hangingPunct="0"/>
            <a:r>
              <a:rPr lang="ja-JP" altLang="ja-JP" sz="1100" dirty="0"/>
              <a:t>（</a:t>
            </a:r>
            <a:r>
              <a:rPr lang="en-US" altLang="ja-JP" sz="1100" dirty="0"/>
              <a:t>1</a:t>
            </a:r>
            <a:r>
              <a:rPr lang="ja-JP" altLang="ja-JP" sz="1100" dirty="0"/>
              <a:t>）競争相手が</a:t>
            </a:r>
            <a:r>
              <a:rPr lang="ja-JP" altLang="ja-JP" sz="1100" b="1" dirty="0"/>
              <a:t>持っていない</a:t>
            </a:r>
            <a:r>
              <a:rPr lang="ja-JP" altLang="ja-JP" sz="1100" dirty="0"/>
              <a:t>、</a:t>
            </a:r>
            <a:r>
              <a:rPr lang="ja-JP" altLang="ja-JP" sz="1100" b="1" dirty="0"/>
              <a:t>やっていない商品・サービス</a:t>
            </a:r>
            <a:r>
              <a:rPr lang="ja-JP" altLang="ja-JP" sz="1100" dirty="0"/>
              <a:t>で戦</a:t>
            </a:r>
            <a:endParaRPr lang="en-US" altLang="ja-JP" sz="1100" dirty="0"/>
          </a:p>
          <a:p>
            <a:pPr hangingPunct="0"/>
            <a:r>
              <a:rPr lang="en-US" altLang="ja-JP" sz="1100" dirty="0"/>
              <a:t>       </a:t>
            </a:r>
            <a:r>
              <a:rPr lang="ja-JP" altLang="ja-JP" sz="1100" dirty="0"/>
              <a:t>う。</a:t>
            </a:r>
            <a:r>
              <a:rPr lang="ja-JP" altLang="ja-JP" sz="1100" dirty="0">
                <a:solidFill>
                  <a:srgbClr val="FF0000"/>
                </a:solidFill>
              </a:rPr>
              <a:t>価格競争では戦わない。</a:t>
            </a:r>
            <a:r>
              <a:rPr lang="ja-JP" altLang="ja-JP" sz="1100" dirty="0"/>
              <a:t>強い競争相手や競争相手の多</a:t>
            </a:r>
            <a:endParaRPr lang="en-US" altLang="ja-JP" sz="1100" dirty="0"/>
          </a:p>
          <a:p>
            <a:pPr hangingPunct="0"/>
            <a:r>
              <a:rPr lang="en-US" altLang="ja-JP" sz="1100" dirty="0"/>
              <a:t>       </a:t>
            </a:r>
            <a:r>
              <a:rPr lang="ja-JP" altLang="ja-JP" sz="1100" dirty="0"/>
              <a:t>い市場（医療・相続）では戦わない。</a:t>
            </a:r>
          </a:p>
          <a:p>
            <a:pPr hangingPunct="0"/>
            <a:r>
              <a:rPr lang="ja-JP" altLang="ja-JP" sz="1100" dirty="0"/>
              <a:t>（</a:t>
            </a:r>
            <a:r>
              <a:rPr lang="en-US" altLang="ja-JP" sz="1100" dirty="0"/>
              <a:t>2</a:t>
            </a:r>
            <a:r>
              <a:rPr lang="ja-JP" altLang="ja-JP" sz="1100" dirty="0"/>
              <a:t>）</a:t>
            </a:r>
            <a:r>
              <a:rPr lang="ja-JP" altLang="ja-JP" sz="1100" b="1" dirty="0"/>
              <a:t>ライバルと共存するやり方</a:t>
            </a:r>
            <a:r>
              <a:rPr lang="ja-JP" altLang="ja-JP" sz="1100" dirty="0"/>
              <a:t>をする。うちが財務顧問やコンサ</a:t>
            </a:r>
            <a:endParaRPr lang="en-US" altLang="ja-JP" sz="1100" dirty="0"/>
          </a:p>
          <a:p>
            <a:pPr hangingPunct="0"/>
            <a:r>
              <a:rPr lang="en-US" altLang="ja-JP" sz="1100" dirty="0"/>
              <a:t>       </a:t>
            </a:r>
            <a:r>
              <a:rPr lang="ja-JP" altLang="ja-JP" sz="1100" dirty="0"/>
              <a:t>ルタントで税務顧問は地元の先生。</a:t>
            </a:r>
          </a:p>
          <a:p>
            <a:pPr hangingPunct="0"/>
            <a:r>
              <a:rPr lang="ja-JP" altLang="ja-JP" sz="1100" dirty="0"/>
              <a:t>（</a:t>
            </a:r>
            <a:r>
              <a:rPr lang="en-US" altLang="ja-JP" sz="1100" dirty="0"/>
              <a:t>3</a:t>
            </a:r>
            <a:r>
              <a:rPr lang="ja-JP" altLang="ja-JP" sz="1100" dirty="0"/>
              <a:t>）</a:t>
            </a:r>
            <a:r>
              <a:rPr lang="ja-JP" altLang="ja-JP" sz="1100" b="1" dirty="0"/>
              <a:t>弱者の戦略</a:t>
            </a:r>
            <a:r>
              <a:rPr lang="ja-JP" altLang="ja-JP" sz="1100" dirty="0"/>
              <a:t>に徹して戦う。自分の</a:t>
            </a:r>
            <a:r>
              <a:rPr lang="ja-JP" altLang="ja-JP" sz="1100" b="1" dirty="0">
                <a:solidFill>
                  <a:srgbClr val="FF0000"/>
                </a:solidFill>
              </a:rPr>
              <a:t>勝てる土俵</a:t>
            </a:r>
            <a:r>
              <a:rPr lang="ja-JP" altLang="ja-JP" sz="1100" dirty="0">
                <a:solidFill>
                  <a:srgbClr val="FF0000"/>
                </a:solidFill>
              </a:rPr>
              <a:t>でのみ戦う。</a:t>
            </a:r>
            <a:r>
              <a:rPr lang="ja-JP" altLang="ja-JP" sz="1100" dirty="0"/>
              <a:t>た</a:t>
            </a:r>
            <a:endParaRPr lang="en-US" altLang="ja-JP" sz="1100" dirty="0"/>
          </a:p>
          <a:p>
            <a:pPr hangingPunct="0"/>
            <a:r>
              <a:rPr lang="en-US" altLang="ja-JP" sz="1100" dirty="0"/>
              <a:t>       </a:t>
            </a:r>
            <a:r>
              <a:rPr lang="ja-JP" altLang="ja-JP" sz="1100" dirty="0"/>
              <a:t>だしうちが</a:t>
            </a:r>
            <a:r>
              <a:rPr lang="ja-JP" altLang="ja-JP" sz="1100" b="1" dirty="0"/>
              <a:t>強者の市場には、ミート作戦で戦う</a:t>
            </a:r>
            <a:r>
              <a:rPr lang="ja-JP" altLang="ja-JP" sz="1100" dirty="0"/>
              <a:t>。ミートとは、弱</a:t>
            </a:r>
            <a:endParaRPr lang="en-US" altLang="ja-JP" sz="1100" dirty="0"/>
          </a:p>
          <a:p>
            <a:pPr hangingPunct="0"/>
            <a:r>
              <a:rPr lang="en-US" altLang="ja-JP" sz="1100" dirty="0"/>
              <a:t>       </a:t>
            </a:r>
            <a:r>
              <a:rPr lang="ja-JP" altLang="ja-JP" sz="1100" dirty="0"/>
              <a:t>者の差別化してる良いところを真似て商品化し、強味で戦う。</a:t>
            </a:r>
          </a:p>
          <a:p>
            <a:pPr hangingPunct="0"/>
            <a:r>
              <a:rPr lang="ja-JP" altLang="ja-JP" sz="1100" dirty="0"/>
              <a:t>（</a:t>
            </a:r>
            <a:r>
              <a:rPr lang="en-US" altLang="ja-JP" sz="1100" dirty="0"/>
              <a:t>4</a:t>
            </a:r>
            <a:r>
              <a:rPr lang="ja-JP" altLang="ja-JP" sz="1100" dirty="0"/>
              <a:t>）</a:t>
            </a:r>
            <a:r>
              <a:rPr lang="ja-JP" altLang="ja-JP" sz="1100" dirty="0">
                <a:solidFill>
                  <a:srgbClr val="FF0000"/>
                </a:solidFill>
              </a:rPr>
              <a:t>戦う市場を限定し</a:t>
            </a:r>
            <a:r>
              <a:rPr lang="ja-JP" altLang="ja-JP" sz="1100" dirty="0"/>
              <a:t>、</a:t>
            </a:r>
            <a:r>
              <a:rPr lang="ja-JP" altLang="ja-JP" sz="1100" b="1" dirty="0"/>
              <a:t>商品を絞り勝てる商品・サービス</a:t>
            </a:r>
            <a:r>
              <a:rPr lang="ja-JP" altLang="ja-JP" sz="1100" dirty="0"/>
              <a:t>でネバリ</a:t>
            </a:r>
            <a:endParaRPr lang="en-US" altLang="ja-JP" sz="1100" dirty="0"/>
          </a:p>
          <a:p>
            <a:pPr hangingPunct="0"/>
            <a:r>
              <a:rPr lang="en-US" altLang="ja-JP" sz="1100" dirty="0"/>
              <a:t>       </a:t>
            </a:r>
            <a:r>
              <a:rPr lang="ja-JP" altLang="ja-JP" sz="1100" dirty="0"/>
              <a:t>強く戦う。</a:t>
            </a:r>
            <a:r>
              <a:rPr lang="ja-JP" altLang="ja-JP" sz="1100" b="1" dirty="0"/>
              <a:t>最後まであきらめない</a:t>
            </a:r>
            <a:r>
              <a:rPr lang="ja-JP" altLang="ja-JP" sz="1100" dirty="0"/>
              <a:t>。</a:t>
            </a:r>
          </a:p>
          <a:p>
            <a:pPr hangingPunct="0"/>
            <a:r>
              <a:rPr lang="ja-JP" altLang="ja-JP" sz="1100" dirty="0"/>
              <a:t>（</a:t>
            </a:r>
            <a:r>
              <a:rPr lang="en-US" altLang="ja-JP" sz="1100" dirty="0"/>
              <a:t>5</a:t>
            </a:r>
            <a:r>
              <a:rPr lang="ja-JP" altLang="ja-JP" sz="1100" dirty="0"/>
              <a:t>）</a:t>
            </a:r>
            <a:r>
              <a:rPr lang="ja-JP" altLang="ja-JP" sz="1100" b="1" dirty="0"/>
              <a:t>ライバルは先生です</a:t>
            </a:r>
            <a:r>
              <a:rPr lang="ja-JP" altLang="ja-JP" sz="1100" dirty="0"/>
              <a:t>。ライバルの長所も短所も私達にとって</a:t>
            </a:r>
            <a:endParaRPr lang="en-US" altLang="ja-JP" sz="1100" dirty="0"/>
          </a:p>
          <a:p>
            <a:pPr hangingPunct="0"/>
            <a:r>
              <a:rPr lang="en-US" altLang="ja-JP" sz="1100" dirty="0"/>
              <a:t>       </a:t>
            </a:r>
            <a:r>
              <a:rPr lang="ja-JP" altLang="ja-JP" sz="1100" dirty="0"/>
              <a:t>は重要なヒントです。良い所はすぐ</a:t>
            </a:r>
            <a:r>
              <a:rPr lang="ja-JP" altLang="ja-JP" sz="1100" b="1" dirty="0"/>
              <a:t>真似て実行</a:t>
            </a:r>
            <a:r>
              <a:rPr lang="ja-JP" altLang="ja-JP" sz="1100" dirty="0"/>
              <a:t>する。</a:t>
            </a:r>
          </a:p>
          <a:p>
            <a:pPr hangingPunct="0"/>
            <a:r>
              <a:rPr lang="ja-JP" altLang="ja-JP" sz="1100" dirty="0"/>
              <a:t>（</a:t>
            </a:r>
            <a:r>
              <a:rPr lang="en-US" altLang="ja-JP" sz="1100" dirty="0"/>
              <a:t>6</a:t>
            </a:r>
            <a:r>
              <a:rPr lang="ja-JP" altLang="ja-JP" sz="1100" dirty="0"/>
              <a:t>）重要なお客様でライバルと競い合ったら、他を捨ててでも競</a:t>
            </a:r>
            <a:endParaRPr lang="en-US" altLang="ja-JP" sz="1100" dirty="0"/>
          </a:p>
          <a:p>
            <a:pPr hangingPunct="0"/>
            <a:r>
              <a:rPr lang="en-US" altLang="ja-JP" sz="1100" dirty="0"/>
              <a:t>       </a:t>
            </a:r>
            <a:r>
              <a:rPr lang="ja-JP" altLang="ja-JP" sz="1100" dirty="0"/>
              <a:t>い勝つ。</a:t>
            </a:r>
            <a:r>
              <a:rPr lang="ja-JP" altLang="ja-JP" sz="1100" b="1" dirty="0"/>
              <a:t>絶対に取られない</a:t>
            </a:r>
            <a:r>
              <a:rPr lang="ja-JP" altLang="ja-JP" sz="1100" dirty="0"/>
              <a:t>。</a:t>
            </a:r>
            <a:r>
              <a:rPr lang="ja-JP" altLang="ja-JP" sz="1100" b="1" dirty="0"/>
              <a:t>商売で負けてはいけない</a:t>
            </a:r>
            <a:r>
              <a:rPr lang="ja-JP" altLang="ja-JP" sz="1100" dirty="0"/>
              <a:t>。</a:t>
            </a:r>
          </a:p>
          <a:p>
            <a:pPr hangingPunct="0"/>
            <a:r>
              <a:rPr lang="ja-JP" altLang="ja-JP" sz="1100" dirty="0"/>
              <a:t>（</a:t>
            </a:r>
            <a:r>
              <a:rPr lang="en-US" altLang="ja-JP" sz="1100" dirty="0"/>
              <a:t>7</a:t>
            </a:r>
            <a:r>
              <a:rPr lang="ja-JP" altLang="ja-JP" sz="1100" dirty="0"/>
              <a:t>）価格で勝負するときは、時間を置かず即応じる。</a:t>
            </a:r>
          </a:p>
          <a:p>
            <a:pPr hangingPunct="0"/>
            <a:r>
              <a:rPr lang="ja-JP" altLang="ja-JP" sz="1100" dirty="0"/>
              <a:t>（</a:t>
            </a:r>
            <a:r>
              <a:rPr lang="en-US" altLang="ja-JP" sz="1100" dirty="0"/>
              <a:t>8</a:t>
            </a:r>
            <a:r>
              <a:rPr lang="ja-JP" altLang="ja-JP" sz="1100" dirty="0"/>
              <a:t>）</a:t>
            </a:r>
            <a:r>
              <a:rPr lang="ja-JP" altLang="ja-JP" sz="1100" b="1" dirty="0"/>
              <a:t>勝ち続ける</a:t>
            </a:r>
            <a:r>
              <a:rPr lang="ja-JP" altLang="ja-JP" sz="1100" dirty="0"/>
              <a:t>ことによって「</a:t>
            </a:r>
            <a:r>
              <a:rPr lang="ja-JP" altLang="ja-JP" sz="1100" b="1" dirty="0"/>
              <a:t>勝ち方</a:t>
            </a:r>
            <a:r>
              <a:rPr lang="ja-JP" altLang="ja-JP" sz="1100" dirty="0"/>
              <a:t>」を覚える。</a:t>
            </a:r>
            <a:r>
              <a:rPr lang="ja-JP" altLang="ja-JP" sz="1100" b="1" dirty="0"/>
              <a:t>負ける要因を排</a:t>
            </a:r>
            <a:endParaRPr lang="en-US" altLang="ja-JP" sz="1100" b="1" dirty="0"/>
          </a:p>
          <a:p>
            <a:pPr hangingPunct="0"/>
            <a:r>
              <a:rPr lang="en-US" altLang="ja-JP" sz="1100" b="1" dirty="0"/>
              <a:t>       </a:t>
            </a:r>
            <a:r>
              <a:rPr lang="ja-JP" altLang="ja-JP" sz="1100" b="1" dirty="0"/>
              <a:t>除</a:t>
            </a:r>
            <a:r>
              <a:rPr lang="ja-JP" altLang="ja-JP" sz="1100" dirty="0"/>
              <a:t>する。</a:t>
            </a:r>
          </a:p>
          <a:p>
            <a:pPr hangingPunct="0"/>
            <a:r>
              <a:rPr lang="ja-JP" altLang="ja-JP" sz="1100" dirty="0"/>
              <a:t>（</a:t>
            </a:r>
            <a:r>
              <a:rPr lang="en-US" altLang="ja-JP" sz="1100" dirty="0"/>
              <a:t>9</a:t>
            </a:r>
            <a:r>
              <a:rPr lang="ja-JP" altLang="ja-JP" sz="1100" dirty="0"/>
              <a:t>）</a:t>
            </a:r>
            <a:r>
              <a:rPr lang="ja-JP" altLang="ja-JP" sz="1100" b="1" dirty="0">
                <a:solidFill>
                  <a:srgbClr val="FF0000"/>
                </a:solidFill>
              </a:rPr>
              <a:t>戦わずして勝つ</a:t>
            </a:r>
            <a:r>
              <a:rPr lang="ja-JP" altLang="ja-JP" sz="1100" dirty="0">
                <a:solidFill>
                  <a:srgbClr val="FF0000"/>
                </a:solidFill>
              </a:rPr>
              <a:t>方法を考える。</a:t>
            </a:r>
            <a:r>
              <a:rPr lang="ja-JP" altLang="ja-JP" sz="1100" b="1" dirty="0">
                <a:solidFill>
                  <a:srgbClr val="FF0000"/>
                </a:solidFill>
              </a:rPr>
              <a:t>競争相手のいない市場か弱</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い市場で戦う</a:t>
            </a:r>
            <a:r>
              <a:rPr lang="ja-JP" altLang="ja-JP" sz="1100" dirty="0">
                <a:solidFill>
                  <a:srgbClr val="FF0000"/>
                </a:solidFill>
              </a:rPr>
              <a:t>。</a:t>
            </a:r>
            <a:endParaRPr lang="en-US" altLang="ja-JP" sz="1100" dirty="0"/>
          </a:p>
          <a:p>
            <a:pPr hangingPunct="0"/>
            <a:r>
              <a:rPr lang="ja-JP" altLang="en-US" sz="1100" dirty="0"/>
              <a:t>（</a:t>
            </a:r>
            <a:r>
              <a:rPr lang="en-US" altLang="ja-JP" sz="1100" dirty="0"/>
              <a:t>10</a:t>
            </a:r>
            <a:r>
              <a:rPr lang="ja-JP" altLang="en-US" sz="1100" dirty="0"/>
              <a:t>）</a:t>
            </a:r>
            <a:r>
              <a:rPr lang="ja-JP" altLang="ja-JP" sz="1100" dirty="0"/>
              <a:t>ライバルの悪口は決して言わない。伝聞でどんどん増殖し、</a:t>
            </a:r>
            <a:endParaRPr lang="en-US" altLang="ja-JP" sz="1100" dirty="0"/>
          </a:p>
          <a:p>
            <a:pPr hangingPunct="0"/>
            <a:r>
              <a:rPr lang="en-US" altLang="ja-JP" sz="1100" dirty="0"/>
              <a:t>         </a:t>
            </a:r>
            <a:r>
              <a:rPr lang="ja-JP" altLang="ja-JP" sz="1100" dirty="0"/>
              <a:t>まわりまわって自分の立場を悪くする。</a:t>
            </a:r>
            <a:endParaRPr lang="en-US" altLang="ja-JP" sz="1100" dirty="0"/>
          </a:p>
          <a:p>
            <a:pPr hangingPunct="0"/>
            <a:r>
              <a:rPr lang="ja-JP" altLang="en-US" sz="1100" b="1" dirty="0"/>
              <a:t>（</a:t>
            </a:r>
            <a:r>
              <a:rPr lang="en-US" altLang="ja-JP" sz="1100" b="1" dirty="0"/>
              <a:t>11</a:t>
            </a:r>
            <a:r>
              <a:rPr lang="ja-JP" altLang="en-US" sz="1100" b="1" dirty="0"/>
              <a:t>）●●コンサルティング会社</a:t>
            </a:r>
            <a:r>
              <a:rPr lang="ja-JP" altLang="ja-JP" sz="1100" b="1" dirty="0"/>
              <a:t>ブランドを高める。</a:t>
            </a:r>
            <a:r>
              <a:rPr lang="ja-JP" altLang="ja-JP" sz="1100" dirty="0"/>
              <a:t>新規開拓のと</a:t>
            </a:r>
            <a:endParaRPr lang="en-US" altLang="ja-JP" sz="1100" dirty="0"/>
          </a:p>
          <a:p>
            <a:pPr hangingPunct="0"/>
            <a:r>
              <a:rPr lang="ja-JP" altLang="en-US" sz="1100" dirty="0"/>
              <a:t>　　　</a:t>
            </a:r>
            <a:r>
              <a:rPr lang="ja-JP" altLang="ja-JP" sz="1100" dirty="0"/>
              <a:t>き、</a:t>
            </a:r>
            <a:r>
              <a:rPr lang="ja-JP" altLang="en-US" sz="1100" dirty="0"/>
              <a:t>●●コンサルティング会社</a:t>
            </a:r>
            <a:r>
              <a:rPr lang="ja-JP" altLang="ja-JP" sz="1100" dirty="0"/>
              <a:t>さんに替わるならしかたないと</a:t>
            </a:r>
            <a:endParaRPr lang="en-US" altLang="ja-JP" sz="1100" dirty="0"/>
          </a:p>
          <a:p>
            <a:pPr hangingPunct="0"/>
            <a:r>
              <a:rPr lang="ja-JP" altLang="en-US" sz="1100" dirty="0"/>
              <a:t>　　　</a:t>
            </a:r>
            <a:r>
              <a:rPr lang="ja-JP" altLang="ja-JP" sz="1100" dirty="0"/>
              <a:t>思ってもらう。ライバルが入り込みにくくする。</a:t>
            </a:r>
            <a:endParaRPr lang="en-US" altLang="ja-JP" sz="1100" dirty="0"/>
          </a:p>
          <a:p>
            <a:pPr hangingPunct="0"/>
            <a:endParaRPr lang="en-US" altLang="ja-JP" sz="1100" dirty="0"/>
          </a:p>
        </p:txBody>
      </p:sp>
      <p:sp>
        <p:nvSpPr>
          <p:cNvPr id="69" name="テキスト ボックス 68"/>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Tree>
    <p:extLst>
      <p:ext uri="{BB962C8B-B14F-4D97-AF65-F5344CB8AC3E}">
        <p14:creationId xmlns:p14="http://schemas.microsoft.com/office/powerpoint/2010/main" val="130423133"/>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12</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12</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12</a:t>
            </a:fld>
            <a:endParaRPr lang="ja-JP" altLang="en-US" dirty="0"/>
          </a:p>
        </p:txBody>
      </p:sp>
      <p:sp>
        <p:nvSpPr>
          <p:cNvPr id="58" name="正方形/長方形 57"/>
          <p:cNvSpPr/>
          <p:nvPr/>
        </p:nvSpPr>
        <p:spPr>
          <a:xfrm>
            <a:off x="251520" y="3656057"/>
            <a:ext cx="1960912" cy="276999"/>
          </a:xfrm>
          <a:prstGeom prst="rect">
            <a:avLst/>
          </a:prstGeom>
        </p:spPr>
        <p:txBody>
          <a:bodyPr wrap="square">
            <a:spAutoFit/>
          </a:bodyPr>
          <a:lstStyle/>
          <a:p>
            <a:pPr hangingPunct="0"/>
            <a:r>
              <a:rPr lang="ja-JP" altLang="en-US" sz="1200" b="1" dirty="0"/>
              <a:t>３．ライバルに負ける原因　</a:t>
            </a:r>
            <a:endParaRPr lang="ja-JP" altLang="ja-JP" sz="1200" dirty="0"/>
          </a:p>
        </p:txBody>
      </p:sp>
      <p:sp>
        <p:nvSpPr>
          <p:cNvPr id="63" name="正方形/長方形 62"/>
          <p:cNvSpPr/>
          <p:nvPr/>
        </p:nvSpPr>
        <p:spPr>
          <a:xfrm>
            <a:off x="226634" y="539389"/>
            <a:ext cx="854721" cy="276999"/>
          </a:xfrm>
          <a:prstGeom prst="rect">
            <a:avLst/>
          </a:prstGeom>
        </p:spPr>
        <p:txBody>
          <a:bodyPr wrap="none">
            <a:spAutoFit/>
          </a:bodyPr>
          <a:lstStyle/>
          <a:p>
            <a:pPr hangingPunct="0"/>
            <a:r>
              <a:rPr lang="ja-JP" altLang="en-US" sz="1200" b="1" dirty="0"/>
              <a:t>２．差別化</a:t>
            </a:r>
            <a:endParaRPr lang="en-US" altLang="ja-JP" sz="1200" b="1"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④ライバルに関する方針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事業活動</a:t>
              </a:r>
              <a:endParaRPr kumimoji="1" lang="ja-JP" altLang="en-US" sz="900" b="1" kern="1200" dirty="0">
                <a:solidFill>
                  <a:srgbClr val="FFFFFF"/>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ライバルに関する方針</a:t>
            </a:r>
            <a:endParaRPr lang="ja-JP" altLang="ja-JP" sz="1400" dirty="0"/>
          </a:p>
          <a:p>
            <a:pPr algn="ctr" hangingPunct="0"/>
            <a:r>
              <a:rPr lang="en-US" altLang="ja-JP" sz="1100" dirty="0"/>
              <a:t>  </a:t>
            </a:r>
            <a:endParaRPr lang="en-US" altLang="ja-JP" sz="1100" b="1" dirty="0"/>
          </a:p>
          <a:p>
            <a:pPr hangingPunct="0"/>
            <a:r>
              <a:rPr lang="ja-JP" altLang="ja-JP" sz="1100" b="1" dirty="0"/>
              <a:t>２．差別化（</a:t>
            </a:r>
            <a:r>
              <a:rPr lang="ja-JP" altLang="ja-JP" sz="1100" b="1" dirty="0">
                <a:solidFill>
                  <a:srgbClr val="FF0000"/>
                </a:solidFill>
              </a:rPr>
              <a:t>弱者の戦略</a:t>
            </a:r>
            <a:r>
              <a:rPr lang="ja-JP" altLang="ja-JP" sz="1100" b="1" dirty="0"/>
              <a:t>）</a:t>
            </a:r>
            <a:endParaRPr lang="ja-JP" altLang="ja-JP" sz="1100" dirty="0"/>
          </a:p>
          <a:p>
            <a:pPr hangingPunct="0"/>
            <a:r>
              <a:rPr lang="ja-JP" altLang="ja-JP" sz="1100" b="1" dirty="0"/>
              <a:t>売り物を徹底的に磨く</a:t>
            </a:r>
            <a:r>
              <a:rPr lang="ja-JP" altLang="en-US" sz="1100" b="1" dirty="0"/>
              <a:t>。</a:t>
            </a:r>
            <a:r>
              <a:rPr lang="ja-JP" altLang="ja-JP" sz="1100" b="1" dirty="0"/>
              <a:t>目で見て認識できることで差別化。</a:t>
            </a:r>
            <a:endParaRPr lang="en-US" altLang="ja-JP" sz="1100" dirty="0"/>
          </a:p>
          <a:p>
            <a:pPr hangingPunct="0"/>
            <a:r>
              <a:rPr lang="ja-JP" altLang="ja-JP" sz="1100" dirty="0"/>
              <a:t>（</a:t>
            </a:r>
            <a:r>
              <a:rPr lang="en-US" altLang="ja-JP" sz="1100" dirty="0"/>
              <a:t>1</a:t>
            </a:r>
            <a:r>
              <a:rPr lang="ja-JP" altLang="ja-JP" sz="1100" dirty="0"/>
              <a:t>）</a:t>
            </a:r>
            <a:r>
              <a:rPr lang="ja-JP" altLang="ja-JP" sz="1100" b="1" dirty="0"/>
              <a:t>ブランドにする</a:t>
            </a:r>
            <a:r>
              <a:rPr lang="ja-JP" altLang="ja-JP" sz="1100" dirty="0"/>
              <a:t>。</a:t>
            </a:r>
          </a:p>
          <a:p>
            <a:pPr hangingPunct="0"/>
            <a:r>
              <a:rPr lang="ja-JP" altLang="ja-JP" sz="1100" dirty="0"/>
              <a:t>（</a:t>
            </a:r>
            <a:r>
              <a:rPr lang="en-US" altLang="ja-JP" sz="1100" dirty="0"/>
              <a:t>2</a:t>
            </a:r>
            <a:r>
              <a:rPr lang="ja-JP" altLang="ja-JP" sz="1100" dirty="0"/>
              <a:t>）中小企業に喜ばれたいという</a:t>
            </a:r>
            <a:r>
              <a:rPr lang="ja-JP" altLang="ja-JP" sz="1100" b="1" dirty="0"/>
              <a:t>強い思い</a:t>
            </a:r>
            <a:r>
              <a:rPr lang="ja-JP" altLang="ja-JP" sz="1100" dirty="0"/>
              <a:t>で差をつける。</a:t>
            </a:r>
          </a:p>
          <a:p>
            <a:pPr hangingPunct="0"/>
            <a:r>
              <a:rPr lang="ja-JP" altLang="ja-JP" sz="1100" dirty="0"/>
              <a:t>（</a:t>
            </a:r>
            <a:r>
              <a:rPr lang="en-US" altLang="ja-JP" sz="1100" dirty="0"/>
              <a:t>3</a:t>
            </a:r>
            <a:r>
              <a:rPr lang="ja-JP" altLang="ja-JP" sz="1100" dirty="0"/>
              <a:t>）</a:t>
            </a:r>
            <a:r>
              <a:rPr lang="ja-JP" altLang="ja-JP" sz="1100" b="1" dirty="0"/>
              <a:t>環境整備で差をつける</a:t>
            </a:r>
            <a:r>
              <a:rPr lang="ja-JP" altLang="ja-JP" sz="1100" dirty="0"/>
              <a:t>。（事務所の評判）</a:t>
            </a:r>
          </a:p>
          <a:p>
            <a:pPr hangingPunct="0"/>
            <a:r>
              <a:rPr lang="ja-JP" altLang="ja-JP" sz="1100" dirty="0"/>
              <a:t>（</a:t>
            </a:r>
            <a:r>
              <a:rPr lang="en-US" altLang="ja-JP" sz="1100" dirty="0"/>
              <a:t>4</a:t>
            </a:r>
            <a:r>
              <a:rPr lang="ja-JP" altLang="ja-JP" sz="1100" dirty="0"/>
              <a:t>）</a:t>
            </a:r>
            <a:r>
              <a:rPr lang="ja-JP" altLang="ja-JP" sz="1100" b="1" dirty="0"/>
              <a:t>月次決算書</a:t>
            </a:r>
            <a:r>
              <a:rPr lang="ja-JP" altLang="ja-JP" sz="1100" dirty="0"/>
              <a:t>で差をつける。</a:t>
            </a:r>
            <a:r>
              <a:rPr lang="ja-JP" altLang="ja-JP" sz="1100" b="1" dirty="0"/>
              <a:t>訪問回数</a:t>
            </a:r>
            <a:r>
              <a:rPr lang="ja-JP" altLang="ja-JP" sz="1100" dirty="0"/>
              <a:t>で差をつける</a:t>
            </a:r>
          </a:p>
          <a:p>
            <a:pPr hangingPunct="0"/>
            <a:r>
              <a:rPr lang="ja-JP" altLang="ja-JP" sz="1100" dirty="0"/>
              <a:t>（</a:t>
            </a:r>
            <a:r>
              <a:rPr lang="en-US" altLang="ja-JP" sz="1100" dirty="0"/>
              <a:t>5</a:t>
            </a:r>
            <a:r>
              <a:rPr lang="ja-JP" altLang="ja-JP" sz="1100" dirty="0"/>
              <a:t>）</a:t>
            </a:r>
            <a:r>
              <a:rPr lang="ja-JP" altLang="ja-JP" sz="1100" b="1" dirty="0"/>
              <a:t>経営方針書の作成・指導</a:t>
            </a:r>
            <a:r>
              <a:rPr lang="ja-JP" altLang="ja-JP" sz="1100" dirty="0"/>
              <a:t>で差をつける。</a:t>
            </a:r>
          </a:p>
          <a:p>
            <a:pPr hangingPunct="0"/>
            <a:r>
              <a:rPr lang="ja-JP" altLang="ja-JP" sz="1100" dirty="0"/>
              <a:t>（</a:t>
            </a:r>
            <a:r>
              <a:rPr lang="en-US" altLang="ja-JP" sz="1100" dirty="0"/>
              <a:t>6</a:t>
            </a:r>
            <a:r>
              <a:rPr lang="ja-JP" altLang="ja-JP" sz="1100" dirty="0"/>
              <a:t>）お客様紹介で差をつける。</a:t>
            </a:r>
            <a:r>
              <a:rPr lang="en-US" altLang="ja-JP" sz="1100" b="1" dirty="0"/>
              <a:t> 2,000 </a:t>
            </a:r>
            <a:r>
              <a:rPr lang="ja-JP" altLang="ja-JP" sz="1100" b="1" dirty="0"/>
              <a:t>社は財産</a:t>
            </a:r>
            <a:r>
              <a:rPr lang="ja-JP" altLang="ja-JP" sz="1100" dirty="0"/>
              <a:t>。</a:t>
            </a:r>
          </a:p>
          <a:p>
            <a:pPr hangingPunct="0"/>
            <a:r>
              <a:rPr lang="ja-JP" altLang="ja-JP" sz="1100" dirty="0"/>
              <a:t>（</a:t>
            </a:r>
            <a:r>
              <a:rPr lang="en-US" altLang="ja-JP" sz="1100" dirty="0"/>
              <a:t>7</a:t>
            </a:r>
            <a:r>
              <a:rPr lang="ja-JP" altLang="ja-JP" sz="1100" dirty="0"/>
              <a:t>）</a:t>
            </a:r>
            <a:r>
              <a:rPr lang="ja-JP" altLang="ja-JP" sz="1100" b="1" dirty="0"/>
              <a:t>人間関係</a:t>
            </a:r>
            <a:r>
              <a:rPr lang="ja-JP" altLang="ja-JP" sz="1100" dirty="0"/>
              <a:t>で差をつける。</a:t>
            </a:r>
            <a:r>
              <a:rPr lang="ja-JP" altLang="ja-JP" sz="1100" b="1" dirty="0">
                <a:solidFill>
                  <a:srgbClr val="FF0000"/>
                </a:solidFill>
              </a:rPr>
              <a:t>毎月社長、幹部と会う</a:t>
            </a:r>
            <a:r>
              <a:rPr lang="ja-JP" altLang="ja-JP" sz="1100" dirty="0">
                <a:solidFill>
                  <a:srgbClr val="FF0000"/>
                </a:solidFill>
              </a:rPr>
              <a:t>。</a:t>
            </a:r>
          </a:p>
          <a:p>
            <a:pPr hangingPunct="0"/>
            <a:r>
              <a:rPr lang="ja-JP" altLang="ja-JP" sz="1100" dirty="0"/>
              <a:t>（</a:t>
            </a:r>
            <a:r>
              <a:rPr lang="en-US" altLang="ja-JP" sz="1100" dirty="0"/>
              <a:t>8</a:t>
            </a:r>
            <a:r>
              <a:rPr lang="ja-JP" altLang="ja-JP" sz="1100" dirty="0"/>
              <a:t>）</a:t>
            </a:r>
            <a:r>
              <a:rPr lang="ja-JP" altLang="ja-JP" sz="1100" b="1" dirty="0">
                <a:solidFill>
                  <a:srgbClr val="FF0000"/>
                </a:solidFill>
              </a:rPr>
              <a:t>人財</a:t>
            </a:r>
            <a:r>
              <a:rPr lang="ja-JP" altLang="ja-JP" sz="1100" dirty="0">
                <a:solidFill>
                  <a:srgbClr val="FF0000"/>
                </a:solidFill>
              </a:rPr>
              <a:t>で差をつける。人財とは技術ではなく、</a:t>
            </a:r>
            <a:r>
              <a:rPr lang="ja-JP" altLang="ja-JP" sz="1100" b="1" dirty="0">
                <a:solidFill>
                  <a:srgbClr val="FF0000"/>
                </a:solidFill>
              </a:rPr>
              <a:t>人間性</a:t>
            </a:r>
            <a:r>
              <a:rPr lang="ja-JP" altLang="en-US" sz="1100" b="1" dirty="0">
                <a:solidFill>
                  <a:srgbClr val="FF0000"/>
                </a:solidFill>
              </a:rPr>
              <a:t>。</a:t>
            </a:r>
            <a:endParaRPr lang="ja-JP" altLang="ja-JP" sz="1100" dirty="0">
              <a:solidFill>
                <a:srgbClr val="FF0000"/>
              </a:solidFill>
            </a:endParaRPr>
          </a:p>
          <a:p>
            <a:pPr hangingPunct="0"/>
            <a:r>
              <a:rPr lang="ja-JP" altLang="ja-JP" sz="1100" dirty="0"/>
              <a:t>（</a:t>
            </a:r>
            <a:r>
              <a:rPr lang="en-US" altLang="ja-JP" sz="1100" dirty="0"/>
              <a:t>9</a:t>
            </a:r>
            <a:r>
              <a:rPr lang="ja-JP" altLang="ja-JP" sz="1100" dirty="0"/>
              <a:t>）</a:t>
            </a:r>
            <a:r>
              <a:rPr lang="ja-JP" altLang="ja-JP" sz="1100" b="1" dirty="0"/>
              <a:t>仕掛け、仕組み</a:t>
            </a:r>
            <a:r>
              <a:rPr lang="ja-JP" altLang="ja-JP" sz="1100" dirty="0"/>
              <a:t>で差をつける。</a:t>
            </a:r>
          </a:p>
          <a:p>
            <a:pPr hangingPunct="0"/>
            <a:r>
              <a:rPr lang="ja-JP" altLang="ja-JP" sz="1100" dirty="0"/>
              <a:t>（</a:t>
            </a:r>
            <a:r>
              <a:rPr lang="en-US" altLang="ja-JP" sz="1100" dirty="0"/>
              <a:t>10</a:t>
            </a:r>
            <a:r>
              <a:rPr lang="ja-JP" altLang="ja-JP" sz="1100" dirty="0"/>
              <a:t>）賞与の実態等の</a:t>
            </a:r>
            <a:r>
              <a:rPr lang="ja-JP" altLang="ja-JP" sz="1100" b="1" dirty="0"/>
              <a:t>情報提供量</a:t>
            </a:r>
            <a:r>
              <a:rPr lang="ja-JP" altLang="ja-JP" sz="1100" dirty="0"/>
              <a:t>で差をつける。</a:t>
            </a:r>
          </a:p>
          <a:p>
            <a:pPr hangingPunct="0"/>
            <a:r>
              <a:rPr lang="ja-JP" altLang="ja-JP" sz="1100" dirty="0"/>
              <a:t>（</a:t>
            </a:r>
            <a:r>
              <a:rPr lang="en-US" altLang="ja-JP" sz="1100" dirty="0"/>
              <a:t>11</a:t>
            </a:r>
            <a:r>
              <a:rPr lang="ja-JP" altLang="ja-JP" sz="1100" dirty="0"/>
              <a:t>）</a:t>
            </a:r>
            <a:r>
              <a:rPr lang="ja-JP" altLang="ja-JP" sz="1100" b="1" dirty="0"/>
              <a:t>スピード</a:t>
            </a:r>
            <a:r>
              <a:rPr lang="ja-JP" altLang="ja-JP" sz="1100" dirty="0"/>
              <a:t>（早さである、速さではない）で差をつける。</a:t>
            </a:r>
          </a:p>
          <a:p>
            <a:pPr hangingPunct="0"/>
            <a:endParaRPr lang="en-US" altLang="ja-JP" sz="1100" b="1" dirty="0"/>
          </a:p>
          <a:p>
            <a:pPr hangingPunct="0"/>
            <a:r>
              <a:rPr lang="ja-JP" altLang="ja-JP" sz="1100" b="1" dirty="0"/>
              <a:t>３．ライバルに負ける原因（クレームの原因ともなる）</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担当者のレベルが低い</a:t>
            </a:r>
            <a:r>
              <a:rPr lang="ja-JP" altLang="ja-JP" sz="1100" dirty="0"/>
              <a:t>。</a:t>
            </a:r>
            <a:endParaRPr lang="en-US" altLang="ja-JP" sz="1100" dirty="0"/>
          </a:p>
          <a:p>
            <a:pPr hangingPunct="0"/>
            <a:r>
              <a:rPr lang="en-US" altLang="ja-JP" sz="1100" dirty="0"/>
              <a:t>        </a:t>
            </a:r>
            <a:r>
              <a:rPr lang="ja-JP" altLang="ja-JP" sz="1100" dirty="0"/>
              <a:t>→担当をすぐ</a:t>
            </a:r>
            <a:r>
              <a:rPr lang="ja-JP" altLang="ja-JP" sz="1100" b="1" dirty="0"/>
              <a:t>替える</a:t>
            </a:r>
            <a:r>
              <a:rPr lang="ja-JP" altLang="ja-JP" sz="1100" dirty="0"/>
              <a:t>。教育に力を入れる。</a:t>
            </a:r>
          </a:p>
          <a:p>
            <a:pPr hangingPunct="0"/>
            <a:r>
              <a:rPr lang="ja-JP" altLang="ja-JP" sz="1100" dirty="0"/>
              <a:t>（</a:t>
            </a:r>
            <a:r>
              <a:rPr lang="en-US" altLang="ja-JP" sz="1100" dirty="0"/>
              <a:t>2</a:t>
            </a:r>
            <a:r>
              <a:rPr lang="ja-JP" altLang="ja-JP" sz="1100" dirty="0"/>
              <a:t>）</a:t>
            </a:r>
            <a:r>
              <a:rPr lang="ja-JP" altLang="ja-JP" sz="1100" b="1" dirty="0"/>
              <a:t>訪問頻度</a:t>
            </a:r>
            <a:r>
              <a:rPr lang="ja-JP" altLang="ja-JP" sz="1100" dirty="0"/>
              <a:t>が少ない。</a:t>
            </a:r>
            <a:endParaRPr lang="en-US" altLang="ja-JP" sz="1100" dirty="0"/>
          </a:p>
          <a:p>
            <a:pPr hangingPunct="0"/>
            <a:r>
              <a:rPr lang="en-US" altLang="ja-JP" sz="1100" dirty="0"/>
              <a:t>        </a:t>
            </a:r>
            <a:r>
              <a:rPr lang="ja-JP" altLang="ja-JP" sz="1100" dirty="0"/>
              <a:t>→リーダー・サブリーダーが同行し</a:t>
            </a:r>
            <a:r>
              <a:rPr lang="ja-JP" altLang="ja-JP" sz="1100" b="1" dirty="0"/>
              <a:t>チェック</a:t>
            </a:r>
            <a:r>
              <a:rPr lang="ja-JP" altLang="ja-JP" sz="1100" dirty="0"/>
              <a:t>する。</a:t>
            </a:r>
          </a:p>
          <a:p>
            <a:pPr hangingPunct="0"/>
            <a:r>
              <a:rPr lang="ja-JP" altLang="ja-JP" sz="1100" dirty="0"/>
              <a:t>（</a:t>
            </a:r>
            <a:r>
              <a:rPr lang="en-US" altLang="ja-JP" sz="1100" dirty="0"/>
              <a:t>3</a:t>
            </a:r>
            <a:r>
              <a:rPr lang="ja-JP" altLang="ja-JP" sz="1100" dirty="0"/>
              <a:t>）</a:t>
            </a:r>
            <a:r>
              <a:rPr lang="ja-JP" altLang="ja-JP" sz="1100" b="1" dirty="0"/>
              <a:t>提案</a:t>
            </a:r>
            <a:r>
              <a:rPr lang="ja-JP" altLang="ja-JP" sz="1100" dirty="0"/>
              <a:t>と</a:t>
            </a:r>
            <a:r>
              <a:rPr lang="ja-JP" altLang="ja-JP" sz="1100" b="1" dirty="0"/>
              <a:t>情報</a:t>
            </a:r>
            <a:r>
              <a:rPr lang="ja-JP" altLang="ja-JP" sz="1100" dirty="0"/>
              <a:t>が少ない。</a:t>
            </a:r>
            <a:endParaRPr lang="en-US" altLang="ja-JP" sz="1100" dirty="0"/>
          </a:p>
          <a:p>
            <a:pPr hangingPunct="0"/>
            <a:r>
              <a:rPr lang="en-US" altLang="ja-JP" sz="1100" dirty="0"/>
              <a:t>       </a:t>
            </a:r>
            <a:r>
              <a:rPr lang="ja-JP" altLang="ja-JP" sz="1100" dirty="0"/>
              <a:t>→節税や事業承継対策・経営塾等を</a:t>
            </a:r>
            <a:r>
              <a:rPr lang="ja-JP" altLang="ja-JP" sz="1100" b="1" dirty="0"/>
              <a:t>声かけ</a:t>
            </a:r>
            <a:r>
              <a:rPr lang="ja-JP" altLang="ja-JP" sz="1100" dirty="0"/>
              <a:t>する。</a:t>
            </a:r>
          </a:p>
          <a:p>
            <a:pPr hangingPunct="0"/>
            <a:r>
              <a:rPr lang="ja-JP" altLang="ja-JP" sz="1100" dirty="0"/>
              <a:t>（</a:t>
            </a:r>
            <a:r>
              <a:rPr lang="en-US" altLang="ja-JP" sz="1100" dirty="0"/>
              <a:t>4</a:t>
            </a:r>
            <a:r>
              <a:rPr lang="ja-JP" altLang="ja-JP" sz="1100" dirty="0"/>
              <a:t>）お客様に</a:t>
            </a:r>
            <a:r>
              <a:rPr lang="ja-JP" altLang="ja-JP" sz="1100" b="1" dirty="0"/>
              <a:t>喜んでもらいたいという気持ち</a:t>
            </a:r>
            <a:r>
              <a:rPr lang="ja-JP" altLang="ja-JP" sz="1100" dirty="0"/>
              <a:t>が少ない。</a:t>
            </a:r>
            <a:endParaRPr lang="en-US" altLang="ja-JP" sz="1100" dirty="0"/>
          </a:p>
          <a:p>
            <a:pPr hangingPunct="0"/>
            <a:r>
              <a:rPr lang="en-US" altLang="ja-JP" sz="1100" dirty="0"/>
              <a:t>       </a:t>
            </a:r>
            <a:r>
              <a:rPr lang="ja-JP" altLang="ja-JP" sz="1100" dirty="0"/>
              <a:t>→</a:t>
            </a:r>
            <a:r>
              <a:rPr lang="ja-JP" altLang="ja-JP" sz="1100" b="1" dirty="0"/>
              <a:t>使命感</a:t>
            </a:r>
            <a:r>
              <a:rPr lang="ja-JP" altLang="ja-JP" sz="1100" dirty="0"/>
              <a:t>の</a:t>
            </a:r>
            <a:r>
              <a:rPr lang="ja-JP" altLang="ja-JP" sz="1100" b="1" dirty="0"/>
              <a:t>徹底</a:t>
            </a:r>
            <a:endParaRPr lang="ja-JP" altLang="ja-JP" sz="1100" dirty="0"/>
          </a:p>
          <a:p>
            <a:pPr hangingPunct="0"/>
            <a:r>
              <a:rPr lang="ja-JP" altLang="ja-JP" sz="1100" dirty="0"/>
              <a:t>（</a:t>
            </a:r>
            <a:r>
              <a:rPr lang="en-US" altLang="ja-JP" sz="1100" dirty="0"/>
              <a:t>5</a:t>
            </a:r>
            <a:r>
              <a:rPr lang="ja-JP" altLang="ja-JP" sz="1100" dirty="0"/>
              <a:t>）月次決算書を方針どおりに</a:t>
            </a:r>
            <a:r>
              <a:rPr lang="ja-JP" altLang="ja-JP" sz="1100" b="1" dirty="0"/>
              <a:t>説明していない</a:t>
            </a:r>
            <a:r>
              <a:rPr lang="ja-JP" altLang="ja-JP" sz="1100" dirty="0"/>
              <a:t>。</a:t>
            </a:r>
            <a:endParaRPr lang="en-US" altLang="ja-JP" sz="1100" dirty="0"/>
          </a:p>
          <a:p>
            <a:pPr hangingPunct="0"/>
            <a:r>
              <a:rPr lang="en-US" altLang="ja-JP" sz="1100" dirty="0"/>
              <a:t>       </a:t>
            </a:r>
            <a:r>
              <a:rPr lang="ja-JP" altLang="ja-JP" sz="1100" dirty="0"/>
              <a:t>→リーダーが</a:t>
            </a:r>
            <a:r>
              <a:rPr lang="ja-JP" altLang="ja-JP" sz="1100" b="1" dirty="0"/>
              <a:t>同行し</a:t>
            </a:r>
            <a:r>
              <a:rPr lang="ja-JP" altLang="ja-JP" sz="1100" dirty="0"/>
              <a:t>、実力を確認する。</a:t>
            </a:r>
          </a:p>
          <a:p>
            <a:pPr hangingPunct="0"/>
            <a:r>
              <a:rPr lang="ja-JP" altLang="ja-JP" sz="1100" dirty="0"/>
              <a:t>（</a:t>
            </a:r>
            <a:r>
              <a:rPr lang="en-US" altLang="ja-JP" sz="1100" dirty="0"/>
              <a:t>6</a:t>
            </a:r>
            <a:r>
              <a:rPr lang="ja-JP" altLang="ja-JP" sz="1100" dirty="0"/>
              <a:t>）</a:t>
            </a:r>
            <a:r>
              <a:rPr lang="ja-JP" altLang="ja-JP" sz="1100" b="1" dirty="0"/>
              <a:t>熱心さがなく</a:t>
            </a:r>
            <a:r>
              <a:rPr lang="ja-JP" altLang="ja-JP" sz="1100" dirty="0"/>
              <a:t>対応が</a:t>
            </a:r>
            <a:r>
              <a:rPr lang="ja-JP" altLang="ja-JP" sz="1100" b="1" dirty="0"/>
              <a:t>マンネリ化</a:t>
            </a:r>
            <a:r>
              <a:rPr lang="ja-JP" altLang="ja-JP" sz="1100" dirty="0"/>
              <a:t>している。</a:t>
            </a:r>
            <a:endParaRPr lang="en-US" altLang="ja-JP" sz="1100" dirty="0"/>
          </a:p>
          <a:p>
            <a:pPr hangingPunct="0"/>
            <a:r>
              <a:rPr lang="en-US" altLang="ja-JP" sz="1100" dirty="0"/>
              <a:t>       </a:t>
            </a:r>
            <a:r>
              <a:rPr lang="ja-JP" altLang="ja-JP" sz="1100" dirty="0"/>
              <a:t>→</a:t>
            </a:r>
            <a:r>
              <a:rPr lang="ja-JP" altLang="ja-JP" sz="1100" b="1" dirty="0"/>
              <a:t>情熱</a:t>
            </a:r>
            <a:r>
              <a:rPr lang="ja-JP" altLang="ja-JP" sz="1100" dirty="0"/>
              <a:t>がなくなっていないか。</a:t>
            </a:r>
          </a:p>
          <a:p>
            <a:pPr hangingPunct="0"/>
            <a:r>
              <a:rPr lang="ja-JP" altLang="ja-JP" sz="1100" dirty="0"/>
              <a:t>（</a:t>
            </a:r>
            <a:r>
              <a:rPr lang="en-US" altLang="ja-JP" sz="1100" dirty="0"/>
              <a:t>7</a:t>
            </a:r>
            <a:r>
              <a:rPr lang="ja-JP" altLang="ja-JP" sz="1100" dirty="0"/>
              <a:t>）</a:t>
            </a:r>
            <a:r>
              <a:rPr lang="ja-JP" altLang="ja-JP" sz="1100" b="1" dirty="0"/>
              <a:t>クレームの回数</a:t>
            </a:r>
            <a:r>
              <a:rPr lang="ja-JP" altLang="ja-JP" sz="1100" dirty="0"/>
              <a:t>が</a:t>
            </a:r>
            <a:r>
              <a:rPr lang="ja-JP" altLang="ja-JP" sz="1100" b="1" dirty="0"/>
              <a:t>多く</a:t>
            </a:r>
            <a:r>
              <a:rPr lang="ja-JP" altLang="ja-JP" sz="1100" dirty="0"/>
              <a:t>、</a:t>
            </a:r>
            <a:r>
              <a:rPr lang="ja-JP" altLang="ja-JP" sz="1100" b="1" dirty="0"/>
              <a:t>対応</a:t>
            </a:r>
            <a:r>
              <a:rPr lang="ja-JP" altLang="ja-JP" sz="1100" dirty="0"/>
              <a:t>が</a:t>
            </a:r>
            <a:r>
              <a:rPr lang="ja-JP" altLang="ja-JP" sz="1100" b="1" dirty="0"/>
              <a:t>遅く</a:t>
            </a:r>
            <a:r>
              <a:rPr lang="ja-JP" altLang="ja-JP" sz="1100" dirty="0"/>
              <a:t>、</a:t>
            </a:r>
            <a:r>
              <a:rPr lang="ja-JP" altLang="ja-JP" sz="1100" b="1" dirty="0"/>
              <a:t>悪い</a:t>
            </a:r>
            <a:r>
              <a:rPr lang="ja-JP" altLang="en-US" sz="1100" b="1" dirty="0"/>
              <a:t>　</a:t>
            </a:r>
            <a:r>
              <a:rPr lang="ja-JP" altLang="ja-JP" sz="1100" dirty="0"/>
              <a:t>→</a:t>
            </a:r>
            <a:r>
              <a:rPr lang="ja-JP" altLang="en-US" sz="1100" dirty="0"/>
              <a:t>　</a:t>
            </a:r>
            <a:r>
              <a:rPr lang="ja-JP" altLang="ja-JP" sz="1100" dirty="0"/>
              <a:t>担当</a:t>
            </a:r>
            <a:r>
              <a:rPr lang="ja-JP" altLang="ja-JP" sz="1100" b="1" dirty="0"/>
              <a:t>替え</a:t>
            </a:r>
            <a:r>
              <a:rPr lang="ja-JP" altLang="ja-JP" sz="1100" dirty="0"/>
              <a:t>。</a:t>
            </a:r>
          </a:p>
          <a:p>
            <a:pPr hangingPunct="0"/>
            <a:r>
              <a:rPr lang="ja-JP" altLang="ja-JP" sz="1100" dirty="0"/>
              <a:t>（</a:t>
            </a:r>
            <a:r>
              <a:rPr lang="en-US" altLang="ja-JP" sz="1100" dirty="0"/>
              <a:t>8</a:t>
            </a:r>
            <a:r>
              <a:rPr lang="ja-JP" altLang="ja-JP" sz="1100" dirty="0"/>
              <a:t>）</a:t>
            </a:r>
            <a:r>
              <a:rPr lang="ja-JP" altLang="ja-JP" sz="1100" b="1" dirty="0"/>
              <a:t>人間関係が希薄</a:t>
            </a:r>
            <a:r>
              <a:rPr lang="ja-JP" altLang="ja-JP" sz="1100" dirty="0"/>
              <a:t>である。</a:t>
            </a:r>
            <a:r>
              <a:rPr lang="en-US" altLang="ja-JP" sz="1100" dirty="0"/>
              <a:t> </a:t>
            </a:r>
          </a:p>
          <a:p>
            <a:pPr hangingPunct="0"/>
            <a:r>
              <a:rPr lang="ja-JP" altLang="en-US" sz="1100" dirty="0"/>
              <a:t>　　 </a:t>
            </a:r>
            <a:r>
              <a:rPr lang="ja-JP" altLang="ja-JP" sz="1100" dirty="0"/>
              <a:t>→</a:t>
            </a:r>
            <a:r>
              <a:rPr lang="ja-JP" altLang="ja-JP" sz="1100" b="1" dirty="0"/>
              <a:t>毎月訪問</a:t>
            </a:r>
            <a:r>
              <a:rPr lang="ja-JP" altLang="ja-JP" sz="1100" dirty="0"/>
              <a:t>し社長・幹部と会う。</a:t>
            </a:r>
          </a:p>
          <a:p>
            <a:pPr hangingPunct="0"/>
            <a:r>
              <a:rPr lang="ja-JP" altLang="ja-JP" sz="1100" dirty="0"/>
              <a:t>（</a:t>
            </a:r>
            <a:r>
              <a:rPr lang="en-US" altLang="ja-JP" sz="1100" dirty="0"/>
              <a:t>9</a:t>
            </a:r>
            <a:r>
              <a:rPr lang="ja-JP" altLang="ja-JP" sz="1100" dirty="0"/>
              <a:t>）</a:t>
            </a:r>
            <a:r>
              <a:rPr lang="ja-JP" altLang="ja-JP" sz="1100" b="1" dirty="0"/>
              <a:t>社長と会っていない</a:t>
            </a:r>
            <a:r>
              <a:rPr lang="ja-JP" altLang="ja-JP" sz="1100" dirty="0"/>
              <a:t>。</a:t>
            </a:r>
            <a:endParaRPr lang="en-US" altLang="ja-JP" sz="1100" dirty="0"/>
          </a:p>
          <a:p>
            <a:pPr hangingPunct="0"/>
            <a:r>
              <a:rPr lang="en-US" altLang="ja-JP" sz="1100" dirty="0"/>
              <a:t>       </a:t>
            </a:r>
            <a:r>
              <a:rPr lang="ja-JP" altLang="ja-JP" sz="1100" dirty="0"/>
              <a:t>→月次決算書の説明会に出席するように</a:t>
            </a:r>
            <a:r>
              <a:rPr lang="ja-JP" altLang="ja-JP" sz="1100" b="1" dirty="0"/>
              <a:t>お願い</a:t>
            </a:r>
            <a:r>
              <a:rPr lang="ja-JP" altLang="ja-JP" sz="1100" dirty="0"/>
              <a:t>をする。</a:t>
            </a:r>
          </a:p>
        </p:txBody>
      </p:sp>
      <p:sp>
        <p:nvSpPr>
          <p:cNvPr id="69" name="テキスト ボックス 68"/>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5" name="正方形/長方形 24"/>
          <p:cNvSpPr/>
          <p:nvPr/>
        </p:nvSpPr>
        <p:spPr>
          <a:xfrm>
            <a:off x="277595" y="3918882"/>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6" name="正方形/長方形 25"/>
          <p:cNvSpPr/>
          <p:nvPr/>
        </p:nvSpPr>
        <p:spPr>
          <a:xfrm>
            <a:off x="277595" y="816388"/>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1958613444"/>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cxnSp>
        <p:nvCxnSpPr>
          <p:cNvPr id="21" name="直線コネクタ 20"/>
          <p:cNvCxnSpPr/>
          <p:nvPr/>
        </p:nvCxnSpPr>
        <p:spPr>
          <a:xfrm>
            <a:off x="6325697" y="-675456"/>
            <a:ext cx="468052" cy="0"/>
          </a:xfrm>
          <a:prstGeom prst="line">
            <a:avLst/>
          </a:prstGeom>
          <a:ln w="19050">
            <a:solidFill>
              <a:srgbClr val="FF0066"/>
            </a:solidFill>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13</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13</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13</a:t>
            </a:fld>
            <a:endParaRPr lang="ja-JP" altLang="en-US" dirty="0"/>
          </a:p>
        </p:txBody>
      </p:sp>
      <p:sp>
        <p:nvSpPr>
          <p:cNvPr id="58" name="正方形/長方形 57"/>
          <p:cNvSpPr/>
          <p:nvPr/>
        </p:nvSpPr>
        <p:spPr>
          <a:xfrm>
            <a:off x="212199" y="2575937"/>
            <a:ext cx="1774125" cy="276999"/>
          </a:xfrm>
          <a:prstGeom prst="rect">
            <a:avLst/>
          </a:prstGeom>
        </p:spPr>
        <p:txBody>
          <a:bodyPr wrap="square">
            <a:spAutoFit/>
          </a:bodyPr>
          <a:lstStyle/>
          <a:p>
            <a:pPr hangingPunct="0"/>
            <a:r>
              <a:rPr lang="ja-JP" altLang="en-US" sz="1200" b="1" dirty="0"/>
              <a:t>５．ベンチマーキング　</a:t>
            </a:r>
            <a:endParaRPr lang="ja-JP" altLang="ja-JP" sz="1200" dirty="0"/>
          </a:p>
        </p:txBody>
      </p:sp>
      <p:sp>
        <p:nvSpPr>
          <p:cNvPr id="59" name="正方形/長方形 58"/>
          <p:cNvSpPr/>
          <p:nvPr/>
        </p:nvSpPr>
        <p:spPr>
          <a:xfrm>
            <a:off x="200107" y="4664169"/>
            <a:ext cx="843501" cy="276999"/>
          </a:xfrm>
          <a:prstGeom prst="rect">
            <a:avLst/>
          </a:prstGeom>
        </p:spPr>
        <p:txBody>
          <a:bodyPr wrap="none">
            <a:spAutoFit/>
          </a:bodyPr>
          <a:lstStyle/>
          <a:p>
            <a:pPr hangingPunct="0"/>
            <a:r>
              <a:rPr lang="ja-JP" altLang="en-US" sz="1200" b="1" dirty="0"/>
              <a:t>６．その他</a:t>
            </a:r>
            <a:endParaRPr lang="ja-JP" altLang="ja-JP" sz="1200" dirty="0"/>
          </a:p>
        </p:txBody>
      </p:sp>
      <p:sp>
        <p:nvSpPr>
          <p:cNvPr id="61" name="正方形/長方形 60"/>
          <p:cNvSpPr/>
          <p:nvPr/>
        </p:nvSpPr>
        <p:spPr>
          <a:xfrm>
            <a:off x="270123" y="81638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1553630" cy="276999"/>
          </a:xfrm>
          <a:prstGeom prst="rect">
            <a:avLst/>
          </a:prstGeom>
        </p:spPr>
        <p:txBody>
          <a:bodyPr wrap="none">
            <a:spAutoFit/>
          </a:bodyPr>
          <a:lstStyle/>
          <a:p>
            <a:pPr hangingPunct="0"/>
            <a:r>
              <a:rPr lang="ja-JP" altLang="en-US" sz="1200" b="1" dirty="0"/>
              <a:t>４．同業者との接し方</a:t>
            </a:r>
            <a:endParaRPr lang="en-US" altLang="ja-JP" sz="1200" b="1"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④ライバルに関する方針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事業活動</a:t>
              </a:r>
              <a:endParaRPr kumimoji="1" lang="ja-JP" altLang="en-US" sz="900" b="1" kern="1200" dirty="0">
                <a:solidFill>
                  <a:srgbClr val="FFFFFF"/>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804916"/>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ライバルに関する方針</a:t>
            </a:r>
            <a:endParaRPr lang="ja-JP" altLang="ja-JP" sz="1400" dirty="0"/>
          </a:p>
          <a:p>
            <a:pPr algn="ctr" hangingPunct="0"/>
            <a:r>
              <a:rPr lang="en-US" altLang="ja-JP" sz="1100" dirty="0"/>
              <a:t>  </a:t>
            </a:r>
            <a:endParaRPr lang="en-US" altLang="ja-JP" sz="1100" b="1" dirty="0"/>
          </a:p>
          <a:p>
            <a:pPr hangingPunct="0"/>
            <a:r>
              <a:rPr lang="ja-JP" altLang="ja-JP" sz="1100" b="1" dirty="0"/>
              <a:t>４．同業者との接し方（お客様である）</a:t>
            </a:r>
            <a:endParaRPr lang="ja-JP" altLang="ja-JP" sz="1100" dirty="0"/>
          </a:p>
          <a:p>
            <a:pPr hangingPunct="0"/>
            <a:r>
              <a:rPr lang="ja-JP" altLang="ja-JP" sz="1100" dirty="0"/>
              <a:t>（</a:t>
            </a:r>
            <a:r>
              <a:rPr lang="en-US" altLang="ja-JP" sz="1100" dirty="0"/>
              <a:t>1</a:t>
            </a:r>
            <a:r>
              <a:rPr lang="ja-JP" altLang="ja-JP" sz="1100" dirty="0"/>
              <a:t>）同業者とは、業界発展のために好意的に接する。</a:t>
            </a:r>
          </a:p>
          <a:p>
            <a:pPr hangingPunct="0"/>
            <a:r>
              <a:rPr lang="ja-JP" altLang="ja-JP" sz="1100" dirty="0"/>
              <a:t>（</a:t>
            </a:r>
            <a:r>
              <a:rPr lang="en-US" altLang="ja-JP" sz="1100" dirty="0"/>
              <a:t>2</a:t>
            </a:r>
            <a:r>
              <a:rPr lang="ja-JP" altLang="ja-JP" sz="1100" dirty="0"/>
              <a:t>）社外で同業者と話をするときには、相手をほめ、情報を収集</a:t>
            </a:r>
            <a:endParaRPr lang="en-US" altLang="ja-JP" sz="1100" dirty="0"/>
          </a:p>
          <a:p>
            <a:pPr hangingPunct="0"/>
            <a:r>
              <a:rPr lang="en-US" altLang="ja-JP" sz="1100" dirty="0"/>
              <a:t>       </a:t>
            </a:r>
            <a:r>
              <a:rPr lang="ja-JP" altLang="ja-JP" sz="1100" dirty="0"/>
              <a:t>する。</a:t>
            </a:r>
          </a:p>
          <a:p>
            <a:pPr hangingPunct="0"/>
            <a:r>
              <a:rPr lang="ja-JP" altLang="ja-JP" sz="1100" dirty="0"/>
              <a:t>（</a:t>
            </a:r>
            <a:r>
              <a:rPr lang="en-US" altLang="ja-JP" sz="1100" dirty="0"/>
              <a:t>3</a:t>
            </a:r>
            <a:r>
              <a:rPr lang="ja-JP" altLang="ja-JP" sz="1100" dirty="0"/>
              <a:t>）</a:t>
            </a:r>
            <a:r>
              <a:rPr lang="ja-JP" altLang="ja-JP" sz="1100" dirty="0">
                <a:solidFill>
                  <a:srgbClr val="FF0000"/>
                </a:solidFill>
              </a:rPr>
              <a:t> </a:t>
            </a:r>
            <a:r>
              <a:rPr lang="ja-JP" altLang="ja-JP" sz="1100" b="1" dirty="0">
                <a:solidFill>
                  <a:srgbClr val="FF0000"/>
                </a:solidFill>
              </a:rPr>
              <a:t>同業者の悪口は決していわない。</a:t>
            </a:r>
            <a:endParaRPr lang="ja-JP" altLang="ja-JP" sz="1100" dirty="0">
              <a:solidFill>
                <a:srgbClr val="FF0000"/>
              </a:solidFill>
            </a:endParaRPr>
          </a:p>
          <a:p>
            <a:pPr hangingPunct="0"/>
            <a:r>
              <a:rPr lang="ja-JP" altLang="ja-JP" sz="1100" dirty="0"/>
              <a:t>（</a:t>
            </a:r>
            <a:r>
              <a:rPr lang="en-US" altLang="ja-JP" sz="1100" dirty="0"/>
              <a:t>4</a:t>
            </a:r>
            <a:r>
              <a:rPr lang="ja-JP" altLang="ja-JP" sz="1100" dirty="0"/>
              <a:t>）我々のノウハウも業界発展のためにどんどん提供する。私達</a:t>
            </a:r>
            <a:endParaRPr lang="en-US" altLang="ja-JP" sz="1100" dirty="0"/>
          </a:p>
          <a:p>
            <a:pPr hangingPunct="0"/>
            <a:r>
              <a:rPr lang="en-US" altLang="ja-JP" sz="1100" dirty="0"/>
              <a:t>       </a:t>
            </a:r>
            <a:r>
              <a:rPr lang="ja-JP" altLang="ja-JP" sz="1100" dirty="0"/>
              <a:t>はまた</a:t>
            </a:r>
            <a:r>
              <a:rPr lang="ja-JP" altLang="ja-JP" sz="1100" b="1" dirty="0"/>
              <a:t>商品を改良</a:t>
            </a:r>
            <a:r>
              <a:rPr lang="ja-JP" altLang="ja-JP" sz="1100" dirty="0"/>
              <a:t>し、</a:t>
            </a:r>
            <a:r>
              <a:rPr lang="ja-JP" altLang="ja-JP" sz="1100" b="1" dirty="0"/>
              <a:t>一段上を目指す</a:t>
            </a:r>
            <a:r>
              <a:rPr lang="ja-JP" altLang="ja-JP" sz="1100" dirty="0"/>
              <a:t>。</a:t>
            </a:r>
          </a:p>
          <a:p>
            <a:pPr hangingPunct="0"/>
            <a:r>
              <a:rPr lang="ja-JP" altLang="ja-JP" sz="1100" dirty="0"/>
              <a:t>（</a:t>
            </a:r>
            <a:r>
              <a:rPr lang="en-US" altLang="ja-JP" sz="1100" dirty="0"/>
              <a:t>5</a:t>
            </a:r>
            <a:r>
              <a:rPr lang="ja-JP" altLang="ja-JP" sz="1100" dirty="0"/>
              <a:t>）</a:t>
            </a:r>
            <a:r>
              <a:rPr lang="ja-JP" altLang="ja-JP" sz="1100" b="1" dirty="0"/>
              <a:t>会計事務所甲子園</a:t>
            </a:r>
            <a:r>
              <a:rPr lang="ja-JP" altLang="ja-JP" sz="1100" dirty="0"/>
              <a:t>を通して同業者との絆を深め、業界発展、</a:t>
            </a:r>
            <a:endParaRPr lang="en-US" altLang="ja-JP" sz="1100" dirty="0"/>
          </a:p>
          <a:p>
            <a:pPr hangingPunct="0"/>
            <a:r>
              <a:rPr lang="en-US" altLang="ja-JP" sz="1100" dirty="0"/>
              <a:t>       </a:t>
            </a:r>
            <a:r>
              <a:rPr lang="ja-JP" altLang="ja-JP" sz="1100" dirty="0"/>
              <a:t>中小企業支援のために共に学び、共に成長し、共に元気に</a:t>
            </a:r>
            <a:endParaRPr lang="en-US" altLang="ja-JP" sz="1100" dirty="0"/>
          </a:p>
          <a:p>
            <a:pPr hangingPunct="0"/>
            <a:r>
              <a:rPr lang="en-US" altLang="ja-JP" sz="1100" dirty="0"/>
              <a:t>       </a:t>
            </a:r>
            <a:r>
              <a:rPr lang="ja-JP" altLang="ja-JP" sz="1100" dirty="0"/>
              <a:t>なる。</a:t>
            </a:r>
          </a:p>
          <a:p>
            <a:pPr hangingPunct="0"/>
            <a:endParaRPr lang="en-US" altLang="ja-JP" sz="1100" b="1" dirty="0"/>
          </a:p>
          <a:p>
            <a:pPr hangingPunct="0"/>
            <a:r>
              <a:rPr lang="ja-JP" altLang="ja-JP" sz="1100" b="1" dirty="0"/>
              <a:t>５．ベンチマーキング</a:t>
            </a:r>
            <a:endParaRPr lang="ja-JP" altLang="ja-JP" sz="1100" dirty="0"/>
          </a:p>
          <a:p>
            <a:pPr hangingPunct="0"/>
            <a:r>
              <a:rPr lang="ja-JP" altLang="ja-JP" sz="1100" dirty="0"/>
              <a:t>　会社が成長していて、お客様からほめられたり、会社見学され</a:t>
            </a:r>
            <a:endParaRPr lang="en-US" altLang="ja-JP" sz="1100" dirty="0"/>
          </a:p>
          <a:p>
            <a:pPr hangingPunct="0"/>
            <a:r>
              <a:rPr lang="en-US" altLang="ja-JP" sz="1100" dirty="0"/>
              <a:t>   </a:t>
            </a:r>
            <a:r>
              <a:rPr lang="ja-JP" altLang="ja-JP" sz="1100" dirty="0"/>
              <a:t>たりすると自分達で</a:t>
            </a:r>
            <a:r>
              <a:rPr lang="ja-JP" altLang="ja-JP" sz="1100" b="1" dirty="0"/>
              <a:t>自己満足やひとりよがり</a:t>
            </a:r>
            <a:r>
              <a:rPr lang="ja-JP" altLang="ja-JP" sz="1100" dirty="0"/>
              <a:t>に落ち入りやすい</a:t>
            </a:r>
            <a:endParaRPr lang="en-US" altLang="ja-JP" sz="1100" dirty="0"/>
          </a:p>
          <a:p>
            <a:pPr hangingPunct="0"/>
            <a:r>
              <a:rPr lang="en-US" altLang="ja-JP" sz="1100" dirty="0"/>
              <a:t>   </a:t>
            </a:r>
            <a:r>
              <a:rPr lang="ja-JP" altLang="ja-JP" sz="1100" dirty="0"/>
              <a:t>ものです。これを避けるために、</a:t>
            </a:r>
            <a:r>
              <a:rPr lang="ja-JP" altLang="ja-JP" sz="1100" dirty="0">
                <a:solidFill>
                  <a:srgbClr val="FF0000"/>
                </a:solidFill>
              </a:rPr>
              <a:t>同業者やすぐれた会社のベン</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チマーキングを行い、改善してゆく。</a:t>
            </a:r>
            <a:r>
              <a:rPr lang="ja-JP" altLang="ja-JP" sz="1100" b="1" dirty="0">
                <a:solidFill>
                  <a:srgbClr val="FF0000"/>
                </a:solidFill>
              </a:rPr>
              <a:t>即行が大事</a:t>
            </a:r>
            <a:r>
              <a:rPr lang="ja-JP" altLang="ja-JP" sz="1100" dirty="0">
                <a:solidFill>
                  <a:srgbClr val="FF0000"/>
                </a:solidFill>
              </a:rPr>
              <a:t>。すぐマネ</a:t>
            </a:r>
            <a:r>
              <a:rPr lang="ja-JP" altLang="ja-JP" sz="1100" dirty="0" err="1">
                <a:solidFill>
                  <a:srgbClr val="FF0000"/>
                </a:solidFill>
              </a:rPr>
              <a:t>る</a:t>
            </a:r>
            <a:r>
              <a:rPr lang="ja-JP" altLang="ja-JP" sz="1100" dirty="0">
                <a:solidFill>
                  <a:srgbClr val="FF0000"/>
                </a:solidFill>
              </a:rPr>
              <a:t>。</a:t>
            </a:r>
          </a:p>
          <a:p>
            <a:pPr hangingPunct="0"/>
            <a:r>
              <a:rPr lang="ja-JP" altLang="ja-JP" sz="1100" dirty="0"/>
              <a:t>（</a:t>
            </a:r>
            <a:r>
              <a:rPr lang="en-US" altLang="ja-JP" sz="1100" dirty="0"/>
              <a:t>1</a:t>
            </a:r>
            <a:r>
              <a:rPr lang="ja-JP" altLang="ja-JP" sz="1100" dirty="0"/>
              <a:t>）ベンチマーキングのポイント　</a:t>
            </a:r>
            <a:endParaRPr lang="en-US" altLang="ja-JP" sz="1100" dirty="0"/>
          </a:p>
          <a:p>
            <a:pPr hangingPunct="0"/>
            <a:r>
              <a:rPr lang="en-US" altLang="ja-JP" sz="1100" dirty="0"/>
              <a:t>   </a:t>
            </a:r>
            <a:r>
              <a:rPr lang="ja-JP" altLang="ja-JP" sz="1100" dirty="0"/>
              <a:t>① </a:t>
            </a:r>
            <a:r>
              <a:rPr lang="ja-JP" altLang="ja-JP" sz="1100" b="1" dirty="0"/>
              <a:t>感動</a:t>
            </a:r>
            <a:r>
              <a:rPr lang="ja-JP" altLang="ja-JP" sz="1100" dirty="0"/>
              <a:t>したことは何か。</a:t>
            </a:r>
          </a:p>
          <a:p>
            <a:pPr hangingPunct="0"/>
            <a:r>
              <a:rPr lang="ja-JP" altLang="ja-JP" sz="1100" dirty="0"/>
              <a:t>　② その会社の</a:t>
            </a:r>
            <a:r>
              <a:rPr lang="ja-JP" altLang="ja-JP" sz="1100" b="1" dirty="0"/>
              <a:t>強み</a:t>
            </a:r>
            <a:r>
              <a:rPr lang="ja-JP" altLang="ja-JP" sz="1100" dirty="0"/>
              <a:t>と思われるものは何か。</a:t>
            </a:r>
          </a:p>
          <a:p>
            <a:pPr hangingPunct="0"/>
            <a:r>
              <a:rPr lang="ja-JP" altLang="ja-JP" sz="1100" dirty="0"/>
              <a:t>　③ すぐ</a:t>
            </a:r>
            <a:r>
              <a:rPr lang="ja-JP" altLang="ja-JP" sz="1100" b="1" dirty="0"/>
              <a:t>マネ</a:t>
            </a:r>
            <a:r>
              <a:rPr lang="ja-JP" altLang="ja-JP" sz="1100" dirty="0"/>
              <a:t>したい事は何か。</a:t>
            </a:r>
          </a:p>
          <a:p>
            <a:pPr hangingPunct="0"/>
            <a:r>
              <a:rPr lang="ja-JP" altLang="ja-JP" sz="1100" dirty="0"/>
              <a:t>　④ 計画的に</a:t>
            </a:r>
            <a:r>
              <a:rPr lang="ja-JP" altLang="ja-JP" sz="1100" b="1" dirty="0"/>
              <a:t>導入</a:t>
            </a:r>
            <a:r>
              <a:rPr lang="ja-JP" altLang="ja-JP" sz="1100" dirty="0"/>
              <a:t>したい事は何か。</a:t>
            </a:r>
          </a:p>
          <a:p>
            <a:pPr hangingPunct="0"/>
            <a:r>
              <a:rPr lang="ja-JP" altLang="ja-JP" sz="1100" dirty="0"/>
              <a:t>　⑤ 全体の</a:t>
            </a:r>
            <a:r>
              <a:rPr lang="ja-JP" altLang="ja-JP" sz="1100" b="1" dirty="0"/>
              <a:t>振り返り。</a:t>
            </a:r>
            <a:endParaRPr lang="ja-JP" altLang="ja-JP" sz="1100" dirty="0"/>
          </a:p>
          <a:p>
            <a:pPr hangingPunct="0"/>
            <a:endParaRPr lang="en-US" altLang="ja-JP" sz="1100" b="1" dirty="0"/>
          </a:p>
          <a:p>
            <a:pPr hangingPunct="0"/>
            <a:r>
              <a:rPr lang="ja-JP" altLang="ja-JP" sz="1100" b="1" dirty="0"/>
              <a:t>６．他</a:t>
            </a:r>
            <a:endParaRPr lang="ja-JP" altLang="ja-JP" sz="1100" dirty="0"/>
          </a:p>
          <a:p>
            <a:pPr hangingPunct="0"/>
            <a:r>
              <a:rPr lang="ja-JP" altLang="ja-JP" sz="1100" dirty="0"/>
              <a:t>（</a:t>
            </a:r>
            <a:r>
              <a:rPr lang="en-US" altLang="ja-JP" sz="1100" dirty="0"/>
              <a:t>1</a:t>
            </a:r>
            <a:r>
              <a:rPr lang="ja-JP" altLang="ja-JP" sz="1100" dirty="0"/>
              <a:t>）社外には社内情報を</a:t>
            </a:r>
            <a:r>
              <a:rPr lang="ja-JP" altLang="ja-JP" sz="1100" b="1" dirty="0"/>
              <a:t>一切漏らさない</a:t>
            </a:r>
            <a:r>
              <a:rPr lang="ja-JP" altLang="ja-JP" sz="1100" dirty="0"/>
              <a:t>。</a:t>
            </a:r>
          </a:p>
          <a:p>
            <a:pPr hangingPunct="0"/>
            <a:r>
              <a:rPr lang="ja-JP" altLang="ja-JP" sz="1100" dirty="0"/>
              <a:t>（</a:t>
            </a:r>
            <a:r>
              <a:rPr lang="en-US" altLang="ja-JP" sz="1100" dirty="0"/>
              <a:t>2</a:t>
            </a:r>
            <a:r>
              <a:rPr lang="ja-JP" altLang="ja-JP" sz="1100" dirty="0"/>
              <a:t>）全社員が</a:t>
            </a:r>
            <a:r>
              <a:rPr lang="ja-JP" altLang="ja-JP" sz="1100" b="1" dirty="0"/>
              <a:t>危機意識</a:t>
            </a:r>
            <a:r>
              <a:rPr lang="ja-JP" altLang="ja-JP" sz="1100" dirty="0"/>
              <a:t>を持ち、</a:t>
            </a:r>
            <a:r>
              <a:rPr lang="ja-JP" altLang="ja-JP" sz="1100" b="1" dirty="0"/>
              <a:t>ライバル情報</a:t>
            </a:r>
            <a:r>
              <a:rPr lang="ja-JP" altLang="ja-JP" sz="1100" dirty="0"/>
              <a:t>を共有する</a:t>
            </a:r>
            <a:r>
              <a:rPr lang="ja-JP" altLang="en-US" sz="1100" dirty="0"/>
              <a:t>。</a:t>
            </a:r>
            <a:endParaRPr lang="ja-JP" altLang="ja-JP" sz="1100" dirty="0"/>
          </a:p>
          <a:p>
            <a:pPr hangingPunct="0"/>
            <a:r>
              <a:rPr lang="ja-JP" altLang="ja-JP" sz="1100" dirty="0"/>
              <a:t>（</a:t>
            </a:r>
            <a:r>
              <a:rPr lang="en-US" altLang="ja-JP" sz="1100" dirty="0"/>
              <a:t>3</a:t>
            </a:r>
            <a:r>
              <a:rPr lang="ja-JP" altLang="ja-JP" sz="1100" dirty="0"/>
              <a:t>）同業者のみではなく、</a:t>
            </a:r>
            <a:r>
              <a:rPr lang="ja-JP" altLang="ja-JP" sz="1100" b="1" dirty="0"/>
              <a:t>異業種参入</a:t>
            </a:r>
            <a:r>
              <a:rPr lang="ja-JP" altLang="ja-JP" sz="1100" dirty="0"/>
              <a:t>にも関心を持ち続ける。</a:t>
            </a:r>
          </a:p>
          <a:p>
            <a:pPr hangingPunct="0"/>
            <a:r>
              <a:rPr lang="ja-JP" altLang="ja-JP" sz="1100" dirty="0"/>
              <a:t>（</a:t>
            </a:r>
            <a:r>
              <a:rPr lang="en-US" altLang="ja-JP" sz="1100" dirty="0"/>
              <a:t>4</a:t>
            </a:r>
            <a:r>
              <a:rPr lang="ja-JP" altLang="ja-JP" sz="1100" dirty="0"/>
              <a:t>）</a:t>
            </a:r>
            <a:r>
              <a:rPr lang="ja-JP" altLang="ja-JP" sz="1100" b="1" dirty="0">
                <a:solidFill>
                  <a:srgbClr val="FF0000"/>
                </a:solidFill>
              </a:rPr>
              <a:t>最大のライバルは昨日の我社</a:t>
            </a:r>
            <a:r>
              <a:rPr lang="ja-JP" altLang="ja-JP" sz="1100" dirty="0">
                <a:solidFill>
                  <a:srgbClr val="FF0000"/>
                </a:solidFill>
              </a:rPr>
              <a:t>である。</a:t>
            </a:r>
            <a:r>
              <a:rPr lang="ja-JP" altLang="ja-JP" sz="1100" b="1" dirty="0"/>
              <a:t>成長意欲がなくなる</a:t>
            </a:r>
            <a:r>
              <a:rPr lang="ja-JP" altLang="ja-JP" sz="1100" b="1" dirty="0" err="1"/>
              <a:t>こ</a:t>
            </a:r>
            <a:endParaRPr lang="en-US" altLang="ja-JP" sz="1100" b="1" dirty="0"/>
          </a:p>
          <a:p>
            <a:pPr hangingPunct="0"/>
            <a:r>
              <a:rPr lang="en-US" altLang="ja-JP" sz="1100" b="1" dirty="0"/>
              <a:t>       </a:t>
            </a:r>
            <a:r>
              <a:rPr lang="ja-JP" altLang="ja-JP" sz="1100" b="1" dirty="0"/>
              <a:t>と</a:t>
            </a:r>
            <a:r>
              <a:rPr lang="ja-JP" altLang="ja-JP" sz="1100" dirty="0"/>
              <a:t>である。</a:t>
            </a:r>
            <a:r>
              <a:rPr lang="ja-JP" altLang="ja-JP" sz="1100" b="1" dirty="0"/>
              <a:t>時代は我社の都合を待ってくれない</a:t>
            </a:r>
            <a:r>
              <a:rPr lang="ja-JP" altLang="ja-JP" sz="1100" dirty="0"/>
              <a:t>。</a:t>
            </a:r>
            <a:r>
              <a:rPr lang="ja-JP" altLang="ja-JP" sz="1100" b="1" dirty="0"/>
              <a:t>我々は変化</a:t>
            </a:r>
            <a:endParaRPr lang="en-US" altLang="ja-JP" sz="1100" b="1" dirty="0"/>
          </a:p>
          <a:p>
            <a:pPr hangingPunct="0"/>
            <a:r>
              <a:rPr lang="en-US" altLang="ja-JP" sz="1100" b="1" dirty="0"/>
              <a:t>       </a:t>
            </a:r>
            <a:r>
              <a:rPr lang="ja-JP" altLang="ja-JP" sz="1100" b="1" dirty="0"/>
              <a:t>し続ける。挑戦し続ける。</a:t>
            </a:r>
            <a:endParaRPr lang="en-US" altLang="ja-JP" sz="1100" b="1" dirty="0"/>
          </a:p>
          <a:p>
            <a:pPr hangingPunct="0"/>
            <a:endParaRPr lang="ja-JP" altLang="ja-JP" sz="1100" dirty="0"/>
          </a:p>
        </p:txBody>
      </p:sp>
      <p:sp>
        <p:nvSpPr>
          <p:cNvPr id="69" name="テキスト ボックス 68"/>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正方形/長方形 25"/>
          <p:cNvSpPr/>
          <p:nvPr/>
        </p:nvSpPr>
        <p:spPr>
          <a:xfrm>
            <a:off x="249729" y="287761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7" name="正方形/長方形 26"/>
          <p:cNvSpPr/>
          <p:nvPr/>
        </p:nvSpPr>
        <p:spPr>
          <a:xfrm>
            <a:off x="249729" y="4992851"/>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2126964474"/>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cxnSp>
        <p:nvCxnSpPr>
          <p:cNvPr id="21" name="直線コネクタ 20"/>
          <p:cNvCxnSpPr/>
          <p:nvPr/>
        </p:nvCxnSpPr>
        <p:spPr>
          <a:xfrm>
            <a:off x="6325697" y="-675456"/>
            <a:ext cx="468052" cy="0"/>
          </a:xfrm>
          <a:prstGeom prst="line">
            <a:avLst/>
          </a:prstGeom>
          <a:ln w="19050">
            <a:solidFill>
              <a:srgbClr val="FF0066"/>
            </a:solidFill>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14</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14</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14</a:t>
            </a:fld>
            <a:endParaRPr lang="ja-JP" altLang="en-US" dirty="0"/>
          </a:p>
        </p:txBody>
      </p:sp>
      <p:sp>
        <p:nvSpPr>
          <p:cNvPr id="63" name="正方形/長方形 62"/>
          <p:cNvSpPr/>
          <p:nvPr/>
        </p:nvSpPr>
        <p:spPr>
          <a:xfrm>
            <a:off x="226634" y="539389"/>
            <a:ext cx="3768980" cy="276999"/>
          </a:xfrm>
          <a:prstGeom prst="rect">
            <a:avLst/>
          </a:prstGeom>
        </p:spPr>
        <p:txBody>
          <a:bodyPr wrap="none">
            <a:spAutoFit/>
          </a:bodyPr>
          <a:lstStyle/>
          <a:p>
            <a:pPr hangingPunct="0"/>
            <a:r>
              <a:rPr lang="ja-JP" altLang="en-US" sz="1200" b="1" dirty="0"/>
              <a:t>１．基本</a:t>
            </a:r>
            <a:r>
              <a:rPr lang="ja-JP" altLang="ja-JP" sz="1200" b="1" dirty="0"/>
              <a:t>（６Ｓ「整理・整頓・清掃・清潔・躾・作法」の徹底）</a:t>
            </a:r>
            <a:endParaRPr lang="ja-JP" altLang="ja-JP" sz="1200"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①環境整備に関する方針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46" name="グループ化 45"/>
          <p:cNvGrpSpPr/>
          <p:nvPr/>
        </p:nvGrpSpPr>
        <p:grpSpPr>
          <a:xfrm>
            <a:off x="4716015" y="-10621"/>
            <a:ext cx="3168353" cy="391170"/>
            <a:chOff x="4826003" y="-24938"/>
            <a:chExt cx="3290312" cy="391170"/>
          </a:xfrm>
          <a:solidFill>
            <a:srgbClr val="FFC000"/>
          </a:solidFill>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教育・評価</a:t>
              </a:r>
              <a:endParaRPr kumimoji="1" lang="ja-JP" altLang="en-US" sz="900" b="1" kern="1200" dirty="0">
                <a:solidFill>
                  <a:srgbClr val="FFFFFF"/>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51" name="フリーフォーム 50"/>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54" name="テキスト ボックス 53"/>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環境整備に関する方針</a:t>
            </a:r>
            <a:endParaRPr lang="ja-JP" altLang="ja-JP" sz="1400" dirty="0"/>
          </a:p>
          <a:p>
            <a:pPr algn="ctr" hangingPunct="0"/>
            <a:r>
              <a:rPr lang="en-US" altLang="ja-JP" sz="1100" dirty="0"/>
              <a:t> </a:t>
            </a:r>
            <a:endParaRPr lang="ja-JP" altLang="ja-JP" sz="1100" dirty="0"/>
          </a:p>
          <a:p>
            <a:pPr algn="ctr" hangingPunct="0"/>
            <a:r>
              <a:rPr lang="ja-JP" altLang="ja-JP" sz="1100" b="1" dirty="0"/>
              <a:t>よい社風をつくる気づく人間になる</a:t>
            </a:r>
            <a:endParaRPr lang="ja-JP" altLang="ja-JP" sz="1100" dirty="0"/>
          </a:p>
          <a:p>
            <a:pPr hangingPunct="0"/>
            <a:r>
              <a:rPr lang="en-US" altLang="ja-JP" sz="1100" dirty="0"/>
              <a:t> </a:t>
            </a:r>
            <a:endParaRPr lang="ja-JP" altLang="ja-JP" sz="1100" dirty="0"/>
          </a:p>
          <a:p>
            <a:pPr hangingPunct="0"/>
            <a:r>
              <a:rPr lang="ja-JP" altLang="ja-JP" sz="1100" b="1" dirty="0"/>
              <a:t>１．基本（６Ｓ「整理・整頓・清掃・清潔・躾・作法」の徹底）</a:t>
            </a:r>
            <a:endParaRPr lang="ja-JP" altLang="ja-JP" sz="1100" dirty="0"/>
          </a:p>
          <a:p>
            <a:pPr hangingPunct="0"/>
            <a:r>
              <a:rPr lang="ja-JP" altLang="ja-JP" sz="1100" dirty="0"/>
              <a:t>（</a:t>
            </a:r>
            <a:r>
              <a:rPr lang="en-US" altLang="ja-JP" sz="1100" dirty="0"/>
              <a:t>1</a:t>
            </a:r>
            <a:r>
              <a:rPr lang="ja-JP" altLang="ja-JP" sz="1100" dirty="0"/>
              <a:t>）仕事をやり易くする</a:t>
            </a:r>
            <a:r>
              <a:rPr lang="ja-JP" altLang="ja-JP" sz="1100" b="1" dirty="0"/>
              <a:t>環境</a:t>
            </a:r>
            <a:r>
              <a:rPr lang="ja-JP" altLang="ja-JP" sz="1100" dirty="0"/>
              <a:t>を</a:t>
            </a:r>
            <a:r>
              <a:rPr lang="ja-JP" altLang="ja-JP" sz="1100" b="1" dirty="0"/>
              <a:t>整</a:t>
            </a:r>
            <a:r>
              <a:rPr lang="ja-JP" altLang="ja-JP" sz="1100" dirty="0"/>
              <a:t>えて</a:t>
            </a:r>
            <a:r>
              <a:rPr lang="ja-JP" altLang="ja-JP" sz="1100" b="1" dirty="0"/>
              <a:t>備</a:t>
            </a:r>
            <a:r>
              <a:rPr lang="ja-JP" altLang="ja-JP" sz="1100" dirty="0"/>
              <a:t>える</a:t>
            </a:r>
          </a:p>
          <a:p>
            <a:pPr hangingPunct="0"/>
            <a:r>
              <a:rPr lang="ja-JP" altLang="ja-JP" sz="1100" dirty="0"/>
              <a:t>（</a:t>
            </a:r>
            <a:r>
              <a:rPr lang="en-US" altLang="ja-JP" sz="1100" dirty="0"/>
              <a:t>2</a:t>
            </a:r>
            <a:r>
              <a:rPr lang="ja-JP" altLang="ja-JP" sz="1100" dirty="0"/>
              <a:t>）</a:t>
            </a:r>
            <a:r>
              <a:rPr lang="ja-JP" altLang="ja-JP" sz="1100" dirty="0">
                <a:solidFill>
                  <a:srgbClr val="FF0000"/>
                </a:solidFill>
              </a:rPr>
              <a:t>「</a:t>
            </a:r>
            <a:r>
              <a:rPr lang="ja-JP" altLang="ja-JP" sz="1100" b="1" dirty="0">
                <a:solidFill>
                  <a:srgbClr val="FF0000"/>
                </a:solidFill>
              </a:rPr>
              <a:t>形</a:t>
            </a:r>
            <a:r>
              <a:rPr lang="ja-JP" altLang="ja-JP" sz="1100" dirty="0">
                <a:solidFill>
                  <a:srgbClr val="FF0000"/>
                </a:solidFill>
              </a:rPr>
              <a:t>」から入って「</a:t>
            </a:r>
            <a:r>
              <a:rPr lang="ja-JP" altLang="ja-JP" sz="1100" b="1" dirty="0">
                <a:solidFill>
                  <a:srgbClr val="FF0000"/>
                </a:solidFill>
              </a:rPr>
              <a:t>心</a:t>
            </a:r>
            <a:r>
              <a:rPr lang="ja-JP" altLang="ja-JP" sz="1100" dirty="0">
                <a:solidFill>
                  <a:srgbClr val="FF0000"/>
                </a:solidFill>
              </a:rPr>
              <a:t>」に至る。</a:t>
            </a:r>
            <a:r>
              <a:rPr lang="ja-JP" altLang="ja-JP" sz="1100" dirty="0"/>
              <a:t>「</a:t>
            </a:r>
            <a:r>
              <a:rPr lang="ja-JP" altLang="ja-JP" sz="1100" b="1" dirty="0"/>
              <a:t>形</a:t>
            </a:r>
            <a:r>
              <a:rPr lang="ja-JP" altLang="ja-JP" sz="1100" dirty="0"/>
              <a:t>」が出来るようになれば、</a:t>
            </a:r>
            <a:r>
              <a:rPr lang="ja-JP" altLang="ja-JP" sz="1100" dirty="0" err="1"/>
              <a:t>あ</a:t>
            </a:r>
            <a:endParaRPr lang="en-US" altLang="ja-JP" sz="1100" dirty="0"/>
          </a:p>
          <a:p>
            <a:pPr hangingPunct="0"/>
            <a:r>
              <a:rPr lang="ja-JP" altLang="en-US" sz="1100" dirty="0"/>
              <a:t>　　 </a:t>
            </a:r>
            <a:r>
              <a:rPr lang="ja-JP" altLang="ja-JP" sz="1100" dirty="0"/>
              <a:t>とは自然と「</a:t>
            </a:r>
            <a:r>
              <a:rPr lang="ja-JP" altLang="ja-JP" sz="1100" b="1" dirty="0"/>
              <a:t>心</a:t>
            </a:r>
            <a:r>
              <a:rPr lang="ja-JP" altLang="ja-JP" sz="1100" dirty="0"/>
              <a:t>」がついてくる。</a:t>
            </a:r>
            <a:r>
              <a:rPr lang="ja-JP" altLang="ja-JP" sz="1100" b="1" dirty="0"/>
              <a:t>心を磨く</a:t>
            </a:r>
            <a:r>
              <a:rPr lang="ja-JP" altLang="ja-JP" sz="1100" dirty="0"/>
              <a:t>。次に「</a:t>
            </a:r>
            <a:r>
              <a:rPr lang="ja-JP" altLang="ja-JP" sz="1100" b="1" dirty="0"/>
              <a:t>心</a:t>
            </a:r>
            <a:r>
              <a:rPr lang="ja-JP" altLang="ja-JP" sz="1100" dirty="0"/>
              <a:t>」より入って</a:t>
            </a:r>
            <a:endParaRPr lang="en-US" altLang="ja-JP" sz="1100" dirty="0"/>
          </a:p>
          <a:p>
            <a:pPr hangingPunct="0"/>
            <a:r>
              <a:rPr lang="en-US" altLang="ja-JP" sz="1100" dirty="0"/>
              <a:t>       </a:t>
            </a:r>
            <a:r>
              <a:rPr lang="ja-JP" altLang="ja-JP" sz="1100" dirty="0"/>
              <a:t>「</a:t>
            </a:r>
            <a:r>
              <a:rPr lang="ja-JP" altLang="ja-JP" sz="1100" b="1" dirty="0"/>
              <a:t>形</a:t>
            </a:r>
            <a:r>
              <a:rPr lang="ja-JP" altLang="ja-JP" sz="1100" dirty="0"/>
              <a:t>」にあらわれる。</a:t>
            </a:r>
            <a:r>
              <a:rPr lang="ja-JP" altLang="ja-JP" sz="1100" b="1" dirty="0"/>
              <a:t>守・破・離の守から破・離に成長</a:t>
            </a:r>
            <a:r>
              <a:rPr lang="ja-JP" altLang="ja-JP" sz="1100" dirty="0"/>
              <a:t>する。</a:t>
            </a:r>
            <a:endParaRPr lang="en-US" altLang="ja-JP" sz="1100" dirty="0"/>
          </a:p>
          <a:p>
            <a:pPr hangingPunct="0"/>
            <a:r>
              <a:rPr lang="en-US" altLang="ja-JP" sz="1100" dirty="0"/>
              <a:t>       </a:t>
            </a:r>
            <a:r>
              <a:rPr lang="ja-JP" altLang="ja-JP" sz="1100" dirty="0"/>
              <a:t>この繰り返し。</a:t>
            </a:r>
          </a:p>
          <a:p>
            <a:pPr hangingPunct="0"/>
            <a:r>
              <a:rPr lang="ja-JP" altLang="ja-JP" sz="1100" dirty="0"/>
              <a:t>（</a:t>
            </a:r>
            <a:r>
              <a:rPr lang="en-US" altLang="ja-JP" sz="1100" dirty="0"/>
              <a:t>3</a:t>
            </a:r>
            <a:r>
              <a:rPr lang="ja-JP" altLang="ja-JP" sz="1100" dirty="0"/>
              <a:t>）</a:t>
            </a:r>
            <a:r>
              <a:rPr lang="ja-JP" altLang="ja-JP" sz="1100" b="1" dirty="0">
                <a:solidFill>
                  <a:srgbClr val="FF0000"/>
                </a:solidFill>
              </a:rPr>
              <a:t>繰り返しの力</a:t>
            </a:r>
            <a:r>
              <a:rPr lang="ja-JP" altLang="ja-JP" sz="1100" dirty="0">
                <a:solidFill>
                  <a:srgbClr val="FF0000"/>
                </a:solidFill>
              </a:rPr>
              <a:t>により社員の一体感・連帯感を高める。</a:t>
            </a:r>
          </a:p>
          <a:p>
            <a:pPr hangingPunct="0"/>
            <a:r>
              <a:rPr lang="ja-JP" altLang="ja-JP" sz="1100" dirty="0"/>
              <a:t>（</a:t>
            </a:r>
            <a:r>
              <a:rPr lang="en-US" altLang="ja-JP" sz="1100" dirty="0"/>
              <a:t>4</a:t>
            </a:r>
            <a:r>
              <a:rPr lang="ja-JP" altLang="ja-JP" sz="1100" dirty="0"/>
              <a:t>）</a:t>
            </a:r>
            <a:r>
              <a:rPr lang="ja-JP" altLang="ja-JP" sz="1100" b="1" dirty="0"/>
              <a:t>良い習慣</a:t>
            </a:r>
            <a:r>
              <a:rPr lang="ja-JP" altLang="ja-JP" sz="1100" dirty="0"/>
              <a:t>を身につける。良い習慣は</a:t>
            </a:r>
            <a:r>
              <a:rPr lang="ja-JP" altLang="ja-JP" sz="1100" b="1" dirty="0"/>
              <a:t>才能を超え</a:t>
            </a:r>
            <a:r>
              <a:rPr lang="ja-JP" altLang="ja-JP" sz="1100" dirty="0"/>
              <a:t>ます。挨拶、</a:t>
            </a:r>
            <a:endParaRPr lang="en-US" altLang="ja-JP" sz="1100" dirty="0"/>
          </a:p>
          <a:p>
            <a:pPr hangingPunct="0"/>
            <a:r>
              <a:rPr lang="en-US" altLang="ja-JP" sz="1100" dirty="0"/>
              <a:t>       </a:t>
            </a:r>
            <a:r>
              <a:rPr lang="ja-JP" altLang="ja-JP" sz="1100" dirty="0"/>
              <a:t>掃除、朝礼を</a:t>
            </a:r>
            <a:r>
              <a:rPr lang="ja-JP" altLang="ja-JP" sz="1100" b="1" dirty="0"/>
              <a:t>毎朝訓練（トレーニング）する</a:t>
            </a:r>
            <a:r>
              <a:rPr lang="ja-JP" altLang="ja-JP" sz="1100" dirty="0"/>
              <a:t>。毎日訓練する</a:t>
            </a:r>
            <a:r>
              <a:rPr lang="ja-JP" altLang="ja-JP" sz="1100" dirty="0" err="1"/>
              <a:t>こ</a:t>
            </a:r>
            <a:endParaRPr lang="en-US" altLang="ja-JP" sz="1100" dirty="0"/>
          </a:p>
          <a:p>
            <a:pPr hangingPunct="0"/>
            <a:r>
              <a:rPr lang="en-US" altLang="ja-JP" sz="1100" dirty="0"/>
              <a:t>       </a:t>
            </a:r>
            <a:r>
              <a:rPr lang="ja-JP" altLang="ja-JP" sz="1100" dirty="0"/>
              <a:t>とにより、よい習慣が身に付き、</a:t>
            </a:r>
            <a:r>
              <a:rPr lang="ja-JP" altLang="ja-JP" sz="1100" b="1" dirty="0"/>
              <a:t>習慣が人間性を高める</a:t>
            </a:r>
            <a:r>
              <a:rPr lang="ja-JP" altLang="ja-JP" sz="1100" dirty="0"/>
              <a:t>。</a:t>
            </a:r>
            <a:endParaRPr lang="en-US" altLang="ja-JP" sz="1100" dirty="0"/>
          </a:p>
          <a:p>
            <a:pPr hangingPunct="0"/>
            <a:r>
              <a:rPr lang="en-US" altLang="ja-JP" sz="1100" dirty="0"/>
              <a:t>       </a:t>
            </a:r>
            <a:r>
              <a:rPr lang="ja-JP" altLang="ja-JP" sz="1100" dirty="0"/>
              <a:t>社員の人間性は学習ではなく、訓練によって高まる。</a:t>
            </a:r>
          </a:p>
          <a:p>
            <a:pPr hangingPunct="0"/>
            <a:r>
              <a:rPr lang="ja-JP" altLang="ja-JP" sz="1100" dirty="0"/>
              <a:t>（</a:t>
            </a:r>
            <a:r>
              <a:rPr lang="en-US" altLang="ja-JP" sz="1100" dirty="0"/>
              <a:t>5</a:t>
            </a:r>
            <a:r>
              <a:rPr lang="ja-JP" altLang="ja-JP" sz="1100" dirty="0"/>
              <a:t>）「掃除を学ぶ」のではなく「</a:t>
            </a:r>
            <a:r>
              <a:rPr lang="ja-JP" altLang="ja-JP" sz="1100" b="1" dirty="0"/>
              <a:t>掃除に学び</a:t>
            </a:r>
            <a:r>
              <a:rPr lang="ja-JP" altLang="ja-JP" sz="1100" dirty="0"/>
              <a:t>」、掃除を通して職場で</a:t>
            </a:r>
            <a:endParaRPr lang="en-US" altLang="ja-JP" sz="1100" dirty="0"/>
          </a:p>
          <a:p>
            <a:pPr hangingPunct="0"/>
            <a:r>
              <a:rPr lang="en-US" altLang="ja-JP" sz="1100" dirty="0"/>
              <a:t>       </a:t>
            </a:r>
            <a:r>
              <a:rPr lang="ja-JP" altLang="ja-JP" sz="1100" dirty="0"/>
              <a:t>働く人同志の</a:t>
            </a:r>
            <a:r>
              <a:rPr lang="ja-JP" altLang="ja-JP" sz="1100" b="1" dirty="0"/>
              <a:t>心を通わせ</a:t>
            </a:r>
            <a:r>
              <a:rPr lang="ja-JP" altLang="ja-JP" sz="1100" dirty="0"/>
              <a:t>、仕事のやり方、進め方を</a:t>
            </a:r>
            <a:r>
              <a:rPr lang="ja-JP" altLang="ja-JP" sz="1100" b="1" dirty="0"/>
              <a:t>気付く人</a:t>
            </a:r>
            <a:endParaRPr lang="en-US" altLang="ja-JP" sz="1100" b="1" dirty="0"/>
          </a:p>
          <a:p>
            <a:pPr hangingPunct="0"/>
            <a:r>
              <a:rPr lang="en-US" altLang="ja-JP" sz="1100" b="1" dirty="0"/>
              <a:t>       </a:t>
            </a:r>
            <a:r>
              <a:rPr lang="ja-JP" altLang="ja-JP" sz="1100" b="1" dirty="0"/>
              <a:t>間になる</a:t>
            </a:r>
            <a:r>
              <a:rPr lang="ja-JP" altLang="ja-JP" sz="1100" dirty="0"/>
              <a:t>。</a:t>
            </a:r>
          </a:p>
          <a:p>
            <a:pPr hangingPunct="0"/>
            <a:r>
              <a:rPr lang="ja-JP" altLang="ja-JP" sz="1100" dirty="0"/>
              <a:t>（</a:t>
            </a:r>
            <a:r>
              <a:rPr lang="en-US" altLang="ja-JP" sz="1100" dirty="0"/>
              <a:t>6</a:t>
            </a:r>
            <a:r>
              <a:rPr lang="ja-JP" altLang="ja-JP" sz="1100" dirty="0"/>
              <a:t>）</a:t>
            </a:r>
            <a:r>
              <a:rPr lang="ja-JP" altLang="ja-JP" sz="1100" b="1" dirty="0">
                <a:solidFill>
                  <a:srgbClr val="FF0000"/>
                </a:solidFill>
              </a:rPr>
              <a:t>よい社風をつくる。</a:t>
            </a:r>
            <a:r>
              <a:rPr lang="ja-JP" altLang="ja-JP" sz="1100" dirty="0">
                <a:solidFill>
                  <a:srgbClr val="FF0000"/>
                </a:solidFill>
              </a:rPr>
              <a:t>よい社風をつくることが経営である。</a:t>
            </a:r>
            <a:endParaRPr lang="en-US" altLang="ja-JP" sz="1100" dirty="0">
              <a:solidFill>
                <a:srgbClr val="FF0000"/>
              </a:solidFill>
            </a:endParaRPr>
          </a:p>
          <a:p>
            <a:pPr hangingPunct="0"/>
            <a:r>
              <a:rPr lang="en-US" altLang="ja-JP" sz="1100" dirty="0"/>
              <a:t>      </a:t>
            </a:r>
            <a:r>
              <a:rPr lang="ja-JP" altLang="ja-JP" sz="1100" dirty="0"/>
              <a:t>人は就業規則ではなく、社風によって動く。</a:t>
            </a:r>
          </a:p>
          <a:p>
            <a:pPr hangingPunct="0"/>
            <a:r>
              <a:rPr lang="ja-JP" altLang="ja-JP" sz="1100" dirty="0"/>
              <a:t>（</a:t>
            </a:r>
            <a:r>
              <a:rPr lang="en-US" altLang="ja-JP" sz="1100" dirty="0"/>
              <a:t>7</a:t>
            </a:r>
            <a:r>
              <a:rPr lang="ja-JP" altLang="ja-JP" sz="1100" dirty="0"/>
              <a:t>）毎月１回プロジェクトによる</a:t>
            </a:r>
            <a:r>
              <a:rPr lang="ja-JP" altLang="ja-JP" sz="1100" b="1" dirty="0"/>
              <a:t>環境整備のチェック</a:t>
            </a:r>
            <a:r>
              <a:rPr lang="ja-JP" altLang="ja-JP" sz="1100" dirty="0"/>
              <a:t>を行い、しっか</a:t>
            </a:r>
            <a:endParaRPr lang="en-US" altLang="ja-JP" sz="1100" dirty="0"/>
          </a:p>
          <a:p>
            <a:pPr hangingPunct="0"/>
            <a:r>
              <a:rPr lang="en-US" altLang="ja-JP" sz="1100" dirty="0"/>
              <a:t>       </a:t>
            </a:r>
            <a:r>
              <a:rPr lang="ja-JP" altLang="ja-JP" sz="1100" dirty="0"/>
              <a:t>り取り組んでいるチームを表彰する。</a:t>
            </a:r>
          </a:p>
          <a:p>
            <a:pPr hangingPunct="0"/>
            <a:r>
              <a:rPr lang="ja-JP" altLang="ja-JP" sz="1100" dirty="0"/>
              <a:t>（</a:t>
            </a:r>
            <a:r>
              <a:rPr lang="en-US" altLang="ja-JP" sz="1100" dirty="0"/>
              <a:t>8</a:t>
            </a:r>
            <a:r>
              <a:rPr lang="ja-JP" altLang="ja-JP" sz="1100" dirty="0"/>
              <a:t>）</a:t>
            </a:r>
            <a:r>
              <a:rPr lang="ja-JP" altLang="ja-JP" sz="1100" b="1" dirty="0">
                <a:solidFill>
                  <a:srgbClr val="FF0000"/>
                </a:solidFill>
              </a:rPr>
              <a:t>環境整備の目的</a:t>
            </a:r>
            <a:r>
              <a:rPr lang="ja-JP" altLang="ja-JP" sz="1100" dirty="0">
                <a:solidFill>
                  <a:srgbClr val="FF0000"/>
                </a:solidFill>
              </a:rPr>
              <a:t>は、利益を出すためではなく、</a:t>
            </a:r>
            <a:r>
              <a:rPr lang="ja-JP" altLang="ja-JP" sz="1100" b="1" dirty="0">
                <a:solidFill>
                  <a:srgbClr val="FF0000"/>
                </a:solidFill>
              </a:rPr>
              <a:t>よい社風</a:t>
            </a:r>
            <a:r>
              <a:rPr lang="ja-JP" altLang="ja-JP" sz="1100" dirty="0">
                <a:solidFill>
                  <a:srgbClr val="FF0000"/>
                </a:solidFill>
              </a:rPr>
              <a:t>を</a:t>
            </a:r>
            <a:r>
              <a:rPr lang="ja-JP" altLang="ja-JP" sz="1100" dirty="0" err="1">
                <a:solidFill>
                  <a:srgbClr val="FF0000"/>
                </a:solidFill>
              </a:rPr>
              <a:t>つ</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くり、</a:t>
            </a:r>
            <a:r>
              <a:rPr lang="ja-JP" altLang="ja-JP" sz="1100" b="1" dirty="0">
                <a:solidFill>
                  <a:srgbClr val="FF0000"/>
                </a:solidFill>
              </a:rPr>
              <a:t>社員の人間性を高める</a:t>
            </a:r>
            <a:r>
              <a:rPr lang="ja-JP" altLang="ja-JP" sz="1100" dirty="0">
                <a:solidFill>
                  <a:srgbClr val="FF0000"/>
                </a:solidFill>
              </a:rPr>
              <a:t>ことです。</a:t>
            </a:r>
            <a:r>
              <a:rPr lang="ja-JP" altLang="ja-JP" sz="1100" b="1" dirty="0">
                <a:solidFill>
                  <a:srgbClr val="FF0000"/>
                </a:solidFill>
              </a:rPr>
              <a:t>会社の業績</a:t>
            </a:r>
            <a:r>
              <a:rPr lang="ja-JP" altLang="ja-JP" sz="1100" dirty="0">
                <a:solidFill>
                  <a:srgbClr val="FF0000"/>
                </a:solidFill>
              </a:rPr>
              <a:t>は、環境</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整備ではなく、商品力、サービス力、販売力で決まる。</a:t>
            </a:r>
            <a:endParaRPr lang="en-US" altLang="ja-JP" sz="1100" dirty="0">
              <a:solidFill>
                <a:srgbClr val="FF0000"/>
              </a:solidFill>
            </a:endParaRPr>
          </a:p>
          <a:p>
            <a:pPr hangingPunct="0"/>
            <a:endParaRPr lang="ja-JP" altLang="ja-JP" sz="1100" dirty="0">
              <a:solidFill>
                <a:srgbClr val="FF0000"/>
              </a:solidFill>
            </a:endParaRPr>
          </a:p>
          <a:p>
            <a:pPr hangingPunct="0"/>
            <a:r>
              <a:rPr lang="ja-JP" altLang="ja-JP" sz="1100" b="1" dirty="0"/>
              <a:t>２．整理（</a:t>
            </a:r>
            <a:r>
              <a:rPr lang="ja-JP" altLang="ja-JP" sz="1100" b="1" dirty="0">
                <a:solidFill>
                  <a:srgbClr val="FF0000"/>
                </a:solidFill>
              </a:rPr>
              <a:t>捨て去る</a:t>
            </a:r>
            <a:r>
              <a:rPr lang="ja-JP" altLang="ja-JP" sz="1100" b="1" dirty="0"/>
              <a:t>こと）</a:t>
            </a:r>
            <a:endParaRPr lang="ja-JP" altLang="ja-JP" sz="1100" dirty="0"/>
          </a:p>
          <a:p>
            <a:pPr hangingPunct="0"/>
            <a:r>
              <a:rPr lang="ja-JP" altLang="ja-JP" sz="1100" dirty="0"/>
              <a:t>（</a:t>
            </a:r>
            <a:r>
              <a:rPr lang="en-US" altLang="ja-JP" sz="1100" dirty="0"/>
              <a:t>1</a:t>
            </a:r>
            <a:r>
              <a:rPr lang="ja-JP" altLang="ja-JP" sz="1100" dirty="0"/>
              <a:t>）要る物と要らない物を明確にし、最少必要限度まで、要ら</a:t>
            </a:r>
            <a:r>
              <a:rPr lang="ja-JP" altLang="ja-JP" sz="1100" dirty="0" err="1"/>
              <a:t>な</a:t>
            </a:r>
            <a:endParaRPr lang="en-US" altLang="ja-JP" sz="1100" dirty="0"/>
          </a:p>
          <a:p>
            <a:pPr hangingPunct="0"/>
            <a:r>
              <a:rPr lang="en-US" altLang="ja-JP" sz="1100" dirty="0"/>
              <a:t>       </a:t>
            </a:r>
            <a:r>
              <a:rPr lang="ja-JP" altLang="ja-JP" sz="1100" dirty="0"/>
              <a:t>い物・使わない物を</a:t>
            </a:r>
            <a:r>
              <a:rPr lang="ja-JP" altLang="ja-JP" sz="1100" b="1" dirty="0"/>
              <a:t>徹底して捨て去る</a:t>
            </a:r>
            <a:r>
              <a:rPr lang="ja-JP" altLang="ja-JP" sz="1100" dirty="0"/>
              <a:t>。</a:t>
            </a:r>
            <a:endParaRPr lang="en-US" altLang="ja-JP" sz="1100" dirty="0"/>
          </a:p>
          <a:p>
            <a:pPr hangingPunct="0"/>
            <a:r>
              <a:rPr lang="ja-JP" altLang="ja-JP" sz="1100" dirty="0"/>
              <a:t>（</a:t>
            </a:r>
            <a:r>
              <a:rPr lang="en-US" altLang="ja-JP" sz="1100" dirty="0"/>
              <a:t>2</a:t>
            </a:r>
            <a:r>
              <a:rPr lang="ja-JP" altLang="ja-JP" sz="1100" dirty="0"/>
              <a:t>）捨てるリスクより</a:t>
            </a:r>
            <a:r>
              <a:rPr lang="ja-JP" altLang="ja-JP" sz="1100" b="1" dirty="0"/>
              <a:t>温存するムダ</a:t>
            </a:r>
            <a:r>
              <a:rPr lang="ja-JP" altLang="ja-JP" sz="1100" dirty="0"/>
              <a:t>の方が大きい。</a:t>
            </a:r>
          </a:p>
          <a:p>
            <a:pPr hangingPunct="0"/>
            <a:r>
              <a:rPr lang="ja-JP" altLang="ja-JP" sz="1100" dirty="0"/>
              <a:t>（</a:t>
            </a:r>
            <a:r>
              <a:rPr lang="en-US" altLang="ja-JP" sz="1100" dirty="0"/>
              <a:t>3</a:t>
            </a:r>
            <a:r>
              <a:rPr lang="ja-JP" altLang="ja-JP" sz="1100" dirty="0"/>
              <a:t>）頭の中の</a:t>
            </a:r>
            <a:r>
              <a:rPr lang="ja-JP" altLang="ja-JP" sz="1100" b="1" dirty="0"/>
              <a:t>古い概念、先入観、成功体験、マイナス発想、否定</a:t>
            </a:r>
            <a:endParaRPr lang="en-US" altLang="ja-JP" sz="1100" b="1" dirty="0"/>
          </a:p>
          <a:p>
            <a:pPr hangingPunct="0"/>
            <a:r>
              <a:rPr lang="en-US" altLang="ja-JP" sz="1100" b="1" dirty="0"/>
              <a:t>       </a:t>
            </a:r>
            <a:r>
              <a:rPr lang="ja-JP" altLang="ja-JP" sz="1100" b="1" dirty="0"/>
              <a:t>の言葉</a:t>
            </a:r>
            <a:r>
              <a:rPr lang="ja-JP" altLang="ja-JP" sz="1100" dirty="0"/>
              <a:t>は捨てる。</a:t>
            </a:r>
          </a:p>
          <a:p>
            <a:pPr hangingPunct="0"/>
            <a:r>
              <a:rPr lang="ja-JP" altLang="ja-JP" sz="1100" dirty="0"/>
              <a:t>（</a:t>
            </a:r>
            <a:r>
              <a:rPr lang="en-US" altLang="ja-JP" sz="1100" dirty="0"/>
              <a:t>4</a:t>
            </a:r>
            <a:r>
              <a:rPr lang="ja-JP" altLang="ja-JP" sz="1100" dirty="0"/>
              <a:t>）仕事の流れを「</a:t>
            </a:r>
            <a:r>
              <a:rPr lang="ja-JP" altLang="ja-JP" sz="1100" b="1" dirty="0"/>
              <a:t>見える化</a:t>
            </a:r>
            <a:r>
              <a:rPr lang="ja-JP" altLang="ja-JP" sz="1100" dirty="0"/>
              <a:t>」し、</a:t>
            </a:r>
            <a:r>
              <a:rPr lang="ja-JP" altLang="ja-JP" sz="1100" b="1" dirty="0"/>
              <a:t>業務改革</a:t>
            </a:r>
            <a:r>
              <a:rPr lang="ja-JP" altLang="ja-JP" sz="1100" dirty="0"/>
              <a:t>を行い、いらない仕事</a:t>
            </a:r>
            <a:endParaRPr lang="en-US" altLang="ja-JP" sz="1100" dirty="0"/>
          </a:p>
          <a:p>
            <a:pPr hangingPunct="0"/>
            <a:r>
              <a:rPr lang="en-US" altLang="ja-JP" sz="1100" dirty="0"/>
              <a:t>      </a:t>
            </a:r>
            <a:r>
              <a:rPr lang="ja-JP" altLang="ja-JP" sz="1100" dirty="0"/>
              <a:t>を探して止める。</a:t>
            </a:r>
          </a:p>
        </p:txBody>
      </p:sp>
      <p:sp>
        <p:nvSpPr>
          <p:cNvPr id="55" name="テキスト ボックス 54"/>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正方形/長方形 25"/>
          <p:cNvSpPr/>
          <p:nvPr/>
        </p:nvSpPr>
        <p:spPr>
          <a:xfrm>
            <a:off x="251520" y="3656057"/>
            <a:ext cx="1960912" cy="276999"/>
          </a:xfrm>
          <a:prstGeom prst="rect">
            <a:avLst/>
          </a:prstGeom>
        </p:spPr>
        <p:txBody>
          <a:bodyPr wrap="square">
            <a:spAutoFit/>
          </a:bodyPr>
          <a:lstStyle/>
          <a:p>
            <a:pPr hangingPunct="0"/>
            <a:r>
              <a:rPr lang="ja-JP" altLang="en-US" sz="1200" b="1" dirty="0"/>
              <a:t>２．整理（捨て去ること）　</a:t>
            </a:r>
            <a:endParaRPr lang="ja-JP" altLang="ja-JP" sz="1200" dirty="0"/>
          </a:p>
        </p:txBody>
      </p:sp>
      <p:sp>
        <p:nvSpPr>
          <p:cNvPr id="27" name="正方形/長方形 26"/>
          <p:cNvSpPr/>
          <p:nvPr/>
        </p:nvSpPr>
        <p:spPr>
          <a:xfrm>
            <a:off x="277595" y="3918882"/>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8" name="正方形/長方形 27"/>
          <p:cNvSpPr/>
          <p:nvPr/>
        </p:nvSpPr>
        <p:spPr>
          <a:xfrm>
            <a:off x="277595" y="816388"/>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4083110535"/>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cxnSp>
        <p:nvCxnSpPr>
          <p:cNvPr id="21" name="直線コネクタ 20"/>
          <p:cNvCxnSpPr/>
          <p:nvPr/>
        </p:nvCxnSpPr>
        <p:spPr>
          <a:xfrm>
            <a:off x="6325697" y="-675456"/>
            <a:ext cx="468052" cy="0"/>
          </a:xfrm>
          <a:prstGeom prst="line">
            <a:avLst/>
          </a:prstGeom>
          <a:ln w="19050">
            <a:solidFill>
              <a:srgbClr val="FF0066"/>
            </a:solidFill>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15</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15</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15</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①環境整備に関する方針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46" name="グループ化 45"/>
          <p:cNvGrpSpPr/>
          <p:nvPr/>
        </p:nvGrpSpPr>
        <p:grpSpPr>
          <a:xfrm>
            <a:off x="4716015" y="-10621"/>
            <a:ext cx="3168353" cy="391170"/>
            <a:chOff x="4826003" y="-24938"/>
            <a:chExt cx="3290312" cy="391170"/>
          </a:xfrm>
          <a:solidFill>
            <a:srgbClr val="FFC000"/>
          </a:solidFill>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教育・評価</a:t>
              </a:r>
              <a:endParaRPr kumimoji="1" lang="ja-JP" altLang="en-US" sz="900" b="1" kern="1200" dirty="0">
                <a:solidFill>
                  <a:srgbClr val="FFFFFF"/>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51" name="フリーフォーム 50"/>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54" name="テキスト ボックス 53"/>
          <p:cNvSpPr txBox="1"/>
          <p:nvPr/>
        </p:nvSpPr>
        <p:spPr>
          <a:xfrm>
            <a:off x="4860032" y="804916"/>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環境整備に関する方針</a:t>
            </a:r>
            <a:endParaRPr lang="ja-JP" altLang="ja-JP" sz="1400" dirty="0"/>
          </a:p>
          <a:p>
            <a:pPr algn="ctr" hangingPunct="0"/>
            <a:r>
              <a:rPr lang="en-US" altLang="ja-JP" sz="1100" dirty="0"/>
              <a:t> </a:t>
            </a:r>
            <a:endParaRPr lang="ja-JP" altLang="ja-JP" sz="1100" dirty="0"/>
          </a:p>
          <a:p>
            <a:pPr hangingPunct="0"/>
            <a:r>
              <a:rPr lang="ja-JP" altLang="ja-JP" sz="1100" b="1" dirty="0"/>
              <a:t>３．整頓（</a:t>
            </a:r>
            <a:r>
              <a:rPr lang="ja-JP" altLang="ja-JP" sz="1100" b="1" dirty="0">
                <a:solidFill>
                  <a:srgbClr val="FF0000"/>
                </a:solidFill>
              </a:rPr>
              <a:t>揃える</a:t>
            </a:r>
            <a:r>
              <a:rPr lang="ja-JP" altLang="ja-JP" sz="1100" b="1" dirty="0"/>
              <a:t>こと）</a:t>
            </a:r>
            <a:endParaRPr lang="ja-JP" altLang="ja-JP" sz="1100" dirty="0"/>
          </a:p>
          <a:p>
            <a:pPr hangingPunct="0"/>
            <a:r>
              <a:rPr lang="ja-JP" altLang="ja-JP" sz="1100" dirty="0"/>
              <a:t>（</a:t>
            </a:r>
            <a:r>
              <a:rPr lang="en-US" altLang="ja-JP" sz="1100" dirty="0"/>
              <a:t>1</a:t>
            </a:r>
            <a:r>
              <a:rPr lang="ja-JP" altLang="ja-JP" sz="1100" dirty="0"/>
              <a:t>）人はみた目で判断する</a:t>
            </a:r>
          </a:p>
          <a:p>
            <a:pPr hangingPunct="0"/>
            <a:r>
              <a:rPr lang="en-US" altLang="ja-JP" sz="1100" b="1" dirty="0"/>
              <a:t>       </a:t>
            </a:r>
            <a:r>
              <a:rPr lang="ja-JP" altLang="ja-JP" sz="1100" b="1" dirty="0"/>
              <a:t>物の整頓</a:t>
            </a:r>
            <a:r>
              <a:rPr lang="ja-JP" altLang="ja-JP" sz="1100" dirty="0"/>
              <a:t>は目で見てわかるように、</a:t>
            </a:r>
            <a:r>
              <a:rPr lang="ja-JP" altLang="ja-JP" sz="1100" b="1" dirty="0"/>
              <a:t>情報の整頓</a:t>
            </a:r>
            <a:r>
              <a:rPr lang="ja-JP" altLang="ja-JP" sz="1100" dirty="0"/>
              <a:t>は道具の整</a:t>
            </a:r>
            <a:endParaRPr lang="en-US" altLang="ja-JP" sz="1100" dirty="0"/>
          </a:p>
          <a:p>
            <a:pPr hangingPunct="0"/>
            <a:r>
              <a:rPr lang="en-US" altLang="ja-JP" sz="1100" dirty="0"/>
              <a:t>       </a:t>
            </a:r>
            <a:r>
              <a:rPr lang="ja-JP" altLang="ja-JP" sz="1100" dirty="0"/>
              <a:t>頓、</a:t>
            </a:r>
            <a:r>
              <a:rPr lang="ja-JP" altLang="ja-JP" sz="1100" b="1" dirty="0"/>
              <a:t>考え方の整頓</a:t>
            </a:r>
            <a:r>
              <a:rPr lang="ja-JP" altLang="ja-JP" sz="1100" dirty="0"/>
              <a:t>は全社員の心を揃えること。</a:t>
            </a:r>
          </a:p>
          <a:p>
            <a:pPr hangingPunct="0"/>
            <a:r>
              <a:rPr lang="ja-JP" altLang="ja-JP" sz="1100" dirty="0"/>
              <a:t>（</a:t>
            </a:r>
            <a:r>
              <a:rPr lang="en-US" altLang="ja-JP" sz="1100" dirty="0"/>
              <a:t>2</a:t>
            </a:r>
            <a:r>
              <a:rPr lang="ja-JP" altLang="ja-JP" sz="1100" dirty="0"/>
              <a:t>）</a:t>
            </a:r>
            <a:r>
              <a:rPr lang="ja-JP" altLang="ja-JP" sz="1100" b="1" dirty="0"/>
              <a:t>物の置き場所、置き方</a:t>
            </a:r>
            <a:r>
              <a:rPr lang="ja-JP" altLang="ja-JP" sz="1100" dirty="0"/>
              <a:t>を決めて表示し、管理責任者を決め</a:t>
            </a:r>
            <a:endParaRPr lang="en-US" altLang="ja-JP" sz="1100" dirty="0"/>
          </a:p>
          <a:p>
            <a:pPr hangingPunct="0"/>
            <a:r>
              <a:rPr lang="en-US" altLang="ja-JP" sz="1100" dirty="0"/>
              <a:t>       </a:t>
            </a:r>
            <a:r>
              <a:rPr lang="ja-JP" altLang="ja-JP" sz="1100" dirty="0"/>
              <a:t>る。置き方は、物の向きを揃える。</a:t>
            </a:r>
            <a:r>
              <a:rPr lang="ja-JP" altLang="ja-JP" sz="1100" b="1" dirty="0"/>
              <a:t>頭揃え、平行・水平・垂直・</a:t>
            </a:r>
            <a:endParaRPr lang="en-US" altLang="ja-JP" sz="1100" b="1" dirty="0"/>
          </a:p>
          <a:p>
            <a:pPr hangingPunct="0"/>
            <a:r>
              <a:rPr lang="en-US" altLang="ja-JP" sz="1100" b="1" dirty="0"/>
              <a:t>       </a:t>
            </a:r>
            <a:r>
              <a:rPr lang="ja-JP" altLang="ja-JP" sz="1100" b="1" dirty="0"/>
              <a:t>直角・直線</a:t>
            </a:r>
            <a:r>
              <a:rPr lang="ja-JP" altLang="ja-JP" sz="1100" dirty="0"/>
              <a:t>とする。</a:t>
            </a:r>
          </a:p>
          <a:p>
            <a:pPr hangingPunct="0"/>
            <a:r>
              <a:rPr lang="ja-JP" altLang="ja-JP" sz="1100" dirty="0"/>
              <a:t>（</a:t>
            </a:r>
            <a:r>
              <a:rPr lang="en-US" altLang="ja-JP" sz="1100" dirty="0"/>
              <a:t>3</a:t>
            </a:r>
            <a:r>
              <a:rPr lang="ja-JP" altLang="ja-JP" sz="1100" dirty="0"/>
              <a:t>）使った物は元の位置に戻す。会社の使用物を</a:t>
            </a:r>
            <a:r>
              <a:rPr lang="ja-JP" altLang="ja-JP" sz="1100" b="1" dirty="0"/>
              <a:t>私物化</a:t>
            </a:r>
            <a:r>
              <a:rPr lang="ja-JP" altLang="ja-JP" sz="1100" dirty="0"/>
              <a:t>しない。</a:t>
            </a:r>
          </a:p>
          <a:p>
            <a:pPr hangingPunct="0"/>
            <a:r>
              <a:rPr lang="ja-JP" altLang="ja-JP" sz="1100" dirty="0"/>
              <a:t>（</a:t>
            </a:r>
            <a:r>
              <a:rPr lang="en-US" altLang="ja-JP" sz="1100" dirty="0"/>
              <a:t>4</a:t>
            </a:r>
            <a:r>
              <a:rPr lang="ja-JP" altLang="ja-JP" sz="1100" dirty="0"/>
              <a:t>）キャビネット内の書類、ファイルの分類と名称、置き場所を決</a:t>
            </a:r>
            <a:endParaRPr lang="en-US" altLang="ja-JP" sz="1100" dirty="0"/>
          </a:p>
          <a:p>
            <a:pPr hangingPunct="0"/>
            <a:r>
              <a:rPr lang="en-US" altLang="ja-JP" sz="1100" dirty="0"/>
              <a:t>       </a:t>
            </a:r>
            <a:r>
              <a:rPr lang="ja-JP" altLang="ja-JP" sz="1100" dirty="0"/>
              <a:t>め、</a:t>
            </a:r>
            <a:r>
              <a:rPr lang="ja-JP" altLang="ja-JP" sz="1100" b="1" dirty="0"/>
              <a:t>月 </a:t>
            </a:r>
            <a:r>
              <a:rPr lang="en-US" altLang="ja-JP" sz="1100" b="1" dirty="0"/>
              <a:t>1 </a:t>
            </a:r>
            <a:r>
              <a:rPr lang="ja-JP" altLang="ja-JP" sz="1100" b="1" dirty="0"/>
              <a:t>回チェック</a:t>
            </a:r>
            <a:r>
              <a:rPr lang="ja-JP" altLang="ja-JP" sz="1100" dirty="0"/>
              <a:t>するとともにお客様の資料が</a:t>
            </a:r>
            <a:r>
              <a:rPr lang="ja-JP" altLang="ja-JP" sz="1100" b="1" dirty="0"/>
              <a:t>預かったまま</a:t>
            </a:r>
            <a:endParaRPr lang="en-US" altLang="ja-JP" sz="1100" b="1" dirty="0"/>
          </a:p>
          <a:p>
            <a:pPr hangingPunct="0"/>
            <a:r>
              <a:rPr lang="en-US" altLang="ja-JP" sz="1100" b="1" dirty="0"/>
              <a:t>       </a:t>
            </a:r>
            <a:r>
              <a:rPr lang="ja-JP" altLang="ja-JP" sz="1100" dirty="0"/>
              <a:t>になっていないか確認する。</a:t>
            </a:r>
          </a:p>
          <a:p>
            <a:pPr hangingPunct="0"/>
            <a:r>
              <a:rPr lang="ja-JP" altLang="ja-JP" sz="1100" dirty="0"/>
              <a:t>（</a:t>
            </a:r>
            <a:r>
              <a:rPr lang="en-US" altLang="ja-JP" sz="1100" dirty="0"/>
              <a:t>5</a:t>
            </a:r>
            <a:r>
              <a:rPr lang="ja-JP" altLang="ja-JP" sz="1100" dirty="0"/>
              <a:t>）</a:t>
            </a:r>
            <a:r>
              <a:rPr lang="ja-JP" altLang="ja-JP" sz="1100" b="1" dirty="0"/>
              <a:t>退社時、後片付けをして、</a:t>
            </a:r>
            <a:r>
              <a:rPr lang="ja-JP" altLang="ja-JP" sz="1100" dirty="0"/>
              <a:t>机の上、机の下、椅子の上には何</a:t>
            </a:r>
            <a:endParaRPr lang="en-US" altLang="ja-JP" sz="1100" dirty="0"/>
          </a:p>
          <a:p>
            <a:pPr hangingPunct="0"/>
            <a:r>
              <a:rPr lang="en-US" altLang="ja-JP" sz="1100" dirty="0"/>
              <a:t>       </a:t>
            </a:r>
            <a:r>
              <a:rPr lang="ja-JP" altLang="ja-JP" sz="1100" dirty="0" err="1"/>
              <a:t>も置か</a:t>
            </a:r>
            <a:r>
              <a:rPr lang="ja-JP" altLang="ja-JP" sz="1100" dirty="0"/>
              <a:t>ない。</a:t>
            </a:r>
            <a:endParaRPr lang="en-US" altLang="ja-JP" sz="1100" dirty="0"/>
          </a:p>
          <a:p>
            <a:pPr hangingPunct="0"/>
            <a:r>
              <a:rPr lang="en-US" altLang="ja-JP" sz="1100" b="1" dirty="0"/>
              <a:t>       </a:t>
            </a:r>
            <a:r>
              <a:rPr lang="ja-JP" altLang="ja-JP" sz="1100" b="1" dirty="0"/>
              <a:t>→当期の最重点項目とする。</a:t>
            </a:r>
            <a:endParaRPr lang="ja-JP" altLang="ja-JP" sz="1100" dirty="0"/>
          </a:p>
          <a:p>
            <a:pPr hangingPunct="0"/>
            <a:r>
              <a:rPr lang="ja-JP" altLang="ja-JP" sz="1100" dirty="0"/>
              <a:t>（</a:t>
            </a:r>
            <a:r>
              <a:rPr lang="en-US" altLang="ja-JP" sz="1100" dirty="0"/>
              <a:t>6</a:t>
            </a:r>
            <a:r>
              <a:rPr lang="ja-JP" altLang="ja-JP" sz="1100" dirty="0"/>
              <a:t>）</a:t>
            </a:r>
            <a:r>
              <a:rPr lang="ja-JP" altLang="ja-JP" sz="1100" b="1" dirty="0"/>
              <a:t>席を立つときは必ず椅子を机につける。椅子には名前を大き</a:t>
            </a:r>
            <a:endParaRPr lang="en-US" altLang="ja-JP" sz="1100" b="1" dirty="0"/>
          </a:p>
          <a:p>
            <a:pPr hangingPunct="0"/>
            <a:r>
              <a:rPr lang="en-US" altLang="ja-JP" sz="1100" b="1" dirty="0"/>
              <a:t>       </a:t>
            </a:r>
            <a:r>
              <a:rPr lang="ja-JP" altLang="ja-JP" sz="1100" b="1" dirty="0"/>
              <a:t>く書く。</a:t>
            </a:r>
            <a:endParaRPr lang="ja-JP" altLang="ja-JP" sz="1100" dirty="0"/>
          </a:p>
          <a:p>
            <a:pPr hangingPunct="0"/>
            <a:r>
              <a:rPr lang="ja-JP" altLang="ja-JP" sz="1100" dirty="0"/>
              <a:t>（</a:t>
            </a:r>
            <a:r>
              <a:rPr lang="en-US" altLang="ja-JP" sz="1100" dirty="0"/>
              <a:t>7</a:t>
            </a:r>
            <a:r>
              <a:rPr lang="ja-JP" altLang="ja-JP" sz="1100" dirty="0"/>
              <a:t>）</a:t>
            </a:r>
            <a:r>
              <a:rPr lang="ja-JP" altLang="ja-JP" sz="1100" b="1" dirty="0"/>
              <a:t>履き物</a:t>
            </a:r>
            <a:r>
              <a:rPr lang="ja-JP" altLang="ja-JP" sz="1100" dirty="0"/>
              <a:t>は揃える。横着して後ろ向きで脱がない、脱いだ後は</a:t>
            </a:r>
            <a:endParaRPr lang="en-US" altLang="ja-JP" sz="1100" dirty="0"/>
          </a:p>
          <a:p>
            <a:pPr hangingPunct="0"/>
            <a:r>
              <a:rPr lang="en-US" altLang="ja-JP" sz="1100" dirty="0"/>
              <a:t>       </a:t>
            </a:r>
            <a:r>
              <a:rPr lang="ja-JP" altLang="ja-JP" sz="1100" dirty="0"/>
              <a:t>手で揃える。手抜きは人格の未熟を表している。</a:t>
            </a:r>
          </a:p>
          <a:p>
            <a:pPr hangingPunct="0"/>
            <a:r>
              <a:rPr lang="en-US" altLang="ja-JP" sz="1100" dirty="0"/>
              <a:t> </a:t>
            </a:r>
            <a:endParaRPr lang="ja-JP" altLang="ja-JP" sz="1100" dirty="0"/>
          </a:p>
          <a:p>
            <a:pPr hangingPunct="0"/>
            <a:r>
              <a:rPr lang="ja-JP" altLang="ja-JP" sz="1100" b="1" dirty="0"/>
              <a:t>４．清掃（</a:t>
            </a:r>
            <a:r>
              <a:rPr lang="ja-JP" altLang="ja-JP" sz="1100" b="1" dirty="0">
                <a:solidFill>
                  <a:srgbClr val="FF0000"/>
                </a:solidFill>
              </a:rPr>
              <a:t>行動する</a:t>
            </a:r>
            <a:r>
              <a:rPr lang="ja-JP" altLang="ja-JP" sz="1100" b="1" dirty="0"/>
              <a:t>こと）</a:t>
            </a:r>
            <a:endParaRPr lang="ja-JP" altLang="ja-JP" sz="1100" dirty="0"/>
          </a:p>
          <a:p>
            <a:pPr hangingPunct="0"/>
            <a:r>
              <a:rPr lang="ja-JP" altLang="ja-JP" sz="1100" dirty="0"/>
              <a:t>（</a:t>
            </a:r>
            <a:r>
              <a:rPr lang="en-US" altLang="ja-JP" sz="1100" dirty="0"/>
              <a:t>1</a:t>
            </a:r>
            <a:r>
              <a:rPr lang="ja-JP" altLang="ja-JP" sz="1100" dirty="0"/>
              <a:t>）</a:t>
            </a:r>
            <a:r>
              <a:rPr lang="ja-JP" altLang="ja-JP" sz="1100" b="1" dirty="0">
                <a:solidFill>
                  <a:srgbClr val="FF0000"/>
                </a:solidFill>
              </a:rPr>
              <a:t>毎日やる</a:t>
            </a:r>
            <a:r>
              <a:rPr lang="ja-JP" altLang="ja-JP" sz="1100" dirty="0">
                <a:solidFill>
                  <a:srgbClr val="FF0000"/>
                </a:solidFill>
              </a:rPr>
              <a:t>。</a:t>
            </a:r>
            <a:r>
              <a:rPr lang="ja-JP" altLang="ja-JP" sz="1100" dirty="0"/>
              <a:t>毎日やるから習慣になり、心も磨かれる。</a:t>
            </a:r>
            <a:r>
              <a:rPr lang="ja-JP" altLang="ja-JP" sz="1100" b="1" dirty="0">
                <a:solidFill>
                  <a:srgbClr val="FF0000"/>
                </a:solidFill>
              </a:rPr>
              <a:t>目的は</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人間性を高めること</a:t>
            </a:r>
            <a:r>
              <a:rPr lang="ja-JP" altLang="ja-JP" sz="1100" dirty="0">
                <a:solidFill>
                  <a:srgbClr val="FF0000"/>
                </a:solidFill>
              </a:rPr>
              <a:t>。</a:t>
            </a:r>
          </a:p>
          <a:p>
            <a:pPr hangingPunct="0"/>
            <a:r>
              <a:rPr lang="ja-JP" altLang="ja-JP" sz="1100" dirty="0"/>
              <a:t>（</a:t>
            </a:r>
            <a:r>
              <a:rPr lang="en-US" altLang="ja-JP" sz="1100" dirty="0"/>
              <a:t>2</a:t>
            </a:r>
            <a:r>
              <a:rPr lang="ja-JP" altLang="ja-JP" sz="1100" dirty="0"/>
              <a:t>）今日はここだけという部分を決めて徹底的に、</a:t>
            </a:r>
            <a:r>
              <a:rPr lang="ja-JP" altLang="ja-JP" sz="1100" b="1" dirty="0"/>
              <a:t>ピカピカに磨き</a:t>
            </a:r>
            <a:endParaRPr lang="en-US" altLang="ja-JP" sz="1100" b="1" dirty="0"/>
          </a:p>
          <a:p>
            <a:pPr hangingPunct="0"/>
            <a:r>
              <a:rPr lang="en-US" altLang="ja-JP" sz="1100" b="1" dirty="0"/>
              <a:t>       </a:t>
            </a:r>
            <a:r>
              <a:rPr lang="ja-JP" altLang="ja-JP" sz="1100" dirty="0"/>
              <a:t>込む。</a:t>
            </a:r>
            <a:r>
              <a:rPr lang="ja-JP" altLang="ja-JP" sz="1100" b="1" dirty="0"/>
              <a:t>特に床は最重点</a:t>
            </a:r>
            <a:r>
              <a:rPr lang="ja-JP" altLang="ja-JP" sz="1100" dirty="0"/>
              <a:t>とする。また、</a:t>
            </a:r>
            <a:r>
              <a:rPr lang="ja-JP" altLang="ja-JP" sz="1100" b="1" dirty="0"/>
              <a:t>ゴミ</a:t>
            </a:r>
            <a:r>
              <a:rPr lang="ja-JP" altLang="ja-JP" sz="1100" dirty="0"/>
              <a:t>が落ちていたら</a:t>
            </a:r>
            <a:r>
              <a:rPr lang="ja-JP" altLang="ja-JP" sz="1100" b="1" dirty="0"/>
              <a:t>即</a:t>
            </a:r>
            <a:r>
              <a:rPr lang="ja-JP" altLang="ja-JP" sz="1100" dirty="0"/>
              <a:t>、</a:t>
            </a:r>
            <a:endParaRPr lang="en-US" altLang="ja-JP" sz="1100" dirty="0"/>
          </a:p>
          <a:p>
            <a:pPr hangingPunct="0"/>
            <a:r>
              <a:rPr lang="en-US" altLang="ja-JP" sz="1100" dirty="0"/>
              <a:t>       </a:t>
            </a:r>
            <a:r>
              <a:rPr lang="ja-JP" altLang="ja-JP" sz="1100" dirty="0"/>
              <a:t>その場で</a:t>
            </a:r>
            <a:r>
              <a:rPr lang="ja-JP" altLang="ja-JP" sz="1100" b="1" dirty="0"/>
              <a:t>拾う習慣をつける</a:t>
            </a:r>
            <a:r>
              <a:rPr lang="ja-JP" altLang="ja-JP" sz="1100" dirty="0"/>
              <a:t>。</a:t>
            </a:r>
          </a:p>
          <a:p>
            <a:pPr hangingPunct="0"/>
            <a:r>
              <a:rPr lang="ja-JP" altLang="ja-JP" sz="1100" dirty="0"/>
              <a:t>（</a:t>
            </a:r>
            <a:r>
              <a:rPr lang="en-US" altLang="ja-JP" sz="1100" dirty="0"/>
              <a:t>3</a:t>
            </a:r>
            <a:r>
              <a:rPr lang="ja-JP" altLang="ja-JP" sz="1100" dirty="0"/>
              <a:t>）棚、机の下など</a:t>
            </a:r>
            <a:r>
              <a:rPr lang="ja-JP" altLang="ja-JP" sz="1100" b="1" dirty="0"/>
              <a:t>見えない所</a:t>
            </a:r>
            <a:r>
              <a:rPr lang="ja-JP" altLang="ja-JP" sz="1100" dirty="0"/>
              <a:t>も掃除する。</a:t>
            </a:r>
          </a:p>
          <a:p>
            <a:pPr hangingPunct="0"/>
            <a:r>
              <a:rPr lang="ja-JP" altLang="ja-JP" sz="1100" dirty="0"/>
              <a:t>（</a:t>
            </a:r>
            <a:r>
              <a:rPr lang="en-US" altLang="ja-JP" sz="1100" dirty="0"/>
              <a:t>4</a:t>
            </a:r>
            <a:r>
              <a:rPr lang="ja-JP" altLang="ja-JP" sz="1100" dirty="0"/>
              <a:t>）</a:t>
            </a:r>
            <a:r>
              <a:rPr lang="ja-JP" altLang="ja-JP" sz="1100" b="1" dirty="0"/>
              <a:t>駅前清掃</a:t>
            </a:r>
            <a:endParaRPr lang="en-US" altLang="ja-JP" sz="1100" dirty="0"/>
          </a:p>
          <a:p>
            <a:pPr hangingPunct="0"/>
            <a:r>
              <a:rPr lang="en-US" altLang="ja-JP" sz="1100" dirty="0">
                <a:solidFill>
                  <a:srgbClr val="FF0000"/>
                </a:solidFill>
              </a:rPr>
              <a:t>       </a:t>
            </a:r>
            <a:r>
              <a:rPr lang="ja-JP" altLang="ja-JP" sz="1100" dirty="0">
                <a:solidFill>
                  <a:srgbClr val="FF0000"/>
                </a:solidFill>
              </a:rPr>
              <a:t>駅前清掃は「</a:t>
            </a:r>
            <a:r>
              <a:rPr lang="ja-JP" altLang="ja-JP" sz="1100" b="1" dirty="0">
                <a:solidFill>
                  <a:srgbClr val="FF0000"/>
                </a:solidFill>
              </a:rPr>
              <a:t>楽しそうにやるか</a:t>
            </a:r>
            <a:r>
              <a:rPr lang="ja-JP" altLang="ja-JP" sz="1100" dirty="0">
                <a:solidFill>
                  <a:srgbClr val="FF0000"/>
                </a:solidFill>
              </a:rPr>
              <a:t>」「</a:t>
            </a:r>
            <a:r>
              <a:rPr lang="ja-JP" altLang="ja-JP" sz="1100" b="1" dirty="0">
                <a:solidFill>
                  <a:srgbClr val="FF0000"/>
                </a:solidFill>
              </a:rPr>
              <a:t>真剣にやるか</a:t>
            </a:r>
            <a:r>
              <a:rPr lang="ja-JP" altLang="ja-JP" sz="1100" dirty="0">
                <a:solidFill>
                  <a:srgbClr val="FF0000"/>
                </a:solidFill>
              </a:rPr>
              <a:t>」どちらかを選</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択する。</a:t>
            </a:r>
            <a:endParaRPr lang="en-US" altLang="ja-JP" sz="1100" dirty="0">
              <a:solidFill>
                <a:srgbClr val="FF0000"/>
              </a:solidFill>
            </a:endParaRPr>
          </a:p>
          <a:p>
            <a:pPr hangingPunct="0"/>
            <a:endParaRPr lang="ja-JP" altLang="ja-JP" sz="1100" dirty="0"/>
          </a:p>
          <a:p>
            <a:pPr hangingPunct="0"/>
            <a:r>
              <a:rPr lang="en-US" altLang="ja-JP" sz="1100" dirty="0"/>
              <a:t> </a:t>
            </a:r>
            <a:endParaRPr lang="ja-JP" altLang="ja-JP" sz="1100" dirty="0"/>
          </a:p>
        </p:txBody>
      </p:sp>
      <p:sp>
        <p:nvSpPr>
          <p:cNvPr id="55" name="テキスト ボックス 54"/>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正方形/長方形 25"/>
          <p:cNvSpPr/>
          <p:nvPr/>
        </p:nvSpPr>
        <p:spPr>
          <a:xfrm>
            <a:off x="226634" y="539389"/>
            <a:ext cx="1523174" cy="276999"/>
          </a:xfrm>
          <a:prstGeom prst="rect">
            <a:avLst/>
          </a:prstGeom>
        </p:spPr>
        <p:txBody>
          <a:bodyPr wrap="none">
            <a:spAutoFit/>
          </a:bodyPr>
          <a:lstStyle/>
          <a:p>
            <a:pPr hangingPunct="0"/>
            <a:r>
              <a:rPr lang="ja-JP" altLang="en-US" sz="1200" b="1" dirty="0"/>
              <a:t>３．整頓（揃えること）</a:t>
            </a:r>
            <a:endParaRPr lang="en-US" altLang="ja-JP" sz="1200" b="1" dirty="0"/>
          </a:p>
        </p:txBody>
      </p:sp>
      <p:sp>
        <p:nvSpPr>
          <p:cNvPr id="27" name="正方形/長方形 26"/>
          <p:cNvSpPr/>
          <p:nvPr/>
        </p:nvSpPr>
        <p:spPr>
          <a:xfrm>
            <a:off x="251520" y="3656057"/>
            <a:ext cx="1960912" cy="276999"/>
          </a:xfrm>
          <a:prstGeom prst="rect">
            <a:avLst/>
          </a:prstGeom>
        </p:spPr>
        <p:txBody>
          <a:bodyPr wrap="square">
            <a:spAutoFit/>
          </a:bodyPr>
          <a:lstStyle/>
          <a:p>
            <a:pPr hangingPunct="0"/>
            <a:r>
              <a:rPr lang="ja-JP" altLang="en-US" sz="1200" b="1" dirty="0"/>
              <a:t>４．清掃（行動すること）　</a:t>
            </a:r>
            <a:endParaRPr lang="ja-JP" altLang="ja-JP" sz="1200" dirty="0"/>
          </a:p>
        </p:txBody>
      </p:sp>
      <p:sp>
        <p:nvSpPr>
          <p:cNvPr id="28" name="正方形/長方形 27"/>
          <p:cNvSpPr/>
          <p:nvPr/>
        </p:nvSpPr>
        <p:spPr>
          <a:xfrm>
            <a:off x="277595" y="3918882"/>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正方形/長方形 28"/>
          <p:cNvSpPr/>
          <p:nvPr/>
        </p:nvSpPr>
        <p:spPr>
          <a:xfrm>
            <a:off x="277595" y="816388"/>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2187430826"/>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16</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16</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16</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①環境整備に関する方針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46" name="グループ化 45"/>
          <p:cNvGrpSpPr/>
          <p:nvPr/>
        </p:nvGrpSpPr>
        <p:grpSpPr>
          <a:xfrm>
            <a:off x="4716015" y="-10621"/>
            <a:ext cx="3168353" cy="391170"/>
            <a:chOff x="4826003" y="-24938"/>
            <a:chExt cx="3290312" cy="391170"/>
          </a:xfrm>
          <a:solidFill>
            <a:srgbClr val="FFC000"/>
          </a:solidFill>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a:ln>
              <a:solidFill>
                <a:srgbClr val="FFFFFF"/>
              </a:solidFill>
            </a:ln>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教育・評価</a:t>
              </a:r>
              <a:endParaRPr kumimoji="1" lang="ja-JP" altLang="en-US" sz="900" b="1" kern="1200" dirty="0">
                <a:solidFill>
                  <a:srgbClr val="FFFFFF"/>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51" name="フリーフォーム 50"/>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54" name="テキスト ボックス 53"/>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環境整備に関する方針</a:t>
            </a:r>
            <a:endParaRPr lang="ja-JP" altLang="ja-JP" sz="1400" dirty="0"/>
          </a:p>
          <a:p>
            <a:pPr algn="ctr" hangingPunct="0"/>
            <a:r>
              <a:rPr lang="en-US" altLang="ja-JP" sz="1100" dirty="0"/>
              <a:t>  </a:t>
            </a:r>
            <a:endParaRPr lang="ja-JP" altLang="ja-JP" sz="1100" dirty="0"/>
          </a:p>
          <a:p>
            <a:pPr hangingPunct="0"/>
            <a:r>
              <a:rPr lang="ja-JP" altLang="ja-JP" sz="1100" b="1" dirty="0"/>
              <a:t>５．清　潔（整理、整頓、清掃を</a:t>
            </a:r>
            <a:r>
              <a:rPr lang="ja-JP" altLang="ja-JP" sz="1100" b="1" dirty="0">
                <a:solidFill>
                  <a:srgbClr val="FF0000"/>
                </a:solidFill>
              </a:rPr>
              <a:t>維持する</a:t>
            </a:r>
            <a:r>
              <a:rPr lang="ja-JP" altLang="ja-JP" sz="1100" b="1" dirty="0"/>
              <a:t>こと）</a:t>
            </a:r>
            <a:endParaRPr lang="ja-JP" altLang="ja-JP" sz="1100" dirty="0"/>
          </a:p>
          <a:p>
            <a:pPr hangingPunct="0"/>
            <a:r>
              <a:rPr lang="ja-JP" altLang="ja-JP" sz="1100" dirty="0"/>
              <a:t>（</a:t>
            </a:r>
            <a:r>
              <a:rPr lang="en-US" altLang="ja-JP" sz="1100" dirty="0"/>
              <a:t>1</a:t>
            </a:r>
            <a:r>
              <a:rPr lang="ja-JP" altLang="ja-JP" sz="1100" dirty="0"/>
              <a:t>）いつ誰が見ても、誰が使っても不快感を与えないようきれい</a:t>
            </a:r>
            <a:endParaRPr lang="en-US" altLang="ja-JP" sz="1100" dirty="0"/>
          </a:p>
          <a:p>
            <a:pPr hangingPunct="0"/>
            <a:r>
              <a:rPr lang="en-US" altLang="ja-JP" sz="1100" dirty="0"/>
              <a:t>       </a:t>
            </a:r>
            <a:r>
              <a:rPr lang="ja-JP" altLang="ja-JP" sz="1100" dirty="0"/>
              <a:t>に保つ。</a:t>
            </a:r>
          </a:p>
          <a:p>
            <a:pPr hangingPunct="0"/>
            <a:r>
              <a:rPr lang="ja-JP" altLang="ja-JP" sz="1100" dirty="0"/>
              <a:t>（</a:t>
            </a:r>
            <a:r>
              <a:rPr lang="en-US" altLang="ja-JP" sz="1100" dirty="0"/>
              <a:t>2</a:t>
            </a:r>
            <a:r>
              <a:rPr lang="ja-JP" altLang="ja-JP" sz="1100" dirty="0"/>
              <a:t>）応接室、会議室、トイレには</a:t>
            </a:r>
            <a:r>
              <a:rPr lang="ja-JP" altLang="ja-JP" sz="1100" b="1" dirty="0"/>
              <a:t>花を生ける</a:t>
            </a:r>
            <a:r>
              <a:rPr lang="ja-JP" altLang="ja-JP" sz="1100" dirty="0"/>
              <a:t>。造花は使わない。</a:t>
            </a:r>
          </a:p>
          <a:p>
            <a:pPr hangingPunct="0"/>
            <a:r>
              <a:rPr lang="ja-JP" altLang="ja-JP" sz="1100" dirty="0"/>
              <a:t>（</a:t>
            </a:r>
            <a:r>
              <a:rPr lang="en-US" altLang="ja-JP" sz="1100" dirty="0"/>
              <a:t>3</a:t>
            </a:r>
            <a:r>
              <a:rPr lang="ja-JP" altLang="ja-JP" sz="1100" dirty="0"/>
              <a:t>）朝、大鏡の前で全身の</a:t>
            </a:r>
            <a:r>
              <a:rPr lang="ja-JP" altLang="ja-JP" sz="1100" b="1" dirty="0"/>
              <a:t>身だしなみと笑顔のチェック</a:t>
            </a:r>
            <a:r>
              <a:rPr lang="ja-JP" altLang="ja-JP" sz="1100" dirty="0"/>
              <a:t>をする。</a:t>
            </a:r>
          </a:p>
          <a:p>
            <a:pPr hangingPunct="0"/>
            <a:endParaRPr lang="ja-JP" altLang="ja-JP" sz="1100" dirty="0"/>
          </a:p>
          <a:p>
            <a:pPr hangingPunct="0"/>
            <a:r>
              <a:rPr lang="ja-JP" altLang="ja-JP" sz="1100" b="1" dirty="0"/>
              <a:t>６．躾（</a:t>
            </a:r>
            <a:r>
              <a:rPr lang="ja-JP" altLang="ja-JP" sz="1100" b="1" dirty="0">
                <a:solidFill>
                  <a:srgbClr val="FF0000"/>
                </a:solidFill>
              </a:rPr>
              <a:t>理念は躾によって浸透する</a:t>
            </a:r>
            <a:r>
              <a:rPr lang="ja-JP" altLang="ja-JP" sz="1100" b="1" dirty="0"/>
              <a:t>）</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人様にご迷惑をお掛けしない</a:t>
            </a:r>
            <a:r>
              <a:rPr lang="ja-JP" altLang="ja-JP" sz="1100" dirty="0"/>
              <a:t>。人</a:t>
            </a:r>
          </a:p>
          <a:p>
            <a:pPr hangingPunct="0"/>
            <a:r>
              <a:rPr lang="ja-JP" altLang="ja-JP" sz="1100" dirty="0"/>
              <a:t>（</a:t>
            </a:r>
            <a:r>
              <a:rPr lang="en-US" altLang="ja-JP" sz="1100" dirty="0"/>
              <a:t>2</a:t>
            </a:r>
            <a:r>
              <a:rPr lang="ja-JP" altLang="ja-JP" sz="1100" dirty="0"/>
              <a:t>）整理・整頓・清掃を</a:t>
            </a:r>
            <a:r>
              <a:rPr lang="ja-JP" altLang="ja-JP" sz="1100" b="1" dirty="0"/>
              <a:t>習慣にすること</a:t>
            </a:r>
            <a:r>
              <a:rPr lang="ja-JP" altLang="ja-JP" sz="1100" dirty="0"/>
              <a:t>。</a:t>
            </a:r>
            <a:r>
              <a:rPr lang="ja-JP" altLang="ja-JP" sz="1100" b="1" dirty="0"/>
              <a:t>躾とは習慣</a:t>
            </a:r>
            <a:r>
              <a:rPr lang="ja-JP" altLang="ja-JP" sz="1100" dirty="0"/>
              <a:t>である。</a:t>
            </a:r>
          </a:p>
          <a:p>
            <a:pPr hangingPunct="0"/>
            <a:r>
              <a:rPr lang="ja-JP" altLang="ja-JP" sz="1100" dirty="0"/>
              <a:t>（</a:t>
            </a:r>
            <a:r>
              <a:rPr lang="en-US" altLang="ja-JP" sz="1100" dirty="0"/>
              <a:t>3</a:t>
            </a:r>
            <a:r>
              <a:rPr lang="ja-JP" altLang="ja-JP" sz="1100" dirty="0"/>
              <a:t>）</a:t>
            </a:r>
            <a:r>
              <a:rPr lang="ja-JP" altLang="ja-JP" sz="1100" dirty="0">
                <a:solidFill>
                  <a:srgbClr val="FF0000"/>
                </a:solidFill>
              </a:rPr>
              <a:t>人は勉強して意識が変わっても行動が変わらなければ変</a:t>
            </a:r>
            <a:r>
              <a:rPr lang="ja-JP" altLang="ja-JP" sz="1100" dirty="0" err="1">
                <a:solidFill>
                  <a:srgbClr val="FF0000"/>
                </a:solidFill>
              </a:rPr>
              <a:t>わ</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れない。</a:t>
            </a:r>
            <a:r>
              <a:rPr lang="ja-JP" altLang="ja-JP" sz="1100" b="1" dirty="0">
                <a:solidFill>
                  <a:srgbClr val="FF0000"/>
                </a:solidFill>
              </a:rPr>
              <a:t>行動を強制</a:t>
            </a:r>
            <a:r>
              <a:rPr lang="ja-JP" altLang="ja-JP" sz="1100" dirty="0">
                <a:solidFill>
                  <a:srgbClr val="FF0000"/>
                </a:solidFill>
              </a:rPr>
              <a:t>してでも変えることにより、躾けられる。</a:t>
            </a:r>
            <a:endParaRPr lang="en-US" altLang="ja-JP" sz="1100" dirty="0">
              <a:solidFill>
                <a:srgbClr val="FF0000"/>
              </a:solidFill>
            </a:endParaRPr>
          </a:p>
          <a:p>
            <a:pPr hangingPunct="0"/>
            <a:r>
              <a:rPr lang="en-US" altLang="ja-JP" sz="1100" dirty="0"/>
              <a:t>       </a:t>
            </a:r>
            <a:r>
              <a:rPr lang="ja-JP" altLang="ja-JP" sz="1100" dirty="0"/>
              <a:t>躾のしっかりしている人は人様から信用される。躾のしっかり</a:t>
            </a:r>
            <a:endParaRPr lang="en-US" altLang="ja-JP" sz="1100" dirty="0"/>
          </a:p>
          <a:p>
            <a:pPr hangingPunct="0"/>
            <a:r>
              <a:rPr lang="en-US" altLang="ja-JP" sz="1100" dirty="0"/>
              <a:t>       </a:t>
            </a:r>
            <a:r>
              <a:rPr lang="ja-JP" altLang="ja-JP" sz="1100" dirty="0"/>
              <a:t>している会社は信用される。</a:t>
            </a:r>
          </a:p>
          <a:p>
            <a:pPr hangingPunct="0"/>
            <a:r>
              <a:rPr lang="ja-JP" altLang="ja-JP" sz="1100" dirty="0"/>
              <a:t>（</a:t>
            </a:r>
            <a:r>
              <a:rPr lang="en-US" altLang="ja-JP" sz="1100" dirty="0"/>
              <a:t>4</a:t>
            </a:r>
            <a:r>
              <a:rPr lang="ja-JP" altLang="ja-JP" sz="1100" dirty="0"/>
              <a:t>） リーダーが手本を示し、</a:t>
            </a:r>
            <a:r>
              <a:rPr lang="ja-JP" altLang="ja-JP" sz="1100" b="1" dirty="0"/>
              <a:t>口うるさく言う</a:t>
            </a:r>
            <a:r>
              <a:rPr lang="ja-JP" altLang="ja-JP" sz="1100" dirty="0"/>
              <a:t>こと。</a:t>
            </a:r>
          </a:p>
          <a:p>
            <a:pPr hangingPunct="0"/>
            <a:r>
              <a:rPr lang="en-US" altLang="ja-JP" sz="1100" dirty="0"/>
              <a:t> </a:t>
            </a:r>
            <a:endParaRPr lang="ja-JP" altLang="ja-JP" sz="1100" dirty="0"/>
          </a:p>
          <a:p>
            <a:pPr hangingPunct="0"/>
            <a:r>
              <a:rPr lang="ja-JP" altLang="ja-JP" sz="1100" b="1" dirty="0"/>
              <a:t>７．礼儀作法（</a:t>
            </a:r>
            <a:r>
              <a:rPr lang="ja-JP" altLang="ja-JP" sz="1100" b="1" dirty="0">
                <a:solidFill>
                  <a:srgbClr val="FF0000"/>
                </a:solidFill>
              </a:rPr>
              <a:t>体で表す言葉</a:t>
            </a:r>
            <a:r>
              <a:rPr lang="ja-JP" altLang="ja-JP" sz="1100" b="1" dirty="0"/>
              <a:t>）</a:t>
            </a:r>
            <a:endParaRPr lang="ja-JP" altLang="ja-JP" sz="1100" dirty="0"/>
          </a:p>
          <a:p>
            <a:pPr hangingPunct="0"/>
            <a:r>
              <a:rPr lang="ja-JP" altLang="ja-JP" sz="1100" dirty="0"/>
              <a:t>（</a:t>
            </a:r>
            <a:r>
              <a:rPr lang="en-US" altLang="ja-JP" sz="1100" dirty="0"/>
              <a:t>1</a:t>
            </a:r>
            <a:r>
              <a:rPr lang="ja-JP" altLang="ja-JP" sz="1100" dirty="0"/>
              <a:t>）</a:t>
            </a:r>
            <a:r>
              <a:rPr lang="ja-JP" altLang="ja-JP" sz="1100" b="1" dirty="0">
                <a:solidFill>
                  <a:srgbClr val="FF0000"/>
                </a:solidFill>
              </a:rPr>
              <a:t>挨拶は相手の目を見て名前を呼んで、相手より先に、元気</a:t>
            </a:r>
            <a:endParaRPr lang="en-US" altLang="ja-JP" sz="1100" b="1" dirty="0">
              <a:solidFill>
                <a:srgbClr val="FF0000"/>
              </a:solidFill>
            </a:endParaRPr>
          </a:p>
          <a:p>
            <a:pPr hangingPunct="0"/>
            <a:r>
              <a:rPr lang="ja-JP" altLang="en-US" sz="1100" b="1" dirty="0">
                <a:solidFill>
                  <a:srgbClr val="FF0000"/>
                </a:solidFill>
              </a:rPr>
              <a:t>　　 </a:t>
            </a:r>
            <a:r>
              <a:rPr lang="ja-JP" altLang="ja-JP" sz="1100" b="1" dirty="0">
                <a:solidFill>
                  <a:srgbClr val="FF0000"/>
                </a:solidFill>
              </a:rPr>
              <a:t>良く、明るく、大きな声</a:t>
            </a:r>
            <a:r>
              <a:rPr lang="ja-JP" altLang="ja-JP" sz="1100" dirty="0">
                <a:solidFill>
                  <a:srgbClr val="FF0000"/>
                </a:solidFill>
              </a:rPr>
              <a:t>でする</a:t>
            </a:r>
            <a:r>
              <a:rPr lang="ja-JP" altLang="en-US" sz="1100" dirty="0">
                <a:solidFill>
                  <a:srgbClr val="FF0000"/>
                </a:solidFill>
              </a:rPr>
              <a:t>。</a:t>
            </a:r>
            <a:endParaRPr lang="en-US" altLang="ja-JP" sz="1100" dirty="0">
              <a:solidFill>
                <a:srgbClr val="FF0000"/>
              </a:solidFill>
            </a:endParaRPr>
          </a:p>
          <a:p>
            <a:pPr hangingPunct="0"/>
            <a:r>
              <a:rPr lang="ja-JP" altLang="ja-JP" sz="1100" dirty="0"/>
              <a:t>（</a:t>
            </a:r>
            <a:r>
              <a:rPr lang="en-US" altLang="ja-JP" sz="1100" dirty="0"/>
              <a:t>2</a:t>
            </a:r>
            <a:r>
              <a:rPr lang="ja-JP" altLang="ja-JP" sz="1100" dirty="0"/>
              <a:t>）名前を呼ばれたら「</a:t>
            </a:r>
            <a:r>
              <a:rPr lang="ja-JP" altLang="ja-JP" sz="1100" b="1" dirty="0"/>
              <a:t>ハイ！</a:t>
            </a:r>
            <a:r>
              <a:rPr lang="ja-JP" altLang="ja-JP" sz="1100" dirty="0"/>
              <a:t>」と</a:t>
            </a:r>
            <a:r>
              <a:rPr lang="ja-JP" altLang="ja-JP" sz="1100" b="1" dirty="0"/>
              <a:t>大きな声</a:t>
            </a:r>
            <a:r>
              <a:rPr lang="ja-JP" altLang="ja-JP" sz="1100" dirty="0"/>
              <a:t>で返事を</a:t>
            </a:r>
            <a:r>
              <a:rPr lang="ja-JP" altLang="ja-JP" sz="1100" dirty="0" err="1"/>
              <a:t>し</a:t>
            </a:r>
            <a:r>
              <a:rPr lang="ja-JP" altLang="ja-JP" sz="1100" b="1" dirty="0"/>
              <a:t>即行動</a:t>
            </a:r>
            <a:r>
              <a:rPr lang="ja-JP" altLang="en-US" sz="1100" dirty="0"/>
              <a:t>。</a:t>
            </a:r>
            <a:endParaRPr lang="ja-JP" altLang="ja-JP" sz="1100" dirty="0"/>
          </a:p>
          <a:p>
            <a:pPr hangingPunct="0"/>
            <a:r>
              <a:rPr lang="ja-JP" altLang="ja-JP" sz="1100" dirty="0"/>
              <a:t>（</a:t>
            </a:r>
            <a:r>
              <a:rPr lang="en-US" altLang="ja-JP" sz="1100" dirty="0"/>
              <a:t>3</a:t>
            </a:r>
            <a:r>
              <a:rPr lang="ja-JP" altLang="ja-JP" sz="1100" dirty="0"/>
              <a:t>）社内の上下関係での</a:t>
            </a:r>
            <a:r>
              <a:rPr lang="ja-JP" altLang="ja-JP" sz="1100" b="1" dirty="0"/>
              <a:t>言葉づかい</a:t>
            </a:r>
            <a:r>
              <a:rPr lang="ja-JP" altLang="ja-JP" sz="1100" dirty="0"/>
              <a:t>、</a:t>
            </a:r>
            <a:r>
              <a:rPr lang="ja-JP" altLang="ja-JP" sz="1100" b="1" dirty="0"/>
              <a:t>態度</a:t>
            </a:r>
            <a:r>
              <a:rPr lang="ja-JP" altLang="ja-JP" sz="1100" dirty="0"/>
              <a:t>は、きちんとする。</a:t>
            </a:r>
          </a:p>
          <a:p>
            <a:pPr hangingPunct="0"/>
            <a:r>
              <a:rPr lang="ja-JP" altLang="ja-JP" sz="1100" dirty="0"/>
              <a:t>（</a:t>
            </a:r>
            <a:r>
              <a:rPr lang="en-US" altLang="ja-JP" sz="1100" dirty="0"/>
              <a:t>4</a:t>
            </a:r>
            <a:r>
              <a:rPr lang="ja-JP" altLang="ja-JP" sz="1100" dirty="0"/>
              <a:t>）</a:t>
            </a:r>
            <a:r>
              <a:rPr lang="ja-JP" altLang="ja-JP" sz="1100" b="1" dirty="0"/>
              <a:t>言葉と動作と表情が一体となって行動する</a:t>
            </a:r>
            <a:r>
              <a:rPr lang="ja-JP" altLang="ja-JP" sz="1100" dirty="0"/>
              <a:t>。言葉は</a:t>
            </a:r>
            <a:r>
              <a:rPr lang="ja-JP" altLang="ja-JP" sz="1100" b="1" dirty="0"/>
              <a:t>きれいな</a:t>
            </a:r>
            <a:endParaRPr lang="en-US" altLang="ja-JP" sz="1100" b="1" dirty="0"/>
          </a:p>
          <a:p>
            <a:pPr hangingPunct="0"/>
            <a:r>
              <a:rPr lang="ja-JP" altLang="en-US" sz="1100" b="1" dirty="0"/>
              <a:t>　　 </a:t>
            </a:r>
            <a:r>
              <a:rPr lang="ja-JP" altLang="ja-JP" sz="1100" b="1" dirty="0"/>
              <a:t>言葉を遣う</a:t>
            </a:r>
            <a:r>
              <a:rPr lang="ja-JP" altLang="ja-JP" sz="1100" dirty="0"/>
              <a:t>。体の動かし方が心に影響を与える。</a:t>
            </a:r>
            <a:r>
              <a:rPr lang="ja-JP" altLang="ja-JP" sz="1100" b="1" dirty="0">
                <a:solidFill>
                  <a:srgbClr val="FF0000"/>
                </a:solidFill>
              </a:rPr>
              <a:t>表情</a:t>
            </a:r>
            <a:r>
              <a:rPr lang="ja-JP" altLang="ja-JP" sz="1100" dirty="0">
                <a:solidFill>
                  <a:srgbClr val="FF0000"/>
                </a:solidFill>
              </a:rPr>
              <a:t>は</a:t>
            </a:r>
            <a:r>
              <a:rPr lang="ja-JP" altLang="ja-JP" sz="1100" dirty="0" err="1">
                <a:solidFill>
                  <a:srgbClr val="FF0000"/>
                </a:solidFill>
              </a:rPr>
              <a:t>楽し</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いから笑顔になるのではなく、</a:t>
            </a:r>
            <a:r>
              <a:rPr lang="ja-JP" altLang="ja-JP" sz="1100" b="1" dirty="0">
                <a:solidFill>
                  <a:srgbClr val="FF0000"/>
                </a:solidFill>
              </a:rPr>
              <a:t>笑顔だから楽しく</a:t>
            </a:r>
            <a:r>
              <a:rPr lang="ja-JP" altLang="ja-JP" sz="1100" dirty="0">
                <a:solidFill>
                  <a:srgbClr val="FF0000"/>
                </a:solidFill>
              </a:rPr>
              <a:t>なる。</a:t>
            </a:r>
          </a:p>
          <a:p>
            <a:pPr hangingPunct="0"/>
            <a:r>
              <a:rPr lang="ja-JP" altLang="ja-JP" sz="1100" dirty="0"/>
              <a:t>（</a:t>
            </a:r>
            <a:r>
              <a:rPr lang="en-US" altLang="ja-JP" sz="1100" dirty="0"/>
              <a:t>5</a:t>
            </a:r>
            <a:r>
              <a:rPr lang="ja-JP" altLang="ja-JP" sz="1100" dirty="0"/>
              <a:t>）呼び方はすべて「</a:t>
            </a:r>
            <a:r>
              <a:rPr lang="ja-JP" altLang="ja-JP" sz="1100" b="1" dirty="0"/>
              <a:t>お客様</a:t>
            </a:r>
            <a:r>
              <a:rPr lang="ja-JP" altLang="ja-JP" sz="1100" dirty="0"/>
              <a:t>」。</a:t>
            </a:r>
            <a:r>
              <a:rPr lang="en-US" altLang="ja-JP" sz="1100" dirty="0"/>
              <a:t>	 </a:t>
            </a:r>
            <a:endParaRPr lang="ja-JP" altLang="ja-JP" sz="1100" dirty="0"/>
          </a:p>
          <a:p>
            <a:pPr hangingPunct="0"/>
            <a:r>
              <a:rPr lang="ja-JP" altLang="ja-JP" sz="1100" dirty="0"/>
              <a:t>（</a:t>
            </a:r>
            <a:r>
              <a:rPr lang="en-US" altLang="ja-JP" sz="1100" dirty="0"/>
              <a:t>6</a:t>
            </a:r>
            <a:r>
              <a:rPr lang="ja-JP" altLang="ja-JP" sz="1100" dirty="0"/>
              <a:t>）小さな行いに感謝し、</a:t>
            </a:r>
            <a:r>
              <a:rPr lang="ja-JP" altLang="ja-JP" sz="1100" b="1" dirty="0"/>
              <a:t>サンクスカード</a:t>
            </a:r>
            <a:r>
              <a:rPr lang="ja-JP" altLang="ja-JP" sz="1100" dirty="0"/>
              <a:t>を渡す。</a:t>
            </a:r>
          </a:p>
          <a:p>
            <a:pPr hangingPunct="0"/>
            <a:r>
              <a:rPr lang="ja-JP" altLang="ja-JP" sz="1100" dirty="0"/>
              <a:t>（</a:t>
            </a:r>
            <a:r>
              <a:rPr lang="en-US" altLang="ja-JP" sz="1100" dirty="0"/>
              <a:t>7</a:t>
            </a:r>
            <a:r>
              <a:rPr lang="ja-JP" altLang="ja-JP" sz="1100" dirty="0"/>
              <a:t>）</a:t>
            </a:r>
            <a:r>
              <a:rPr lang="ja-JP" altLang="ja-JP" sz="1100" b="1" dirty="0"/>
              <a:t>素直に注意を受け止め、自分を変える</a:t>
            </a:r>
            <a:r>
              <a:rPr lang="ja-JP" altLang="ja-JP" sz="1100" dirty="0"/>
              <a:t>。</a:t>
            </a:r>
            <a:endParaRPr lang="en-US" altLang="ja-JP" sz="1100" dirty="0"/>
          </a:p>
          <a:p>
            <a:pPr hangingPunct="0"/>
            <a:r>
              <a:rPr lang="ja-JP" altLang="ja-JP" sz="1100" dirty="0"/>
              <a:t>（</a:t>
            </a:r>
            <a:r>
              <a:rPr lang="en-US" altLang="ja-JP" sz="1100" dirty="0"/>
              <a:t>8</a:t>
            </a:r>
            <a:r>
              <a:rPr lang="ja-JP" altLang="ja-JP" sz="1100" dirty="0"/>
              <a:t>）</a:t>
            </a:r>
            <a:r>
              <a:rPr lang="ja-JP" altLang="ja-JP" sz="1100" b="1" dirty="0"/>
              <a:t>人の話</a:t>
            </a:r>
            <a:r>
              <a:rPr lang="ja-JP" altLang="ja-JP" sz="1100" dirty="0"/>
              <a:t>の聞き方</a:t>
            </a:r>
          </a:p>
          <a:p>
            <a:pPr hangingPunct="0"/>
            <a:r>
              <a:rPr lang="en-US" altLang="ja-JP" sz="1100" dirty="0"/>
              <a:t>     </a:t>
            </a:r>
            <a:r>
              <a:rPr lang="ja-JP" altLang="ja-JP" sz="1100" dirty="0"/>
              <a:t>人が話している時は、必ず</a:t>
            </a:r>
            <a:r>
              <a:rPr lang="ja-JP" altLang="ja-JP" sz="1100" b="1" dirty="0"/>
              <a:t>相手の目</a:t>
            </a:r>
            <a:r>
              <a:rPr lang="ja-JP" altLang="ja-JP" sz="1100" dirty="0"/>
              <a:t>を見て聞く。</a:t>
            </a:r>
          </a:p>
          <a:p>
            <a:pPr hangingPunct="0"/>
            <a:r>
              <a:rPr lang="en-US" altLang="ja-JP" sz="1100" b="1" dirty="0"/>
              <a:t> </a:t>
            </a:r>
            <a:r>
              <a:rPr lang="ja-JP" altLang="ja-JP" sz="1100" b="1" dirty="0"/>
              <a:t>人の話の聞き方（Ⅰ） </a:t>
            </a:r>
            <a:r>
              <a:rPr lang="en-US" altLang="ja-JP" sz="1100" dirty="0"/>
              <a:t>	</a:t>
            </a:r>
            <a:r>
              <a:rPr lang="ja-JP" altLang="ja-JP" sz="1100" b="1" dirty="0"/>
              <a:t>人の話の聞き方（Ⅱ）</a:t>
            </a:r>
            <a:endParaRPr lang="ja-JP" altLang="ja-JP" sz="1100" dirty="0"/>
          </a:p>
          <a:p>
            <a:pPr hangingPunct="0"/>
            <a:r>
              <a:rPr lang="en-US" altLang="ja-JP" sz="1100" dirty="0"/>
              <a:t> </a:t>
            </a:r>
            <a:r>
              <a:rPr lang="ja-JP" altLang="ja-JP" sz="1100" dirty="0"/>
              <a:t>①自分の価値観で聞かない。 　①うなずきながら聞く。</a:t>
            </a:r>
          </a:p>
          <a:p>
            <a:pPr hangingPunct="0"/>
            <a:r>
              <a:rPr lang="en-US" altLang="ja-JP" sz="1100" dirty="0"/>
              <a:t> </a:t>
            </a:r>
            <a:r>
              <a:rPr lang="ja-JP" altLang="ja-JP" sz="1100" dirty="0"/>
              <a:t>②相手の立場で聞く。 </a:t>
            </a:r>
            <a:r>
              <a:rPr lang="en-US" altLang="ja-JP" sz="1100" dirty="0"/>
              <a:t>	 </a:t>
            </a:r>
            <a:r>
              <a:rPr lang="ja-JP" altLang="en-US" sz="1100" dirty="0"/>
              <a:t> </a:t>
            </a:r>
            <a:r>
              <a:rPr lang="ja-JP" altLang="ja-JP" sz="1100" dirty="0"/>
              <a:t>②笑顔で聞く。</a:t>
            </a:r>
          </a:p>
          <a:p>
            <a:pPr hangingPunct="0"/>
            <a:r>
              <a:rPr lang="en-US" altLang="ja-JP" sz="1100" dirty="0"/>
              <a:t> </a:t>
            </a:r>
            <a:r>
              <a:rPr lang="ja-JP" altLang="ja-JP" sz="1100" dirty="0"/>
              <a:t>③話の内容を聞く。</a:t>
            </a:r>
            <a:r>
              <a:rPr lang="ja-JP" altLang="en-US" sz="1100" dirty="0"/>
              <a:t>　　　　　　　   </a:t>
            </a:r>
            <a:r>
              <a:rPr lang="ja-JP" altLang="ja-JP" sz="1100" dirty="0"/>
              <a:t>③メモをしながら聞く。</a:t>
            </a:r>
          </a:p>
        </p:txBody>
      </p:sp>
      <p:sp>
        <p:nvSpPr>
          <p:cNvPr id="55" name="テキスト ボックス 54"/>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正方形/長方形 25"/>
          <p:cNvSpPr/>
          <p:nvPr/>
        </p:nvSpPr>
        <p:spPr>
          <a:xfrm>
            <a:off x="212199" y="2575937"/>
            <a:ext cx="3063657" cy="276999"/>
          </a:xfrm>
          <a:prstGeom prst="rect">
            <a:avLst/>
          </a:prstGeom>
        </p:spPr>
        <p:txBody>
          <a:bodyPr wrap="square">
            <a:spAutoFit/>
          </a:bodyPr>
          <a:lstStyle/>
          <a:p>
            <a:pPr hangingPunct="0"/>
            <a:r>
              <a:rPr lang="ja-JP" altLang="en-US" sz="1200" b="1" dirty="0"/>
              <a:t>６．躾</a:t>
            </a:r>
            <a:r>
              <a:rPr lang="ja-JP" altLang="ja-JP" sz="1200" b="1" dirty="0"/>
              <a:t>（理念は躾によって浸透する）</a:t>
            </a:r>
            <a:endParaRPr lang="ja-JP" altLang="ja-JP" sz="1200" dirty="0"/>
          </a:p>
        </p:txBody>
      </p:sp>
      <p:sp>
        <p:nvSpPr>
          <p:cNvPr id="27" name="正方形/長方形 26"/>
          <p:cNvSpPr/>
          <p:nvPr/>
        </p:nvSpPr>
        <p:spPr>
          <a:xfrm>
            <a:off x="200107" y="4664169"/>
            <a:ext cx="2355669" cy="276999"/>
          </a:xfrm>
          <a:prstGeom prst="rect">
            <a:avLst/>
          </a:prstGeom>
        </p:spPr>
        <p:txBody>
          <a:bodyPr wrap="square">
            <a:spAutoFit/>
          </a:bodyPr>
          <a:lstStyle/>
          <a:p>
            <a:pPr hangingPunct="0"/>
            <a:r>
              <a:rPr lang="ja-JP" altLang="en-US" sz="1200" b="1" dirty="0"/>
              <a:t>７．礼儀作法</a:t>
            </a:r>
            <a:r>
              <a:rPr lang="ja-JP" altLang="ja-JP" sz="1200" b="1" dirty="0"/>
              <a:t>（体で表す言葉）</a:t>
            </a:r>
            <a:endParaRPr lang="ja-JP" altLang="ja-JP" sz="1200" dirty="0"/>
          </a:p>
        </p:txBody>
      </p:sp>
      <p:sp>
        <p:nvSpPr>
          <p:cNvPr id="28" name="正方形/長方形 27"/>
          <p:cNvSpPr/>
          <p:nvPr/>
        </p:nvSpPr>
        <p:spPr>
          <a:xfrm>
            <a:off x="270123" y="81638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正方形/長方形 28"/>
          <p:cNvSpPr/>
          <p:nvPr/>
        </p:nvSpPr>
        <p:spPr>
          <a:xfrm>
            <a:off x="226634" y="539389"/>
            <a:ext cx="3337254" cy="276999"/>
          </a:xfrm>
          <a:prstGeom prst="rect">
            <a:avLst/>
          </a:prstGeom>
        </p:spPr>
        <p:txBody>
          <a:bodyPr wrap="square">
            <a:spAutoFit/>
          </a:bodyPr>
          <a:lstStyle/>
          <a:p>
            <a:pPr hangingPunct="0"/>
            <a:r>
              <a:rPr lang="ja-JP" altLang="en-US" sz="1200" b="1" dirty="0"/>
              <a:t>５．清潔</a:t>
            </a:r>
            <a:r>
              <a:rPr lang="ja-JP" altLang="ja-JP" sz="1200" b="1" dirty="0"/>
              <a:t>（整理、整頓、清掃を維持すること）</a:t>
            </a:r>
            <a:endParaRPr lang="ja-JP" altLang="ja-JP" sz="1200" dirty="0"/>
          </a:p>
        </p:txBody>
      </p:sp>
      <p:sp>
        <p:nvSpPr>
          <p:cNvPr id="30" name="正方形/長方形 29"/>
          <p:cNvSpPr/>
          <p:nvPr/>
        </p:nvSpPr>
        <p:spPr>
          <a:xfrm>
            <a:off x="249729" y="287761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1" name="正方形/長方形 30"/>
          <p:cNvSpPr/>
          <p:nvPr/>
        </p:nvSpPr>
        <p:spPr>
          <a:xfrm>
            <a:off x="249729" y="4992851"/>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2821756056"/>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cxnSp>
        <p:nvCxnSpPr>
          <p:cNvPr id="21" name="直線コネクタ 20"/>
          <p:cNvCxnSpPr/>
          <p:nvPr/>
        </p:nvCxnSpPr>
        <p:spPr>
          <a:xfrm>
            <a:off x="6325697" y="-675456"/>
            <a:ext cx="468052" cy="0"/>
          </a:xfrm>
          <a:prstGeom prst="line">
            <a:avLst/>
          </a:prstGeom>
          <a:ln w="19050">
            <a:solidFill>
              <a:srgbClr val="FF0066"/>
            </a:solidFill>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17</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17</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17</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②教育・訓練に関する方針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教育・評価</a:t>
              </a:r>
              <a:endParaRPr kumimoji="1" lang="ja-JP" altLang="en-US" sz="900" b="1" kern="1200" dirty="0">
                <a:solidFill>
                  <a:srgbClr val="FFFFFF"/>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教育・訓練に関する方針</a:t>
            </a:r>
            <a:endParaRPr lang="en-US" altLang="ja-JP" sz="1400" dirty="0"/>
          </a:p>
          <a:p>
            <a:pPr algn="ctr" hangingPunct="0"/>
            <a:endParaRPr lang="ja-JP" altLang="ja-JP" sz="1100" dirty="0"/>
          </a:p>
          <a:p>
            <a:pPr algn="ctr" hangingPunct="0"/>
            <a:r>
              <a:rPr lang="ja-JP" altLang="ja-JP" sz="1100" b="1" dirty="0"/>
              <a:t>技術中心ではなく　人間性中心</a:t>
            </a:r>
            <a:endParaRPr lang="en-US" altLang="ja-JP" sz="1100" b="1" dirty="0"/>
          </a:p>
          <a:p>
            <a:pPr hangingPunct="0"/>
            <a:endParaRPr lang="ja-JP" altLang="ja-JP" sz="1100" dirty="0"/>
          </a:p>
          <a:p>
            <a:pPr hangingPunct="0"/>
            <a:r>
              <a:rPr lang="ja-JP" altLang="en-US" sz="1100" b="1" dirty="0">
                <a:solidFill>
                  <a:srgbClr val="FF0000"/>
                </a:solidFill>
              </a:rPr>
              <a:t>　</a:t>
            </a:r>
            <a:r>
              <a:rPr lang="ja-JP" altLang="ja-JP" sz="1100" b="1" dirty="0">
                <a:solidFill>
                  <a:srgbClr val="FF0000"/>
                </a:solidFill>
              </a:rPr>
              <a:t>社員教育の目的</a:t>
            </a:r>
            <a:r>
              <a:rPr lang="ja-JP" altLang="ja-JP" sz="1100" dirty="0">
                <a:solidFill>
                  <a:srgbClr val="FF0000"/>
                </a:solidFill>
              </a:rPr>
              <a:t>は、儲けるためでなく</a:t>
            </a:r>
            <a:r>
              <a:rPr lang="ja-JP" altLang="ja-JP" sz="1100" b="1" dirty="0">
                <a:solidFill>
                  <a:srgbClr val="FF0000"/>
                </a:solidFill>
              </a:rPr>
              <a:t>お客様満足にある</a:t>
            </a:r>
            <a:r>
              <a:rPr lang="ja-JP" altLang="ja-JP" sz="1100" dirty="0">
                <a:solidFill>
                  <a:srgbClr val="FF0000"/>
                </a:solidFill>
              </a:rPr>
              <a:t>。</a:t>
            </a:r>
            <a:r>
              <a:rPr lang="ja-JP" altLang="ja-JP" sz="1100" dirty="0"/>
              <a:t>そのための優先順位は、</a:t>
            </a:r>
            <a:r>
              <a:rPr lang="ja-JP" altLang="ja-JP" sz="1100" b="1" dirty="0">
                <a:solidFill>
                  <a:srgbClr val="FF0000"/>
                </a:solidFill>
              </a:rPr>
              <a:t>第一</a:t>
            </a:r>
            <a:r>
              <a:rPr lang="ja-JP" altLang="ja-JP" sz="1100" dirty="0">
                <a:solidFill>
                  <a:srgbClr val="FF0000"/>
                </a:solidFill>
              </a:rPr>
              <a:t>に社員の</a:t>
            </a:r>
            <a:r>
              <a:rPr lang="ja-JP" altLang="ja-JP" sz="1100" b="1" dirty="0">
                <a:solidFill>
                  <a:srgbClr val="FF0000"/>
                </a:solidFill>
              </a:rPr>
              <a:t>人間性を高める</a:t>
            </a:r>
            <a:r>
              <a:rPr lang="ja-JP" altLang="ja-JP" sz="1100" dirty="0">
                <a:solidFill>
                  <a:srgbClr val="FF0000"/>
                </a:solidFill>
              </a:rPr>
              <a:t>こと</a:t>
            </a:r>
            <a:r>
              <a:rPr lang="ja-JP" altLang="ja-JP" sz="1100" dirty="0"/>
              <a:t>。</a:t>
            </a:r>
            <a:r>
              <a:rPr lang="ja-JP" altLang="ja-JP" sz="1100" b="1" dirty="0"/>
              <a:t>社員教育</a:t>
            </a:r>
            <a:r>
              <a:rPr lang="ja-JP" altLang="ja-JP" sz="1100" dirty="0"/>
              <a:t>により、</a:t>
            </a:r>
            <a:r>
              <a:rPr lang="ja-JP" altLang="ja-JP" sz="1100" b="1" dirty="0"/>
              <a:t>良い習慣</a:t>
            </a:r>
            <a:r>
              <a:rPr lang="ja-JP" altLang="ja-JP" sz="1100" dirty="0"/>
              <a:t>を身につけ、</a:t>
            </a:r>
            <a:r>
              <a:rPr lang="ja-JP" altLang="ja-JP" sz="1100" b="1" dirty="0"/>
              <a:t>価値観を共有</a:t>
            </a:r>
            <a:r>
              <a:rPr lang="ja-JP" altLang="ja-JP" sz="1100" dirty="0"/>
              <a:t>できる集団になります。一番の学びの場は</a:t>
            </a:r>
            <a:r>
              <a:rPr lang="ja-JP" altLang="ja-JP" sz="1100" b="1" dirty="0"/>
              <a:t>トイレ掃除</a:t>
            </a:r>
            <a:r>
              <a:rPr lang="ja-JP" altLang="ja-JP" sz="1100" dirty="0"/>
              <a:t>にあります。人間性を高めるためには、</a:t>
            </a:r>
            <a:r>
              <a:rPr lang="ja-JP" altLang="ja-JP" sz="1100" b="1" dirty="0"/>
              <a:t>学ぶ</a:t>
            </a:r>
            <a:r>
              <a:rPr lang="ja-JP" altLang="ja-JP" sz="1100" dirty="0"/>
              <a:t>だけでなく、</a:t>
            </a:r>
            <a:r>
              <a:rPr lang="ja-JP" altLang="ja-JP" sz="1100" b="1" dirty="0"/>
              <a:t>実践</a:t>
            </a:r>
            <a:r>
              <a:rPr lang="ja-JP" altLang="ja-JP" sz="1100" dirty="0"/>
              <a:t>すること、即ち</a:t>
            </a:r>
            <a:r>
              <a:rPr lang="ja-JP" altLang="ja-JP" sz="1100" b="1" dirty="0"/>
              <a:t>訓練</a:t>
            </a:r>
            <a:r>
              <a:rPr lang="ja-JP" altLang="ja-JP" sz="1100" dirty="0"/>
              <a:t>が大事。</a:t>
            </a:r>
            <a:r>
              <a:rPr lang="ja-JP" altLang="ja-JP" sz="1100" b="1" dirty="0">
                <a:solidFill>
                  <a:srgbClr val="FF0000"/>
                </a:solidFill>
              </a:rPr>
              <a:t>第２</a:t>
            </a:r>
            <a:r>
              <a:rPr lang="ja-JP" altLang="ja-JP" sz="1100" dirty="0">
                <a:solidFill>
                  <a:srgbClr val="FF0000"/>
                </a:solidFill>
              </a:rPr>
              <a:t>に会社の売上に貢献する等の</a:t>
            </a:r>
            <a:r>
              <a:rPr lang="ja-JP" altLang="ja-JP" sz="1100" b="1" dirty="0">
                <a:solidFill>
                  <a:srgbClr val="FF0000"/>
                </a:solidFill>
              </a:rPr>
              <a:t>技術教育</a:t>
            </a:r>
            <a:r>
              <a:rPr lang="ja-JP" altLang="ja-JP" sz="1100" dirty="0"/>
              <a:t>にあります。</a:t>
            </a:r>
            <a:r>
              <a:rPr lang="ja-JP" altLang="ja-JP" sz="1100" b="1" dirty="0"/>
              <a:t>社員の幸せ</a:t>
            </a:r>
            <a:r>
              <a:rPr lang="ja-JP" altLang="ja-JP" sz="1100" dirty="0"/>
              <a:t>は、技術的な成長と人間的な成長により、お客様が喜ばれたり、感謝されることにあります。</a:t>
            </a:r>
          </a:p>
          <a:p>
            <a:pPr hangingPunct="0"/>
            <a:r>
              <a:rPr lang="en-US" altLang="ja-JP" sz="1100" dirty="0"/>
              <a:t> </a:t>
            </a:r>
            <a:endParaRPr lang="ja-JP" altLang="ja-JP" sz="1100" dirty="0"/>
          </a:p>
          <a:p>
            <a:pPr hangingPunct="0"/>
            <a:r>
              <a:rPr lang="ja-JP" altLang="ja-JP" sz="1100" b="1" dirty="0"/>
              <a:t>１．基本</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お客様に喜ばれ感謝される人間になるために教育をする</a:t>
            </a:r>
            <a:r>
              <a:rPr lang="ja-JP" altLang="ja-JP" sz="1100" dirty="0"/>
              <a:t>。</a:t>
            </a:r>
          </a:p>
          <a:p>
            <a:pPr hangingPunct="0"/>
            <a:r>
              <a:rPr lang="ja-JP" altLang="ja-JP" sz="1100" dirty="0"/>
              <a:t>（</a:t>
            </a:r>
            <a:r>
              <a:rPr lang="en-US" altLang="ja-JP" sz="1100" dirty="0"/>
              <a:t>2</a:t>
            </a:r>
            <a:r>
              <a:rPr lang="ja-JP" altLang="ja-JP" sz="1100" dirty="0"/>
              <a:t>） お客様に</a:t>
            </a:r>
            <a:r>
              <a:rPr lang="ja-JP" altLang="ja-JP" sz="1100" b="1" dirty="0"/>
              <a:t>等質のサービス</a:t>
            </a:r>
            <a:r>
              <a:rPr lang="ja-JP" altLang="ja-JP" sz="1100" dirty="0"/>
              <a:t>を提供する。</a:t>
            </a:r>
          </a:p>
          <a:p>
            <a:pPr hangingPunct="0"/>
            <a:r>
              <a:rPr lang="ja-JP" altLang="ja-JP" sz="1100" dirty="0"/>
              <a:t>（</a:t>
            </a:r>
            <a:r>
              <a:rPr lang="en-US" altLang="ja-JP" sz="1100" dirty="0"/>
              <a:t>3</a:t>
            </a:r>
            <a:r>
              <a:rPr lang="ja-JP" altLang="ja-JP" sz="1100" dirty="0"/>
              <a:t>）</a:t>
            </a:r>
            <a:r>
              <a:rPr lang="ja-JP" altLang="ja-JP" sz="1100" b="1" dirty="0"/>
              <a:t>教育は訓練である</a:t>
            </a:r>
            <a:r>
              <a:rPr lang="ja-JP" altLang="ja-JP" sz="1100" dirty="0"/>
              <a:t>。</a:t>
            </a:r>
            <a:r>
              <a:rPr lang="en-US" altLang="ja-JP" sz="1100" dirty="0"/>
              <a:t> </a:t>
            </a:r>
            <a:r>
              <a:rPr lang="ja-JP" altLang="ja-JP" sz="1100" dirty="0"/>
              <a:t>繰り返し続けること、</a:t>
            </a:r>
            <a:r>
              <a:rPr lang="ja-JP" altLang="ja-JP" sz="1100" b="1" dirty="0"/>
              <a:t>質より量</a:t>
            </a:r>
            <a:r>
              <a:rPr lang="ja-JP" altLang="en-US" sz="1100" dirty="0"/>
              <a:t>。</a:t>
            </a:r>
            <a:endParaRPr lang="ja-JP" altLang="ja-JP" sz="1100" dirty="0"/>
          </a:p>
          <a:p>
            <a:pPr hangingPunct="0"/>
            <a:r>
              <a:rPr lang="ja-JP" altLang="ja-JP" sz="1100" dirty="0"/>
              <a:t>（</a:t>
            </a:r>
            <a:r>
              <a:rPr lang="en-US" altLang="ja-JP" sz="1100" dirty="0"/>
              <a:t>4</a:t>
            </a:r>
            <a:r>
              <a:rPr lang="ja-JP" altLang="ja-JP" sz="1100" dirty="0"/>
              <a:t>）</a:t>
            </a:r>
            <a:r>
              <a:rPr lang="ja-JP" altLang="ja-JP" sz="1100" b="1" dirty="0"/>
              <a:t>道具やマニュアル</a:t>
            </a:r>
            <a:r>
              <a:rPr lang="ja-JP" altLang="ja-JP" sz="1100" dirty="0"/>
              <a:t>を作り、普通の社員が一段も二段も上</a:t>
            </a:r>
            <a:endParaRPr lang="en-US" altLang="ja-JP" sz="1100" dirty="0"/>
          </a:p>
          <a:p>
            <a:pPr hangingPunct="0"/>
            <a:r>
              <a:rPr lang="en-US" altLang="ja-JP" sz="1100" dirty="0"/>
              <a:t>       </a:t>
            </a:r>
            <a:r>
              <a:rPr lang="ja-JP" altLang="ja-JP" sz="1100" dirty="0"/>
              <a:t>の仕事をできるようにする</a:t>
            </a:r>
            <a:r>
              <a:rPr lang="ja-JP" altLang="en-US" sz="1100" dirty="0"/>
              <a:t>。</a:t>
            </a:r>
            <a:endParaRPr lang="en-US" altLang="ja-JP" sz="1100" dirty="0"/>
          </a:p>
          <a:p>
            <a:pPr hangingPunct="0"/>
            <a:endParaRPr lang="ja-JP" altLang="ja-JP" sz="1100" dirty="0"/>
          </a:p>
          <a:p>
            <a:pPr hangingPunct="0"/>
            <a:r>
              <a:rPr lang="ja-JP" altLang="ja-JP" sz="1100" b="1" dirty="0"/>
              <a:t>２．社員教育</a:t>
            </a:r>
            <a:endParaRPr lang="ja-JP" altLang="ja-JP" sz="1100" dirty="0"/>
          </a:p>
          <a:p>
            <a:pPr hangingPunct="0"/>
            <a:r>
              <a:rPr lang="ja-JP" altLang="ja-JP" sz="1100" dirty="0"/>
              <a:t>　教材は実践に役立つ実学を学べるものとします。社員教育に</a:t>
            </a:r>
            <a:r>
              <a:rPr lang="ja-JP" altLang="ja-JP" sz="1100" dirty="0" err="1"/>
              <a:t>よ</a:t>
            </a:r>
            <a:endParaRPr lang="en-US" altLang="ja-JP" sz="1100" dirty="0"/>
          </a:p>
          <a:p>
            <a:pPr hangingPunct="0"/>
            <a:r>
              <a:rPr lang="ja-JP" altLang="en-US" sz="1100" dirty="0"/>
              <a:t>　</a:t>
            </a:r>
            <a:r>
              <a:rPr lang="ja-JP" altLang="ja-JP" sz="1100" dirty="0" err="1"/>
              <a:t>り</a:t>
            </a:r>
            <a:r>
              <a:rPr lang="ja-JP" altLang="ja-JP" sz="1100" dirty="0"/>
              <a:t>経営理念を浸透させる、コツは行動にある。学びだけでは無</a:t>
            </a:r>
            <a:endParaRPr lang="en-US" altLang="ja-JP" sz="1100" dirty="0"/>
          </a:p>
          <a:p>
            <a:pPr hangingPunct="0"/>
            <a:r>
              <a:rPr lang="ja-JP" altLang="en-US" sz="1100" dirty="0"/>
              <a:t>　</a:t>
            </a:r>
            <a:r>
              <a:rPr lang="ja-JP" altLang="ja-JP" sz="1100" dirty="0"/>
              <a:t>理。</a:t>
            </a:r>
            <a:r>
              <a:rPr lang="ja-JP" altLang="ja-JP" sz="1100" dirty="0">
                <a:solidFill>
                  <a:srgbClr val="FF0000"/>
                </a:solidFill>
              </a:rPr>
              <a:t>社内教育の</a:t>
            </a:r>
            <a:r>
              <a:rPr lang="ja-JP" altLang="ja-JP" sz="1100" b="1" dirty="0">
                <a:solidFill>
                  <a:srgbClr val="FF0000"/>
                </a:solidFill>
              </a:rPr>
              <a:t>教科書は経営計画書</a:t>
            </a:r>
            <a:r>
              <a:rPr lang="ja-JP" altLang="ja-JP" sz="1100" dirty="0"/>
              <a:t>、プロジェクト計画書は副</a:t>
            </a:r>
            <a:endParaRPr lang="en-US" altLang="ja-JP" sz="1100" dirty="0"/>
          </a:p>
          <a:p>
            <a:pPr hangingPunct="0"/>
            <a:r>
              <a:rPr lang="ja-JP" altLang="en-US" sz="1100" dirty="0"/>
              <a:t>　</a:t>
            </a:r>
            <a:r>
              <a:rPr lang="ja-JP" altLang="ja-JP" sz="1100" dirty="0"/>
              <a:t>読本、</a:t>
            </a:r>
            <a:r>
              <a:rPr lang="ja-JP" altLang="ja-JP" sz="1100" b="1" dirty="0">
                <a:solidFill>
                  <a:srgbClr val="FF0000"/>
                </a:solidFill>
              </a:rPr>
              <a:t>実地教育は環境整備と現場。</a:t>
            </a:r>
            <a:endParaRPr lang="ja-JP" altLang="ja-JP" sz="1100" dirty="0">
              <a:solidFill>
                <a:srgbClr val="FF0000"/>
              </a:solidFill>
            </a:endParaRPr>
          </a:p>
          <a:p>
            <a:pPr hangingPunct="0"/>
            <a:r>
              <a:rPr lang="ja-JP" altLang="ja-JP" sz="1100" dirty="0"/>
              <a:t>①</a:t>
            </a:r>
            <a:r>
              <a:rPr lang="ja-JP" altLang="ja-JP" sz="1100" b="1" dirty="0"/>
              <a:t>社員教育は社内で行う</a:t>
            </a:r>
            <a:r>
              <a:rPr lang="ja-JP" altLang="ja-JP" sz="1100" dirty="0"/>
              <a:t>。実施の中で行う。</a:t>
            </a:r>
            <a:r>
              <a:rPr lang="ja-JP" altLang="ja-JP" sz="1100" b="1" dirty="0"/>
              <a:t>例外</a:t>
            </a:r>
            <a:r>
              <a:rPr lang="ja-JP" altLang="ja-JP" sz="1100" dirty="0"/>
              <a:t>は</a:t>
            </a:r>
            <a:r>
              <a:rPr lang="ja-JP" altLang="ja-JP" sz="1100" b="1" dirty="0"/>
              <a:t>技術教育</a:t>
            </a:r>
            <a:r>
              <a:rPr lang="ja-JP" altLang="ja-JP" sz="1100" dirty="0"/>
              <a:t>・</a:t>
            </a:r>
            <a:endParaRPr lang="en-US" altLang="ja-JP" sz="1100" dirty="0"/>
          </a:p>
          <a:p>
            <a:pPr hangingPunct="0"/>
            <a:r>
              <a:rPr lang="ja-JP" altLang="en-US" sz="1100" dirty="0"/>
              <a:t>　 </a:t>
            </a:r>
            <a:r>
              <a:rPr lang="ja-JP" altLang="ja-JP" sz="1100" dirty="0"/>
              <a:t>素養教育。意識教育・能力教育は外部では行わない。</a:t>
            </a:r>
            <a:r>
              <a:rPr lang="ja-JP" altLang="ja-JP" sz="1100" b="1" dirty="0"/>
              <a:t>社員教</a:t>
            </a:r>
            <a:endParaRPr lang="en-US" altLang="ja-JP" sz="1100" b="1" dirty="0"/>
          </a:p>
          <a:p>
            <a:pPr hangingPunct="0"/>
            <a:r>
              <a:rPr lang="en-US" altLang="ja-JP" sz="1100" b="1" dirty="0"/>
              <a:t>    </a:t>
            </a:r>
            <a:r>
              <a:rPr lang="ja-JP" altLang="ja-JP" sz="1100" b="1" dirty="0"/>
              <a:t>育の基本は、使命感・経営理念。講師は所長</a:t>
            </a:r>
            <a:r>
              <a:rPr lang="ja-JP" altLang="ja-JP" sz="1100" dirty="0"/>
              <a:t>。経営計画書が</a:t>
            </a:r>
            <a:endParaRPr lang="en-US" altLang="ja-JP" sz="1100" dirty="0"/>
          </a:p>
          <a:p>
            <a:pPr hangingPunct="0"/>
            <a:r>
              <a:rPr lang="en-US" altLang="ja-JP" sz="1100" dirty="0"/>
              <a:t>    </a:t>
            </a:r>
            <a:r>
              <a:rPr lang="ja-JP" altLang="ja-JP" sz="1100" dirty="0"/>
              <a:t>社員の意識を革命し、動機づけを実現する</a:t>
            </a:r>
          </a:p>
          <a:p>
            <a:pPr hangingPunct="0"/>
            <a:r>
              <a:rPr lang="ja-JP" altLang="ja-JP" sz="1100" dirty="0"/>
              <a:t>②</a:t>
            </a:r>
            <a:r>
              <a:rPr lang="ja-JP" altLang="ja-JP" sz="1100" b="1" dirty="0"/>
              <a:t>社員の成長なくして、会社の成長はありえない</a:t>
            </a:r>
            <a:r>
              <a:rPr lang="ja-JP" altLang="ja-JP" sz="1100" dirty="0"/>
              <a:t>。社員の成長</a:t>
            </a:r>
            <a:endParaRPr lang="en-US" altLang="ja-JP" sz="1100" dirty="0"/>
          </a:p>
          <a:p>
            <a:pPr hangingPunct="0"/>
            <a:r>
              <a:rPr lang="en-US" altLang="ja-JP" sz="1100" dirty="0"/>
              <a:t>    </a:t>
            </a:r>
            <a:r>
              <a:rPr lang="ja-JP" altLang="ja-JP" sz="1100" dirty="0"/>
              <a:t>が会社にとって一番大事です。</a:t>
            </a:r>
            <a:r>
              <a:rPr lang="ja-JP" altLang="ja-JP" sz="1100" b="1" dirty="0"/>
              <a:t>教育投資は惜しまない</a:t>
            </a:r>
            <a:r>
              <a:rPr lang="ja-JP" altLang="ja-JP" sz="1100" dirty="0"/>
              <a:t>。</a:t>
            </a:r>
            <a:endParaRPr lang="en-US" altLang="ja-JP" sz="1100" dirty="0"/>
          </a:p>
          <a:p>
            <a:pPr hangingPunct="0"/>
            <a:r>
              <a:rPr lang="ja-JP" altLang="ja-JP" sz="1100" dirty="0"/>
              <a:t>③</a:t>
            </a:r>
            <a:r>
              <a:rPr lang="ja-JP" altLang="ja-JP" sz="1100" b="1" dirty="0"/>
              <a:t>人は現状に満足した時点で成長は止まります</a:t>
            </a:r>
            <a:r>
              <a:rPr lang="ja-JP" altLang="ja-JP" sz="1100" dirty="0"/>
              <a:t>。更に高い目標</a:t>
            </a:r>
            <a:endParaRPr lang="en-US" altLang="ja-JP" sz="1100" dirty="0"/>
          </a:p>
          <a:p>
            <a:pPr hangingPunct="0"/>
            <a:r>
              <a:rPr lang="en-US" altLang="ja-JP" sz="1100" dirty="0"/>
              <a:t>    </a:t>
            </a:r>
            <a:r>
              <a:rPr lang="ja-JP" altLang="ja-JP" sz="1100" dirty="0"/>
              <a:t>を持つことを教育と訓練で促します。</a:t>
            </a:r>
            <a:endParaRPr lang="en-US" altLang="ja-JP" sz="1100" dirty="0"/>
          </a:p>
          <a:p>
            <a:pPr hangingPunct="0"/>
            <a:endParaRPr lang="en-US" altLang="ja-JP" sz="1100" dirty="0"/>
          </a:p>
        </p:txBody>
      </p:sp>
      <p:sp>
        <p:nvSpPr>
          <p:cNvPr id="69" name="テキスト ボックス 68"/>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正方形/長方形 25"/>
          <p:cNvSpPr/>
          <p:nvPr/>
        </p:nvSpPr>
        <p:spPr>
          <a:xfrm>
            <a:off x="226634" y="539389"/>
            <a:ext cx="700833" cy="276999"/>
          </a:xfrm>
          <a:prstGeom prst="rect">
            <a:avLst/>
          </a:prstGeom>
        </p:spPr>
        <p:txBody>
          <a:bodyPr wrap="none">
            <a:spAutoFit/>
          </a:bodyPr>
          <a:lstStyle/>
          <a:p>
            <a:pPr hangingPunct="0"/>
            <a:r>
              <a:rPr lang="ja-JP" altLang="en-US" sz="1200" b="1" dirty="0"/>
              <a:t>１．基本</a:t>
            </a:r>
            <a:endParaRPr lang="en-US" altLang="ja-JP" sz="1200" b="1" dirty="0"/>
          </a:p>
        </p:txBody>
      </p:sp>
      <p:sp>
        <p:nvSpPr>
          <p:cNvPr id="27" name="正方形/長方形 26"/>
          <p:cNvSpPr/>
          <p:nvPr/>
        </p:nvSpPr>
        <p:spPr>
          <a:xfrm>
            <a:off x="251520" y="3656057"/>
            <a:ext cx="1960912" cy="276999"/>
          </a:xfrm>
          <a:prstGeom prst="rect">
            <a:avLst/>
          </a:prstGeom>
        </p:spPr>
        <p:txBody>
          <a:bodyPr wrap="square">
            <a:spAutoFit/>
          </a:bodyPr>
          <a:lstStyle/>
          <a:p>
            <a:pPr hangingPunct="0"/>
            <a:r>
              <a:rPr lang="ja-JP" altLang="en-US" sz="1200" b="1" dirty="0"/>
              <a:t>２．社員教育　</a:t>
            </a:r>
            <a:endParaRPr lang="ja-JP" altLang="ja-JP" sz="1200" dirty="0"/>
          </a:p>
        </p:txBody>
      </p:sp>
      <p:sp>
        <p:nvSpPr>
          <p:cNvPr id="28" name="正方形/長方形 27"/>
          <p:cNvSpPr/>
          <p:nvPr/>
        </p:nvSpPr>
        <p:spPr>
          <a:xfrm>
            <a:off x="277595" y="3918882"/>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正方形/長方形 28"/>
          <p:cNvSpPr/>
          <p:nvPr/>
        </p:nvSpPr>
        <p:spPr>
          <a:xfrm>
            <a:off x="277595" y="816388"/>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1584887926"/>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cxnSp>
        <p:nvCxnSpPr>
          <p:cNvPr id="21" name="直線コネクタ 20"/>
          <p:cNvCxnSpPr/>
          <p:nvPr/>
        </p:nvCxnSpPr>
        <p:spPr>
          <a:xfrm>
            <a:off x="6325697" y="-675456"/>
            <a:ext cx="468052" cy="0"/>
          </a:xfrm>
          <a:prstGeom prst="line">
            <a:avLst/>
          </a:prstGeom>
          <a:ln w="19050">
            <a:solidFill>
              <a:srgbClr val="FF0066"/>
            </a:solidFill>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18</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18</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18</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②教育・訓練に関する方針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教育・評価</a:t>
              </a:r>
              <a:endParaRPr kumimoji="1" lang="ja-JP" altLang="en-US" sz="900" b="1" kern="1200" dirty="0">
                <a:solidFill>
                  <a:srgbClr val="FFFFFF"/>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804916"/>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教育・訓練に関する方針</a:t>
            </a:r>
            <a:endParaRPr lang="en-US" altLang="ja-JP" sz="1400" dirty="0"/>
          </a:p>
          <a:p>
            <a:pPr algn="ctr" hangingPunct="0"/>
            <a:endParaRPr lang="ja-JP" altLang="ja-JP" sz="1100" dirty="0"/>
          </a:p>
          <a:p>
            <a:pPr hangingPunct="0"/>
            <a:r>
              <a:rPr lang="ja-JP" altLang="ja-JP" sz="1100" b="1" dirty="0"/>
              <a:t>３．技術教育（今年の最重点）</a:t>
            </a:r>
            <a:endParaRPr lang="ja-JP" altLang="ja-JP" sz="1100" dirty="0"/>
          </a:p>
          <a:p>
            <a:pPr hangingPunct="0"/>
            <a:r>
              <a:rPr lang="ja-JP" altLang="ja-JP" sz="1100" dirty="0"/>
              <a:t>　①</a:t>
            </a:r>
            <a:r>
              <a:rPr lang="ja-JP" altLang="ja-JP" sz="1100" b="1" dirty="0"/>
              <a:t>会計・税法の質を高める</a:t>
            </a:r>
            <a:r>
              <a:rPr lang="ja-JP" altLang="ja-JP" sz="1100" dirty="0"/>
              <a:t>。重点はリーダー・サブリーダー、鈴木取締役、佐奈部長が中心となって会計の幹部が会計や税法のミスのないレベルまで引き上げて下さい。</a:t>
            </a:r>
            <a:endParaRPr lang="en-US" altLang="ja-JP" sz="1100" dirty="0"/>
          </a:p>
          <a:p>
            <a:pPr hangingPunct="0"/>
            <a:r>
              <a:rPr lang="ja-JP" altLang="ja-JP" sz="1100" dirty="0"/>
              <a:t>　②外部の勉強会に社員を指示して参加させて下さい。</a:t>
            </a:r>
            <a:r>
              <a:rPr lang="en-US" altLang="ja-JP" sz="1100" dirty="0"/>
              <a:t>DVD </a:t>
            </a:r>
            <a:r>
              <a:rPr lang="ja-JP" altLang="ja-JP" sz="1100" dirty="0"/>
              <a:t>による勉強会もよい。</a:t>
            </a:r>
          </a:p>
          <a:p>
            <a:pPr hangingPunct="0"/>
            <a:r>
              <a:rPr lang="en-US" altLang="ja-JP" sz="1100" dirty="0"/>
              <a:t> </a:t>
            </a:r>
            <a:endParaRPr lang="ja-JP" altLang="ja-JP" sz="1100" dirty="0"/>
          </a:p>
          <a:p>
            <a:pPr hangingPunct="0"/>
            <a:r>
              <a:rPr lang="ja-JP" altLang="ja-JP" sz="1100" b="1" dirty="0"/>
              <a:t>４．社内教育</a:t>
            </a:r>
            <a:endParaRPr lang="ja-JP" altLang="ja-JP" sz="1100" dirty="0"/>
          </a:p>
          <a:p>
            <a:pPr hangingPunct="0"/>
            <a:r>
              <a:rPr lang="ja-JP" altLang="ja-JP" sz="1100" dirty="0"/>
              <a:t>（</a:t>
            </a:r>
            <a:r>
              <a:rPr lang="en-US" altLang="ja-JP" sz="1100" dirty="0"/>
              <a:t>1</a:t>
            </a:r>
            <a:r>
              <a:rPr lang="ja-JP" altLang="ja-JP" sz="1100" dirty="0"/>
              <a:t>）</a:t>
            </a:r>
            <a:r>
              <a:rPr lang="ja-JP" altLang="ja-JP" sz="1100" dirty="0">
                <a:solidFill>
                  <a:srgbClr val="FF0000"/>
                </a:solidFill>
              </a:rPr>
              <a:t>社員の質を高め、帰社時間を早める。全員</a:t>
            </a:r>
            <a:r>
              <a:rPr lang="en-US" altLang="ja-JP" sz="1100" dirty="0">
                <a:solidFill>
                  <a:srgbClr val="FF0000"/>
                </a:solidFill>
              </a:rPr>
              <a:t>PM</a:t>
            </a:r>
            <a:r>
              <a:rPr lang="ja-JP" altLang="ja-JP" sz="1100" dirty="0">
                <a:solidFill>
                  <a:srgbClr val="FF0000"/>
                </a:solidFill>
              </a:rPr>
              <a:t>８時。</a:t>
            </a:r>
          </a:p>
          <a:p>
            <a:pPr hangingPunct="0"/>
            <a:r>
              <a:rPr lang="ja-JP" altLang="ja-JP" sz="1100" dirty="0"/>
              <a:t>（</a:t>
            </a:r>
            <a:r>
              <a:rPr lang="en-US" altLang="ja-JP" sz="1100" dirty="0"/>
              <a:t>2</a:t>
            </a:r>
            <a:r>
              <a:rPr lang="ja-JP" altLang="ja-JP" sz="1100" dirty="0"/>
              <a:t>）</a:t>
            </a:r>
            <a:r>
              <a:rPr lang="ja-JP" altLang="ja-JP" sz="1100" b="1" dirty="0"/>
              <a:t>２人担当制１．</a:t>
            </a:r>
            <a:r>
              <a:rPr lang="ja-JP" altLang="ja-JP" sz="1100" dirty="0"/>
              <a:t>分業体制を確立する。</a:t>
            </a:r>
          </a:p>
          <a:p>
            <a:pPr hangingPunct="0"/>
            <a:r>
              <a:rPr lang="ja-JP" altLang="ja-JP" sz="1100" dirty="0"/>
              <a:t>（</a:t>
            </a:r>
            <a:r>
              <a:rPr lang="en-US" altLang="ja-JP" sz="1100" dirty="0"/>
              <a:t>3</a:t>
            </a:r>
            <a:r>
              <a:rPr lang="ja-JP" altLang="ja-JP" sz="1100" dirty="0"/>
              <a:t>）</a:t>
            </a:r>
            <a:r>
              <a:rPr lang="ja-JP" altLang="ja-JP" sz="1100" b="1" dirty="0"/>
              <a:t>２人担当制２．</a:t>
            </a:r>
            <a:r>
              <a:rPr lang="ja-JP" altLang="ja-JP" sz="1100" dirty="0"/>
              <a:t>早く現場に出し経験させる。</a:t>
            </a:r>
          </a:p>
          <a:p>
            <a:pPr hangingPunct="0"/>
            <a:r>
              <a:rPr lang="ja-JP" altLang="ja-JP" sz="1100" dirty="0"/>
              <a:t>　①中途採用のうち経験者は、１ケ月目より２人担当となり、３ケ</a:t>
            </a:r>
            <a:endParaRPr lang="en-US" altLang="ja-JP" sz="1100" dirty="0"/>
          </a:p>
          <a:p>
            <a:pPr hangingPunct="0"/>
            <a:r>
              <a:rPr lang="ja-JP" altLang="en-US" sz="1100" dirty="0"/>
              <a:t>　　</a:t>
            </a:r>
            <a:r>
              <a:rPr lang="ja-JP" altLang="ja-JP" sz="1100" dirty="0"/>
              <a:t>月間はプロの補助者となり、４ケ月目より１人担当となる。</a:t>
            </a:r>
            <a:endParaRPr lang="en-US" altLang="ja-JP" sz="1100" dirty="0"/>
          </a:p>
          <a:p>
            <a:pPr hangingPunct="0"/>
            <a:r>
              <a:rPr lang="ja-JP" altLang="en-US" sz="1100" dirty="0"/>
              <a:t>　　 </a:t>
            </a:r>
            <a:r>
              <a:rPr lang="ja-JP" altLang="ja-JP" sz="1100" dirty="0"/>
              <a:t>その後担当件数を増やす。</a:t>
            </a:r>
          </a:p>
          <a:p>
            <a:pPr hangingPunct="0"/>
            <a:r>
              <a:rPr lang="ja-JP" altLang="ja-JP" sz="1100" dirty="0"/>
              <a:t>　②未経験者は、３ケ月間は補助者で４ケ月目より２人担当と</a:t>
            </a:r>
            <a:r>
              <a:rPr lang="ja-JP" altLang="ja-JP" sz="1100" dirty="0" err="1"/>
              <a:t>な</a:t>
            </a:r>
            <a:endParaRPr lang="en-US" altLang="ja-JP" sz="1100" dirty="0"/>
          </a:p>
          <a:p>
            <a:pPr hangingPunct="0"/>
            <a:r>
              <a:rPr lang="en-US" altLang="ja-JP" sz="1100" dirty="0"/>
              <a:t>       </a:t>
            </a:r>
            <a:r>
              <a:rPr lang="ja-JP" altLang="ja-JP" sz="1100" dirty="0"/>
              <a:t>り、６ケ月後は１人担当になり、担当件数を増やしていく。</a:t>
            </a:r>
          </a:p>
          <a:p>
            <a:pPr hangingPunct="0"/>
            <a:r>
              <a:rPr lang="ja-JP" altLang="ja-JP" sz="1100" dirty="0"/>
              <a:t>（</a:t>
            </a:r>
            <a:r>
              <a:rPr lang="en-US" altLang="ja-JP" sz="1100" dirty="0"/>
              <a:t>4</a:t>
            </a:r>
            <a:r>
              <a:rPr lang="ja-JP" altLang="ja-JP" sz="1100" dirty="0"/>
              <a:t>）</a:t>
            </a:r>
            <a:r>
              <a:rPr lang="ja-JP" altLang="ja-JP" sz="1100" b="1" dirty="0"/>
              <a:t>研修・勉強会</a:t>
            </a:r>
            <a:r>
              <a:rPr lang="ja-JP" altLang="ja-JP" sz="1100" dirty="0"/>
              <a:t>　</a:t>
            </a:r>
            <a:endParaRPr lang="en-US" altLang="ja-JP" sz="1100" dirty="0"/>
          </a:p>
          <a:p>
            <a:pPr hangingPunct="0"/>
            <a:r>
              <a:rPr lang="en-US" altLang="ja-JP" sz="1100" dirty="0"/>
              <a:t>  </a:t>
            </a:r>
            <a:r>
              <a:rPr lang="ja-JP" altLang="ja-JP" sz="1100" dirty="0"/>
              <a:t>①</a:t>
            </a:r>
            <a:r>
              <a:rPr lang="ja-JP" altLang="ja-JP" sz="1100" b="1" dirty="0">
                <a:solidFill>
                  <a:srgbClr val="FF0000"/>
                </a:solidFill>
              </a:rPr>
              <a:t>社内研修</a:t>
            </a:r>
            <a:endParaRPr lang="ja-JP" altLang="ja-JP" sz="1100" dirty="0">
              <a:solidFill>
                <a:srgbClr val="FF0000"/>
              </a:solidFill>
            </a:endParaRPr>
          </a:p>
          <a:p>
            <a:pPr hangingPunct="0"/>
            <a:r>
              <a:rPr lang="ja-JP" altLang="en-US" sz="1100" dirty="0"/>
              <a:t>　　</a:t>
            </a:r>
            <a:r>
              <a:rPr lang="ja-JP" altLang="ja-JP" sz="1100" dirty="0"/>
              <a:t>イ</a:t>
            </a:r>
            <a:r>
              <a:rPr lang="ja-JP" altLang="en-US" sz="1100" dirty="0"/>
              <a:t>）</a:t>
            </a:r>
            <a:r>
              <a:rPr lang="ja-JP" altLang="ja-JP" sz="1100" dirty="0"/>
              <a:t>所長…毎週月曜日 </a:t>
            </a:r>
            <a:r>
              <a:rPr lang="en-US" altLang="ja-JP" sz="1100" dirty="0"/>
              <a:t>AM8:00 </a:t>
            </a:r>
            <a:r>
              <a:rPr lang="ja-JP" altLang="ja-JP" sz="1100" dirty="0"/>
              <a:t>～ </a:t>
            </a:r>
            <a:r>
              <a:rPr lang="en-US" altLang="ja-JP" sz="1100" dirty="0"/>
              <a:t>8:40 </a:t>
            </a:r>
            <a:endParaRPr lang="ja-JP" altLang="ja-JP" sz="1100" dirty="0"/>
          </a:p>
          <a:p>
            <a:pPr hangingPunct="0"/>
            <a:r>
              <a:rPr lang="ja-JP" altLang="en-US" sz="1100" dirty="0"/>
              <a:t>　　</a:t>
            </a:r>
            <a:r>
              <a:rPr lang="ja-JP" altLang="ja-JP" sz="1100" dirty="0"/>
              <a:t>ロ</a:t>
            </a:r>
            <a:r>
              <a:rPr lang="ja-JP" altLang="en-US" sz="1100" dirty="0"/>
              <a:t>）</a:t>
            </a:r>
            <a:r>
              <a:rPr lang="ja-JP" altLang="ja-JP" sz="1100" dirty="0"/>
              <a:t>小勉強会を開き教育</a:t>
            </a:r>
          </a:p>
          <a:p>
            <a:pPr hangingPunct="0"/>
            <a:r>
              <a:rPr lang="ja-JP" altLang="ja-JP" sz="1100" dirty="0"/>
              <a:t>　②</a:t>
            </a:r>
            <a:r>
              <a:rPr lang="ja-JP" altLang="ja-JP" sz="1100" b="1" dirty="0">
                <a:solidFill>
                  <a:srgbClr val="FF0000"/>
                </a:solidFill>
              </a:rPr>
              <a:t>社外研修</a:t>
            </a:r>
            <a:r>
              <a:rPr lang="ja-JP" altLang="ja-JP" sz="1100" dirty="0"/>
              <a:t>は平均的にやらず、</a:t>
            </a:r>
            <a:r>
              <a:rPr lang="ja-JP" altLang="ja-JP" sz="1100" b="1" dirty="0"/>
              <a:t>優秀な人</a:t>
            </a:r>
            <a:r>
              <a:rPr lang="ja-JP" altLang="ja-JP" sz="1100" dirty="0"/>
              <a:t>、</a:t>
            </a:r>
            <a:r>
              <a:rPr lang="ja-JP" altLang="ja-JP" sz="1100" b="1" dirty="0"/>
              <a:t>やる気のある人</a:t>
            </a:r>
            <a:r>
              <a:rPr lang="ja-JP" altLang="ja-JP" sz="1100" dirty="0"/>
              <a:t>をさ</a:t>
            </a:r>
            <a:endParaRPr lang="en-US" altLang="ja-JP" sz="1100" dirty="0"/>
          </a:p>
          <a:p>
            <a:pPr hangingPunct="0"/>
            <a:r>
              <a:rPr lang="en-US" altLang="ja-JP" sz="1100" dirty="0"/>
              <a:t>       </a:t>
            </a:r>
            <a:r>
              <a:rPr lang="ja-JP" altLang="ja-JP" sz="1100" dirty="0" err="1"/>
              <a:t>らに</a:t>
            </a:r>
            <a:r>
              <a:rPr lang="ja-JP" altLang="ja-JP" sz="1100" dirty="0"/>
              <a:t>教育する。教育・訓練を受けた人は、</a:t>
            </a:r>
            <a:r>
              <a:rPr lang="ja-JP" altLang="ja-JP" sz="1100" b="1" dirty="0"/>
              <a:t>気品と存在感</a:t>
            </a:r>
            <a:r>
              <a:rPr lang="ja-JP" altLang="ja-JP" sz="1100" dirty="0"/>
              <a:t>があ</a:t>
            </a:r>
            <a:endParaRPr lang="en-US" altLang="ja-JP" sz="1100" dirty="0"/>
          </a:p>
          <a:p>
            <a:pPr hangingPunct="0"/>
            <a:r>
              <a:rPr lang="en-US" altLang="ja-JP" sz="1100" dirty="0"/>
              <a:t>       </a:t>
            </a:r>
            <a:r>
              <a:rPr lang="ja-JP" altLang="ja-JP" sz="1100" dirty="0"/>
              <a:t>ります。そして、</a:t>
            </a:r>
            <a:r>
              <a:rPr lang="ja-JP" altLang="ja-JP" sz="1100" b="1" dirty="0"/>
              <a:t>３日以内に所長に報告書</a:t>
            </a:r>
            <a:r>
              <a:rPr lang="ja-JP" altLang="ja-JP" sz="1100" dirty="0"/>
              <a:t>を提出する。</a:t>
            </a:r>
          </a:p>
          <a:p>
            <a:pPr hangingPunct="0"/>
            <a:r>
              <a:rPr lang="ja-JP" altLang="ja-JP" sz="1100" dirty="0"/>
              <a:t>　③</a:t>
            </a:r>
            <a:r>
              <a:rPr lang="ja-JP" altLang="ja-JP" sz="1100" b="1" dirty="0"/>
              <a:t>新人</a:t>
            </a:r>
            <a:r>
              <a:rPr lang="ja-JP" altLang="ja-JP" sz="1100" dirty="0"/>
              <a:t>には一番近い先輩が</a:t>
            </a:r>
            <a:r>
              <a:rPr lang="ja-JP" altLang="ja-JP" sz="1100" b="1" dirty="0"/>
              <a:t>あわてず焦らず丁寧</a:t>
            </a:r>
            <a:r>
              <a:rPr lang="ja-JP" altLang="ja-JP" sz="1100" dirty="0"/>
              <a:t>に指導する。</a:t>
            </a:r>
          </a:p>
          <a:p>
            <a:pPr hangingPunct="0"/>
            <a:endParaRPr lang="en-US" altLang="ja-JP" sz="1100" dirty="0"/>
          </a:p>
          <a:p>
            <a:pPr hangingPunct="0"/>
            <a:r>
              <a:rPr lang="ja-JP" altLang="ja-JP" sz="1100" dirty="0"/>
              <a:t>（</a:t>
            </a:r>
            <a:r>
              <a:rPr lang="en-US" altLang="ja-JP" sz="1100" dirty="0"/>
              <a:t>5W1H</a:t>
            </a:r>
            <a:r>
              <a:rPr lang="ja-JP" altLang="ja-JP" sz="1100" dirty="0"/>
              <a:t>）</a:t>
            </a:r>
          </a:p>
          <a:p>
            <a:pPr hangingPunct="0"/>
            <a:r>
              <a:rPr lang="ja-JP" altLang="ja-JP" sz="1100" dirty="0"/>
              <a:t>１うまくいかないことを承知のうえで、</a:t>
            </a:r>
            <a:r>
              <a:rPr lang="ja-JP" altLang="ja-JP" sz="1100" b="1" dirty="0"/>
              <a:t>経験</a:t>
            </a:r>
            <a:r>
              <a:rPr lang="ja-JP" altLang="ja-JP" sz="1100" dirty="0"/>
              <a:t>させて育てる。</a:t>
            </a:r>
          </a:p>
          <a:p>
            <a:pPr hangingPunct="0"/>
            <a:r>
              <a:rPr lang="ja-JP" altLang="ja-JP" sz="1100" dirty="0"/>
              <a:t>２</a:t>
            </a:r>
            <a:r>
              <a:rPr lang="ja-JP" altLang="ja-JP" sz="1100" b="1" dirty="0"/>
              <a:t>仕事の目的</a:t>
            </a:r>
            <a:r>
              <a:rPr lang="ja-JP" altLang="ja-JP" sz="1100" dirty="0"/>
              <a:t>を理解させ、その仕事がどのように貢献するのか</a:t>
            </a:r>
            <a:endParaRPr lang="en-US" altLang="ja-JP" sz="1100" dirty="0"/>
          </a:p>
          <a:p>
            <a:pPr hangingPunct="0"/>
            <a:r>
              <a:rPr lang="ja-JP" altLang="en-US" sz="1100" dirty="0"/>
              <a:t>　 </a:t>
            </a:r>
            <a:r>
              <a:rPr lang="ja-JP" altLang="ja-JP" sz="1100" dirty="0"/>
              <a:t>教える</a:t>
            </a:r>
            <a:r>
              <a:rPr lang="ja-JP" altLang="en-US" sz="1100" dirty="0"/>
              <a:t>。</a:t>
            </a:r>
            <a:endParaRPr lang="ja-JP" altLang="ja-JP" sz="1100" dirty="0"/>
          </a:p>
          <a:p>
            <a:pPr hangingPunct="0"/>
            <a:r>
              <a:rPr lang="ja-JP" altLang="ja-JP" sz="1100" dirty="0"/>
              <a:t>３</a:t>
            </a:r>
            <a:r>
              <a:rPr lang="ja-JP" altLang="ja-JP" sz="1100" b="1" dirty="0"/>
              <a:t>仕事を分解</a:t>
            </a:r>
            <a:r>
              <a:rPr lang="ja-JP" altLang="ja-JP" sz="1100" dirty="0"/>
              <a:t>し、仕事を細かく分け、</a:t>
            </a:r>
            <a:r>
              <a:rPr lang="ja-JP" altLang="ja-JP" sz="1100" b="1" dirty="0"/>
              <a:t>進捗を聴き</a:t>
            </a:r>
            <a:r>
              <a:rPr lang="ja-JP" altLang="ja-JP" sz="1100" dirty="0"/>
              <a:t>、</a:t>
            </a:r>
            <a:r>
              <a:rPr lang="ja-JP" altLang="ja-JP" sz="1100" b="1" dirty="0"/>
              <a:t>チェック</a:t>
            </a:r>
            <a:r>
              <a:rPr lang="ja-JP" altLang="ja-JP" sz="1100" dirty="0"/>
              <a:t>する　</a:t>
            </a:r>
            <a:endParaRPr lang="en-US" altLang="ja-JP" sz="1100" dirty="0"/>
          </a:p>
          <a:p>
            <a:pPr hangingPunct="0"/>
            <a:r>
              <a:rPr lang="ja-JP" altLang="en-US" sz="1100" dirty="0"/>
              <a:t>　</a:t>
            </a:r>
            <a:r>
              <a:rPr lang="en-US" altLang="ja-JP" sz="1100" dirty="0"/>
              <a:t> </a:t>
            </a:r>
            <a:endParaRPr lang="ja-JP" altLang="ja-JP" sz="1100" dirty="0"/>
          </a:p>
        </p:txBody>
      </p:sp>
      <p:sp>
        <p:nvSpPr>
          <p:cNvPr id="69" name="テキスト ボックス 68"/>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32" name="正方形/長方形 31"/>
          <p:cNvSpPr/>
          <p:nvPr/>
        </p:nvSpPr>
        <p:spPr>
          <a:xfrm>
            <a:off x="226634" y="539389"/>
            <a:ext cx="1008609" cy="276999"/>
          </a:xfrm>
          <a:prstGeom prst="rect">
            <a:avLst/>
          </a:prstGeom>
        </p:spPr>
        <p:txBody>
          <a:bodyPr wrap="none">
            <a:spAutoFit/>
          </a:bodyPr>
          <a:lstStyle/>
          <a:p>
            <a:pPr hangingPunct="0"/>
            <a:r>
              <a:rPr lang="ja-JP" altLang="en-US" sz="1200" b="1" dirty="0"/>
              <a:t>３．技術教育</a:t>
            </a:r>
            <a:endParaRPr lang="en-US" altLang="ja-JP" sz="1200" b="1" dirty="0"/>
          </a:p>
        </p:txBody>
      </p:sp>
      <p:sp>
        <p:nvSpPr>
          <p:cNvPr id="33" name="正方形/長方形 32"/>
          <p:cNvSpPr/>
          <p:nvPr/>
        </p:nvSpPr>
        <p:spPr>
          <a:xfrm>
            <a:off x="251520" y="3656057"/>
            <a:ext cx="1960912" cy="276999"/>
          </a:xfrm>
          <a:prstGeom prst="rect">
            <a:avLst/>
          </a:prstGeom>
        </p:spPr>
        <p:txBody>
          <a:bodyPr wrap="square">
            <a:spAutoFit/>
          </a:bodyPr>
          <a:lstStyle/>
          <a:p>
            <a:pPr hangingPunct="0"/>
            <a:r>
              <a:rPr lang="ja-JP" altLang="en-US" sz="1200" b="1" dirty="0"/>
              <a:t>４．社内教育　</a:t>
            </a:r>
            <a:endParaRPr lang="ja-JP" altLang="ja-JP" sz="1200" dirty="0"/>
          </a:p>
        </p:txBody>
      </p:sp>
      <p:sp>
        <p:nvSpPr>
          <p:cNvPr id="34" name="正方形/長方形 33"/>
          <p:cNvSpPr/>
          <p:nvPr/>
        </p:nvSpPr>
        <p:spPr>
          <a:xfrm>
            <a:off x="277595" y="3918882"/>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5" name="正方形/長方形 34"/>
          <p:cNvSpPr/>
          <p:nvPr/>
        </p:nvSpPr>
        <p:spPr>
          <a:xfrm>
            <a:off x="277595" y="816388"/>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2360466798"/>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cxnSp>
        <p:nvCxnSpPr>
          <p:cNvPr id="21" name="直線コネクタ 20"/>
          <p:cNvCxnSpPr/>
          <p:nvPr/>
        </p:nvCxnSpPr>
        <p:spPr>
          <a:xfrm>
            <a:off x="6325697" y="-675456"/>
            <a:ext cx="468052" cy="0"/>
          </a:xfrm>
          <a:prstGeom prst="line">
            <a:avLst/>
          </a:prstGeom>
          <a:ln w="19050">
            <a:solidFill>
              <a:srgbClr val="FF0066"/>
            </a:solidFill>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19</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19</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19</a:t>
            </a:fld>
            <a:endParaRPr lang="ja-JP" altLang="en-US" dirty="0"/>
          </a:p>
        </p:txBody>
      </p:sp>
      <p:sp>
        <p:nvSpPr>
          <p:cNvPr id="58" name="正方形/長方形 57"/>
          <p:cNvSpPr/>
          <p:nvPr/>
        </p:nvSpPr>
        <p:spPr>
          <a:xfrm>
            <a:off x="277595" y="2634734"/>
            <a:ext cx="1456173" cy="276999"/>
          </a:xfrm>
          <a:prstGeom prst="rect">
            <a:avLst/>
          </a:prstGeom>
        </p:spPr>
        <p:txBody>
          <a:bodyPr wrap="square">
            <a:spAutoFit/>
          </a:bodyPr>
          <a:lstStyle/>
          <a:p>
            <a:pPr hangingPunct="0"/>
            <a:r>
              <a:rPr lang="ja-JP" altLang="en-US" sz="1200" b="1" dirty="0"/>
              <a:t>７．挨拶　</a:t>
            </a:r>
            <a:endParaRPr lang="ja-JP" altLang="ja-JP" sz="1200" dirty="0"/>
          </a:p>
        </p:txBody>
      </p:sp>
      <p:sp>
        <p:nvSpPr>
          <p:cNvPr id="59" name="正方形/長方形 58"/>
          <p:cNvSpPr/>
          <p:nvPr/>
        </p:nvSpPr>
        <p:spPr>
          <a:xfrm>
            <a:off x="252083" y="4007464"/>
            <a:ext cx="700833" cy="276999"/>
          </a:xfrm>
          <a:prstGeom prst="rect">
            <a:avLst/>
          </a:prstGeom>
        </p:spPr>
        <p:txBody>
          <a:bodyPr wrap="none">
            <a:spAutoFit/>
          </a:bodyPr>
          <a:lstStyle/>
          <a:p>
            <a:pPr hangingPunct="0"/>
            <a:r>
              <a:rPr lang="ja-JP" altLang="en-US" sz="1200" b="1" dirty="0"/>
              <a:t>８．掃除</a:t>
            </a:r>
            <a:endParaRPr lang="ja-JP" altLang="ja-JP" sz="1200" dirty="0"/>
          </a:p>
        </p:txBody>
      </p:sp>
      <p:sp>
        <p:nvSpPr>
          <p:cNvPr id="60" name="正方形/長方形 59"/>
          <p:cNvSpPr/>
          <p:nvPr/>
        </p:nvSpPr>
        <p:spPr>
          <a:xfrm>
            <a:off x="259310" y="5357680"/>
            <a:ext cx="700833" cy="276999"/>
          </a:xfrm>
          <a:prstGeom prst="rect">
            <a:avLst/>
          </a:prstGeom>
        </p:spPr>
        <p:txBody>
          <a:bodyPr wrap="none">
            <a:spAutoFit/>
          </a:bodyPr>
          <a:lstStyle/>
          <a:p>
            <a:pPr hangingPunct="0"/>
            <a:r>
              <a:rPr lang="ja-JP" altLang="en-US" sz="1200" b="1" dirty="0"/>
              <a:t>９．朝礼</a:t>
            </a:r>
            <a:endParaRPr lang="en-US" altLang="ja-JP" sz="1200" b="1" dirty="0"/>
          </a:p>
        </p:txBody>
      </p:sp>
      <p:sp>
        <p:nvSpPr>
          <p:cNvPr id="62" name="正方形/長方形 61"/>
          <p:cNvSpPr/>
          <p:nvPr/>
        </p:nvSpPr>
        <p:spPr>
          <a:xfrm>
            <a:off x="277594" y="2911733"/>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2217274" cy="276999"/>
          </a:xfrm>
          <a:prstGeom prst="rect">
            <a:avLst/>
          </a:prstGeom>
          <a:ln>
            <a:solidFill>
              <a:srgbClr val="FFFFFF"/>
            </a:solidFill>
          </a:ln>
        </p:spPr>
        <p:txBody>
          <a:bodyPr wrap="none">
            <a:spAutoFit/>
          </a:bodyPr>
          <a:lstStyle/>
          <a:p>
            <a:pPr hangingPunct="0"/>
            <a:r>
              <a:rPr lang="ja-JP" altLang="en-US" sz="1200" b="1" dirty="0"/>
              <a:t>５・６．親孝行月間、親孝行の日</a:t>
            </a:r>
            <a:endParaRPr lang="en-US" altLang="ja-JP" sz="1200" b="1" dirty="0"/>
          </a:p>
        </p:txBody>
      </p:sp>
      <p:sp>
        <p:nvSpPr>
          <p:cNvPr id="64" name="正方形/長方形 63"/>
          <p:cNvSpPr/>
          <p:nvPr/>
        </p:nvSpPr>
        <p:spPr>
          <a:xfrm>
            <a:off x="291242" y="4284463"/>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5" name="正方形/長方形 64"/>
          <p:cNvSpPr/>
          <p:nvPr/>
        </p:nvSpPr>
        <p:spPr>
          <a:xfrm>
            <a:off x="277595" y="5673006"/>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②教育・訓練に関する方針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教育・評価</a:t>
              </a:r>
              <a:endParaRPr kumimoji="1" lang="ja-JP" altLang="en-US" sz="900" b="1" kern="1200" dirty="0">
                <a:solidFill>
                  <a:srgbClr val="FFFFFF"/>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教育・訓練に関する方針</a:t>
            </a:r>
            <a:endParaRPr lang="en-US" altLang="ja-JP" sz="1400" dirty="0"/>
          </a:p>
          <a:p>
            <a:pPr hangingPunct="0"/>
            <a:r>
              <a:rPr lang="en-US" altLang="ja-JP" sz="1100" dirty="0"/>
              <a:t> </a:t>
            </a:r>
            <a:endParaRPr lang="ja-JP" altLang="ja-JP" sz="1100" dirty="0"/>
          </a:p>
          <a:p>
            <a:pPr hangingPunct="0"/>
            <a:r>
              <a:rPr lang="ja-JP" altLang="ja-JP" sz="1100" b="1" dirty="0"/>
              <a:t>５．親孝行月間</a:t>
            </a:r>
            <a:endParaRPr lang="en-US" altLang="ja-JP" sz="1100" b="1" dirty="0"/>
          </a:p>
          <a:p>
            <a:pPr hangingPunct="0"/>
            <a:r>
              <a:rPr lang="en-US" altLang="ja-JP" sz="1100" b="1" dirty="0"/>
              <a:t>     </a:t>
            </a:r>
            <a:r>
              <a:rPr lang="ja-JP" altLang="ja-JP" sz="1100" b="1" dirty="0"/>
              <a:t>（</a:t>
            </a:r>
            <a:r>
              <a:rPr lang="ja-JP" altLang="ja-JP" sz="1100" b="1" dirty="0">
                <a:solidFill>
                  <a:srgbClr val="FF0000"/>
                </a:solidFill>
              </a:rPr>
              <a:t>お客様に尽くすこと〔感謝〕の第一歩として親孝行をする</a:t>
            </a:r>
            <a:r>
              <a:rPr lang="ja-JP" altLang="ja-JP" sz="1100" b="1" dirty="0"/>
              <a:t>）</a:t>
            </a:r>
            <a:endParaRPr lang="ja-JP" altLang="ja-JP" sz="1100" dirty="0"/>
          </a:p>
          <a:p>
            <a:pPr hangingPunct="0"/>
            <a:r>
              <a:rPr lang="ja-JP" altLang="ja-JP" sz="1100" dirty="0"/>
              <a:t>　①毎年４月 </a:t>
            </a:r>
            <a:r>
              <a:rPr lang="en-US" altLang="ja-JP" sz="1100" dirty="0"/>
              <a:t>21 </a:t>
            </a:r>
            <a:r>
              <a:rPr lang="ja-JP" altLang="ja-JP" sz="1100" dirty="0"/>
              <a:t>日～５月 </a:t>
            </a:r>
            <a:r>
              <a:rPr lang="en-US" altLang="ja-JP" sz="1100" dirty="0"/>
              <a:t>20 </a:t>
            </a:r>
            <a:r>
              <a:rPr lang="ja-JP" altLang="ja-JP" sz="1100" dirty="0"/>
              <a:t>日を「親孝行月間」とし、全社員で実</a:t>
            </a:r>
            <a:endParaRPr lang="en-US" altLang="ja-JP" sz="1100" dirty="0"/>
          </a:p>
          <a:p>
            <a:pPr hangingPunct="0"/>
            <a:r>
              <a:rPr lang="ja-JP" altLang="en-US" sz="1100" dirty="0"/>
              <a:t>　　 </a:t>
            </a:r>
            <a:r>
              <a:rPr lang="ja-JP" altLang="ja-JP" sz="1100" dirty="0" err="1"/>
              <a:t>践します</a:t>
            </a:r>
            <a:r>
              <a:rPr lang="ja-JP" altLang="ja-JP" sz="1100" dirty="0"/>
              <a:t>。</a:t>
            </a:r>
          </a:p>
          <a:p>
            <a:pPr hangingPunct="0"/>
            <a:r>
              <a:rPr lang="ja-JP" altLang="en-US" sz="1100" b="1" dirty="0"/>
              <a:t>　</a:t>
            </a:r>
            <a:r>
              <a:rPr lang="ja-JP" altLang="ja-JP" sz="1100" b="1" dirty="0"/>
              <a:t>新入社員</a:t>
            </a:r>
            <a:r>
              <a:rPr lang="ja-JP" altLang="ja-JP" sz="1100" dirty="0"/>
              <a:t>…初めての給料でプレゼントし、お礼の挨拶をする。</a:t>
            </a:r>
            <a:endParaRPr lang="en-US" altLang="ja-JP" sz="1100" dirty="0"/>
          </a:p>
          <a:p>
            <a:pPr hangingPunct="0"/>
            <a:r>
              <a:rPr lang="ja-JP" altLang="en-US" sz="1100" dirty="0"/>
              <a:t>　　</a:t>
            </a:r>
            <a:r>
              <a:rPr lang="ja-JP" altLang="ja-JP" sz="1100" dirty="0"/>
              <a:t>交通費を支給する。親孝行したことを証明するため、プレゼン</a:t>
            </a:r>
            <a:endParaRPr lang="en-US" altLang="ja-JP" sz="1100" dirty="0"/>
          </a:p>
          <a:p>
            <a:pPr hangingPunct="0"/>
            <a:r>
              <a:rPr lang="ja-JP" altLang="en-US" sz="1100" dirty="0"/>
              <a:t>　　</a:t>
            </a:r>
            <a:r>
              <a:rPr lang="ja-JP" altLang="ja-JP" sz="1100" dirty="0" err="1"/>
              <a:t>トして</a:t>
            </a:r>
            <a:r>
              <a:rPr lang="ja-JP" altLang="ja-JP" sz="1100" dirty="0"/>
              <a:t>いる姿を写真に撮って会社に提出する。</a:t>
            </a:r>
            <a:endParaRPr lang="en-US" altLang="ja-JP" sz="1100" dirty="0"/>
          </a:p>
          <a:p>
            <a:pPr hangingPunct="0"/>
            <a:r>
              <a:rPr lang="ja-JP" altLang="en-US" sz="1100" dirty="0"/>
              <a:t>　</a:t>
            </a:r>
            <a:r>
              <a:rPr lang="ja-JP" altLang="ja-JP" sz="1100" dirty="0"/>
              <a:t>その他の社員…親孝行報告する。</a:t>
            </a:r>
          </a:p>
          <a:p>
            <a:pPr hangingPunct="0"/>
            <a:r>
              <a:rPr lang="ja-JP" altLang="ja-JP" sz="1100" dirty="0"/>
              <a:t>　②「親孝行実践レポート」を６月１日～６月</a:t>
            </a:r>
            <a:r>
              <a:rPr lang="ja-JP" altLang="en-US" sz="1100" dirty="0"/>
              <a:t>１５</a:t>
            </a:r>
            <a:r>
              <a:rPr lang="en-US" altLang="ja-JP" sz="1100" dirty="0"/>
              <a:t> </a:t>
            </a:r>
            <a:r>
              <a:rPr lang="ja-JP" altLang="ja-JP" sz="1100" dirty="0"/>
              <a:t>日までに提出し</a:t>
            </a:r>
            <a:r>
              <a:rPr lang="ja-JP" altLang="ja-JP" sz="1100" dirty="0" err="1"/>
              <a:t>ま</a:t>
            </a:r>
            <a:endParaRPr lang="en-US" altLang="ja-JP" sz="1100" dirty="0"/>
          </a:p>
          <a:p>
            <a:pPr hangingPunct="0"/>
            <a:r>
              <a:rPr lang="en-US" altLang="ja-JP" sz="1100" dirty="0"/>
              <a:t>      </a:t>
            </a:r>
            <a:r>
              <a:rPr lang="ja-JP" altLang="ja-JP" sz="1100" dirty="0"/>
              <a:t>す。（社会人３年までの社員）</a:t>
            </a:r>
          </a:p>
          <a:p>
            <a:pPr hangingPunct="0"/>
            <a:r>
              <a:rPr lang="en-US" altLang="ja-JP" sz="1100" dirty="0"/>
              <a:t> </a:t>
            </a:r>
            <a:endParaRPr lang="ja-JP" altLang="ja-JP" sz="1100" dirty="0"/>
          </a:p>
          <a:p>
            <a:pPr hangingPunct="0"/>
            <a:r>
              <a:rPr lang="ja-JP" altLang="ja-JP" sz="1100" b="1" dirty="0"/>
              <a:t>６．親孝行の日（自分の誕生日）</a:t>
            </a:r>
            <a:endParaRPr lang="ja-JP" altLang="ja-JP" sz="1100" dirty="0"/>
          </a:p>
          <a:p>
            <a:pPr hangingPunct="0"/>
            <a:r>
              <a:rPr lang="ja-JP" altLang="ja-JP" sz="1100" dirty="0"/>
              <a:t>自分が生かされているのは親が生んで育ててくれたからです。自分の誕生日には、親に「生んでくれてありがとう」と言うとともにプレゼントをする。うちのお客様の商品を購入した場合は会社より</a:t>
            </a:r>
            <a:r>
              <a:rPr lang="en-US" altLang="ja-JP" sz="1100" dirty="0"/>
              <a:t>1,000 </a:t>
            </a:r>
            <a:r>
              <a:rPr lang="ja-JP" altLang="ja-JP" sz="1100" dirty="0"/>
              <a:t>円を親孝行手当として支給する。</a:t>
            </a:r>
          </a:p>
          <a:p>
            <a:pPr hangingPunct="0"/>
            <a:r>
              <a:rPr lang="en-US" altLang="ja-JP" sz="1100" dirty="0"/>
              <a:t> </a:t>
            </a:r>
            <a:endParaRPr lang="ja-JP" altLang="ja-JP" sz="1100" dirty="0"/>
          </a:p>
          <a:p>
            <a:pPr hangingPunct="0"/>
            <a:r>
              <a:rPr lang="ja-JP" altLang="ja-JP" sz="1100" b="1" dirty="0"/>
              <a:t>７．挨拶（関心を持つこと）</a:t>
            </a:r>
            <a:endParaRPr lang="ja-JP" altLang="ja-JP" sz="1100" dirty="0"/>
          </a:p>
          <a:p>
            <a:pPr hangingPunct="0"/>
            <a:r>
              <a:rPr lang="ja-JP" altLang="ja-JP" sz="1100" dirty="0"/>
              <a:t>　①</a:t>
            </a:r>
            <a:r>
              <a:rPr lang="ja-JP" altLang="ja-JP" sz="1100" b="1" dirty="0"/>
              <a:t>相手に喜ばれるため</a:t>
            </a:r>
            <a:r>
              <a:rPr lang="ja-JP" altLang="ja-JP" sz="1100" dirty="0"/>
              <a:t>に自分から挨拶する。</a:t>
            </a:r>
          </a:p>
          <a:p>
            <a:pPr hangingPunct="0"/>
            <a:r>
              <a:rPr lang="ja-JP" altLang="ja-JP" sz="1100" dirty="0"/>
              <a:t>　②</a:t>
            </a:r>
            <a:r>
              <a:rPr lang="ja-JP" altLang="ja-JP" sz="1100" b="1" dirty="0"/>
              <a:t>愛とは関心を持つこと</a:t>
            </a:r>
            <a:r>
              <a:rPr lang="ja-JP" altLang="ja-JP" sz="1100" dirty="0"/>
              <a:t>、愛の反対は</a:t>
            </a:r>
            <a:r>
              <a:rPr lang="ja-JP" altLang="ja-JP" sz="1100" b="1" dirty="0"/>
              <a:t>無関心</a:t>
            </a:r>
            <a:r>
              <a:rPr lang="ja-JP" altLang="ja-JP" sz="1100" dirty="0"/>
              <a:t>（マザー・テレサ）</a:t>
            </a:r>
          </a:p>
          <a:p>
            <a:pPr hangingPunct="0"/>
            <a:r>
              <a:rPr lang="en-US" altLang="ja-JP" sz="1100" dirty="0"/>
              <a:t> </a:t>
            </a:r>
            <a:endParaRPr lang="ja-JP" altLang="ja-JP" sz="1100" dirty="0"/>
          </a:p>
          <a:p>
            <a:pPr hangingPunct="0"/>
            <a:r>
              <a:rPr lang="ja-JP" altLang="ja-JP" sz="1100" b="1" dirty="0"/>
              <a:t>８．掃除（心を磨く）</a:t>
            </a:r>
            <a:endParaRPr lang="ja-JP" altLang="ja-JP" sz="1100" dirty="0"/>
          </a:p>
          <a:p>
            <a:pPr hangingPunct="0"/>
            <a:r>
              <a:rPr lang="ja-JP" altLang="ja-JP" sz="1100" dirty="0"/>
              <a:t>掃除のやり方を学ぶのではなく、</a:t>
            </a:r>
            <a:r>
              <a:rPr lang="ja-JP" altLang="ja-JP" sz="1100" b="1" dirty="0"/>
              <a:t>掃除に学び、気づく人間</a:t>
            </a:r>
            <a:r>
              <a:rPr lang="ja-JP" altLang="ja-JP" sz="1100" dirty="0"/>
              <a:t>になる。「</a:t>
            </a:r>
            <a:r>
              <a:rPr lang="ja-JP" altLang="ja-JP" sz="1100" b="1" dirty="0"/>
              <a:t>日本を美しくする会</a:t>
            </a:r>
            <a:r>
              <a:rPr lang="ja-JP" altLang="ja-JP" sz="1100" dirty="0"/>
              <a:t>」のトイレ掃除に参加する。</a:t>
            </a:r>
          </a:p>
          <a:p>
            <a:pPr hangingPunct="0"/>
            <a:r>
              <a:rPr lang="en-US" altLang="ja-JP" sz="1100" dirty="0"/>
              <a:t> </a:t>
            </a:r>
            <a:endParaRPr lang="ja-JP" altLang="ja-JP" sz="1100" dirty="0"/>
          </a:p>
          <a:p>
            <a:pPr hangingPunct="0"/>
            <a:r>
              <a:rPr lang="ja-JP" altLang="ja-JP" sz="1100" b="1" dirty="0"/>
              <a:t>９．朝礼（訓練の場）</a:t>
            </a:r>
            <a:endParaRPr lang="ja-JP" altLang="ja-JP" sz="1100" dirty="0"/>
          </a:p>
          <a:p>
            <a:pPr hangingPunct="0"/>
            <a:r>
              <a:rPr lang="ja-JP" altLang="ja-JP" sz="1100" dirty="0"/>
              <a:t>　①</a:t>
            </a:r>
            <a:r>
              <a:rPr lang="ja-JP" altLang="ja-JP" sz="1100" dirty="0">
                <a:solidFill>
                  <a:srgbClr val="FF0000"/>
                </a:solidFill>
              </a:rPr>
              <a:t>朝礼は</a:t>
            </a:r>
            <a:r>
              <a:rPr lang="ja-JP" altLang="ja-JP" sz="1100" b="1" dirty="0">
                <a:solidFill>
                  <a:srgbClr val="FF0000"/>
                </a:solidFill>
              </a:rPr>
              <a:t>人間性を高め、立派な日本人</a:t>
            </a:r>
            <a:r>
              <a:rPr lang="ja-JP" altLang="ja-JP" sz="1100" dirty="0">
                <a:solidFill>
                  <a:srgbClr val="FF0000"/>
                </a:solidFill>
              </a:rPr>
              <a:t>となるために毎日行う。</a:t>
            </a:r>
          </a:p>
          <a:p>
            <a:pPr hangingPunct="0"/>
            <a:r>
              <a:rPr lang="ja-JP" altLang="ja-JP" sz="1100" dirty="0"/>
              <a:t>　②３分間スピーチ、うなづき、笑顔、返事、経営理念の唱和、礼</a:t>
            </a:r>
            <a:endParaRPr lang="en-US" altLang="ja-JP" sz="1100" dirty="0"/>
          </a:p>
          <a:p>
            <a:pPr hangingPunct="0"/>
            <a:r>
              <a:rPr lang="ja-JP" altLang="en-US" sz="1100" dirty="0"/>
              <a:t>　　 </a:t>
            </a:r>
            <a:r>
              <a:rPr lang="ja-JP" altLang="ja-JP" sz="1100" dirty="0"/>
              <a:t>儀挨拶の</a:t>
            </a:r>
            <a:r>
              <a:rPr lang="ja-JP" altLang="ja-JP" sz="1100" b="1" dirty="0"/>
              <a:t>訓練</a:t>
            </a:r>
            <a:r>
              <a:rPr lang="ja-JP" altLang="ja-JP" sz="1100" dirty="0"/>
              <a:t>を行う。</a:t>
            </a:r>
            <a:r>
              <a:rPr lang="ja-JP" altLang="ja-JP" sz="1100" b="1" dirty="0"/>
              <a:t>挨拶・掃除・朝礼の３つの文化は訓練</a:t>
            </a:r>
            <a:endParaRPr lang="en-US" altLang="ja-JP" sz="1100" b="1" dirty="0"/>
          </a:p>
          <a:p>
            <a:pPr hangingPunct="0"/>
            <a:r>
              <a:rPr lang="en-US" altLang="ja-JP" sz="1100" b="1" dirty="0"/>
              <a:t>      </a:t>
            </a:r>
            <a:r>
              <a:rPr lang="ja-JP" altLang="ja-JP" sz="1100" b="1" dirty="0"/>
              <a:t>（トレーニング）することにより身につく。身につくことにより人</a:t>
            </a:r>
            <a:endParaRPr lang="en-US" altLang="ja-JP" sz="1100" b="1" dirty="0"/>
          </a:p>
          <a:p>
            <a:pPr hangingPunct="0"/>
            <a:r>
              <a:rPr lang="en-US" altLang="ja-JP" sz="1100" b="1" dirty="0"/>
              <a:t>      </a:t>
            </a:r>
            <a:r>
              <a:rPr lang="ja-JP" altLang="ja-JP" sz="1100" b="1" dirty="0"/>
              <a:t>間性が高まる。</a:t>
            </a:r>
            <a:r>
              <a:rPr lang="ja-JP" altLang="ja-JP" sz="1100" b="1" dirty="0">
                <a:solidFill>
                  <a:srgbClr val="FF0000"/>
                </a:solidFill>
              </a:rPr>
              <a:t>教育の本質は、訓練（トレーニング）にある。</a:t>
            </a:r>
            <a:endParaRPr lang="ja-JP" altLang="ja-JP" sz="1100" dirty="0">
              <a:solidFill>
                <a:srgbClr val="FF0000"/>
              </a:solidFill>
            </a:endParaRPr>
          </a:p>
          <a:p>
            <a:pPr hangingPunct="0"/>
            <a:r>
              <a:rPr lang="en-US" altLang="ja-JP" sz="1100" dirty="0"/>
              <a:t> </a:t>
            </a:r>
            <a:endParaRPr lang="ja-JP" altLang="ja-JP" sz="1100" dirty="0"/>
          </a:p>
        </p:txBody>
      </p:sp>
      <p:sp>
        <p:nvSpPr>
          <p:cNvPr id="69" name="テキスト ボックス 68"/>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正方形/長方形 25"/>
          <p:cNvSpPr/>
          <p:nvPr/>
        </p:nvSpPr>
        <p:spPr>
          <a:xfrm>
            <a:off x="277594" y="816388"/>
            <a:ext cx="3921827" cy="1676508"/>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3981224527"/>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58" name="正方形/長方形 57"/>
          <p:cNvSpPr/>
          <p:nvPr/>
        </p:nvSpPr>
        <p:spPr>
          <a:xfrm>
            <a:off x="277595" y="2634734"/>
            <a:ext cx="1456173" cy="276999"/>
          </a:xfrm>
          <a:prstGeom prst="rect">
            <a:avLst/>
          </a:prstGeom>
        </p:spPr>
        <p:txBody>
          <a:bodyPr wrap="square">
            <a:spAutoFit/>
          </a:bodyPr>
          <a:lstStyle/>
          <a:p>
            <a:pPr hangingPunct="0"/>
            <a:r>
              <a:rPr lang="ja-JP" altLang="en-US" sz="1200" b="1" dirty="0"/>
              <a:t>２．計画　</a:t>
            </a:r>
            <a:endParaRPr lang="ja-JP" altLang="ja-JP" sz="1200" dirty="0"/>
          </a:p>
        </p:txBody>
      </p:sp>
      <p:sp>
        <p:nvSpPr>
          <p:cNvPr id="59" name="正方形/長方形 58"/>
          <p:cNvSpPr/>
          <p:nvPr/>
        </p:nvSpPr>
        <p:spPr>
          <a:xfrm>
            <a:off x="252083" y="4007464"/>
            <a:ext cx="854721" cy="276999"/>
          </a:xfrm>
          <a:prstGeom prst="rect">
            <a:avLst/>
          </a:prstGeom>
        </p:spPr>
        <p:txBody>
          <a:bodyPr wrap="none">
            <a:spAutoFit/>
          </a:bodyPr>
          <a:lstStyle/>
          <a:p>
            <a:pPr hangingPunct="0"/>
            <a:r>
              <a:rPr lang="ja-JP" altLang="en-US" sz="1200" b="1" dirty="0"/>
              <a:t>３．新事業</a:t>
            </a:r>
            <a:endParaRPr lang="ja-JP" altLang="ja-JP" sz="1200" dirty="0"/>
          </a:p>
        </p:txBody>
      </p:sp>
      <p:sp>
        <p:nvSpPr>
          <p:cNvPr id="61" name="正方形/長方形 60"/>
          <p:cNvSpPr/>
          <p:nvPr/>
        </p:nvSpPr>
        <p:spPr>
          <a:xfrm>
            <a:off x="270123" y="81638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rgbClr val="FFC000"/>
              </a:solidFill>
            </a:endParaRPr>
          </a:p>
        </p:txBody>
      </p:sp>
      <p:sp>
        <p:nvSpPr>
          <p:cNvPr id="62" name="正方形/長方形 61"/>
          <p:cNvSpPr/>
          <p:nvPr/>
        </p:nvSpPr>
        <p:spPr>
          <a:xfrm>
            <a:off x="277594" y="2911733"/>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１．基本</a:t>
            </a:r>
            <a:endParaRPr lang="en-US" altLang="ja-JP" sz="1200" b="1" dirty="0"/>
          </a:p>
        </p:txBody>
      </p:sp>
      <p:sp>
        <p:nvSpPr>
          <p:cNvPr id="64" name="正方形/長方形 63"/>
          <p:cNvSpPr/>
          <p:nvPr/>
        </p:nvSpPr>
        <p:spPr>
          <a:xfrm>
            <a:off x="291242" y="4284463"/>
            <a:ext cx="3921827" cy="2351435"/>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①新規事業に関する方針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847447"/>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新規事業に</a:t>
            </a:r>
            <a:r>
              <a:rPr lang="ja-JP" altLang="ja-JP" sz="1400" b="1"/>
              <a:t>関する方針</a:t>
            </a:r>
            <a:endParaRPr lang="ja-JP" altLang="ja-JP" sz="1400" dirty="0"/>
          </a:p>
          <a:p>
            <a:pPr algn="ctr" hangingPunct="0"/>
            <a:endParaRPr lang="en-US" altLang="ja-JP" sz="1100" b="1" dirty="0"/>
          </a:p>
          <a:p>
            <a:pPr algn="ctr" hangingPunct="0"/>
            <a:r>
              <a:rPr lang="ja-JP" altLang="ja-JP" sz="1100" b="1" dirty="0"/>
              <a:t>過去の延長戦上に未来はない。</a:t>
            </a:r>
            <a:endParaRPr lang="ja-JP" altLang="ja-JP" sz="1100" dirty="0"/>
          </a:p>
          <a:p>
            <a:pPr algn="ctr" hangingPunct="0"/>
            <a:r>
              <a:rPr lang="ja-JP" altLang="ja-JP" sz="1100" b="1" dirty="0">
                <a:solidFill>
                  <a:srgbClr val="FF0000"/>
                </a:solidFill>
              </a:rPr>
              <a:t>未来は戦術ではなく戦略で決まる。</a:t>
            </a:r>
            <a:endParaRPr lang="ja-JP" altLang="ja-JP" sz="1100" dirty="0">
              <a:solidFill>
                <a:srgbClr val="FF0000"/>
              </a:solidFill>
            </a:endParaRPr>
          </a:p>
          <a:p>
            <a:pPr algn="ctr" hangingPunct="0"/>
            <a:r>
              <a:rPr lang="ja-JP" altLang="ja-JP" sz="1100" b="1" dirty="0">
                <a:solidFill>
                  <a:srgbClr val="FF0000"/>
                </a:solidFill>
              </a:rPr>
              <a:t>新規事業は会社の方向性を決める戦略</a:t>
            </a:r>
            <a:r>
              <a:rPr lang="ja-JP" altLang="ja-JP" sz="1100" b="1" dirty="0"/>
              <a:t>です。</a:t>
            </a:r>
            <a:endParaRPr lang="ja-JP" altLang="ja-JP" sz="1100" dirty="0"/>
          </a:p>
          <a:p>
            <a:pPr algn="ctr" hangingPunct="0"/>
            <a:r>
              <a:rPr lang="ja-JP" altLang="ja-JP" sz="1100" b="1" dirty="0"/>
              <a:t>現業に将来の保証はない</a:t>
            </a:r>
            <a:endParaRPr lang="en-US" altLang="ja-JP" sz="1100" b="1" dirty="0"/>
          </a:p>
          <a:p>
            <a:pPr algn="ctr" hangingPunct="0"/>
            <a:r>
              <a:rPr lang="ja-JP" altLang="ja-JP" sz="1100" b="1" dirty="0"/>
              <a:t>こなす仕事ではなく、取り組む仕事</a:t>
            </a:r>
            <a:endParaRPr lang="ja-JP" altLang="ja-JP" sz="1100" dirty="0"/>
          </a:p>
          <a:p>
            <a:pPr hangingPunct="0"/>
            <a:r>
              <a:rPr lang="en-US" altLang="ja-JP" sz="1100" dirty="0"/>
              <a:t> </a:t>
            </a:r>
            <a:endParaRPr lang="ja-JP" altLang="ja-JP" sz="1100" dirty="0"/>
          </a:p>
          <a:p>
            <a:pPr hangingPunct="0"/>
            <a:r>
              <a:rPr lang="ja-JP" altLang="ja-JP" sz="1100" b="1" dirty="0"/>
              <a:t>１．基本（独自性）</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常に独自の新商品・新サービスを開発し続ける</a:t>
            </a:r>
            <a:r>
              <a:rPr lang="ja-JP" altLang="ja-JP" sz="1100" dirty="0"/>
              <a:t>。</a:t>
            </a:r>
          </a:p>
          <a:p>
            <a:pPr hangingPunct="0"/>
            <a:r>
              <a:rPr lang="ja-JP" altLang="ja-JP" sz="1100" dirty="0"/>
              <a:t>（</a:t>
            </a:r>
            <a:r>
              <a:rPr lang="en-US" altLang="ja-JP" sz="1100" dirty="0"/>
              <a:t>2</a:t>
            </a:r>
            <a:r>
              <a:rPr lang="ja-JP" altLang="ja-JP" sz="1100" dirty="0"/>
              <a:t>）新事業は</a:t>
            </a:r>
            <a:r>
              <a:rPr lang="ja-JP" altLang="ja-JP" sz="1100" b="1" dirty="0"/>
              <a:t>所長</a:t>
            </a:r>
            <a:r>
              <a:rPr lang="ja-JP" altLang="ja-JP" sz="1100" dirty="0"/>
              <a:t>・</a:t>
            </a:r>
            <a:r>
              <a:rPr lang="ja-JP" altLang="ja-JP" sz="1100" b="1" dirty="0"/>
              <a:t>専務</a:t>
            </a:r>
            <a:r>
              <a:rPr lang="ja-JP" altLang="ja-JP" sz="1100" dirty="0"/>
              <a:t>または</a:t>
            </a:r>
            <a:r>
              <a:rPr lang="ja-JP" altLang="ja-JP" sz="1100" b="1" dirty="0"/>
              <a:t>役員が担当</a:t>
            </a:r>
            <a:r>
              <a:rPr lang="ja-JP" altLang="ja-JP" sz="1100" dirty="0"/>
              <a:t>する。</a:t>
            </a:r>
          </a:p>
          <a:p>
            <a:pPr hangingPunct="0"/>
            <a:r>
              <a:rPr lang="ja-JP" altLang="ja-JP" sz="1100" dirty="0"/>
              <a:t>（</a:t>
            </a:r>
            <a:r>
              <a:rPr lang="en-US" altLang="ja-JP" sz="1100" dirty="0"/>
              <a:t>3</a:t>
            </a:r>
            <a:r>
              <a:rPr lang="ja-JP" altLang="ja-JP" sz="1100" dirty="0"/>
              <a:t>）現業の事業と組み合わせ、</a:t>
            </a:r>
            <a:r>
              <a:rPr lang="ja-JP" altLang="ja-JP" sz="1100" b="1" dirty="0"/>
              <a:t>周辺事業</a:t>
            </a:r>
            <a:r>
              <a:rPr lang="ja-JP" altLang="ja-JP" sz="1100" dirty="0"/>
              <a:t>に徹する。</a:t>
            </a:r>
            <a:r>
              <a:rPr lang="ja-JP" altLang="ja-JP" sz="1100" b="1" dirty="0">
                <a:solidFill>
                  <a:srgbClr val="FF0000"/>
                </a:solidFill>
              </a:rPr>
              <a:t>多角化</a:t>
            </a:r>
            <a:r>
              <a:rPr lang="ja-JP" altLang="ja-JP" sz="1100" dirty="0">
                <a:solidFill>
                  <a:srgbClr val="FF0000"/>
                </a:solidFill>
              </a:rPr>
              <a:t>では</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なく</a:t>
            </a:r>
            <a:r>
              <a:rPr lang="ja-JP" altLang="ja-JP" sz="1100" b="1" dirty="0">
                <a:solidFill>
                  <a:srgbClr val="FF0000"/>
                </a:solidFill>
              </a:rPr>
              <a:t>総合化</a:t>
            </a:r>
            <a:r>
              <a:rPr lang="ja-JP" altLang="ja-JP" sz="1100" dirty="0">
                <a:solidFill>
                  <a:srgbClr val="FF0000"/>
                </a:solidFill>
              </a:rPr>
              <a:t>。</a:t>
            </a:r>
          </a:p>
          <a:p>
            <a:pPr hangingPunct="0"/>
            <a:r>
              <a:rPr lang="ja-JP" altLang="ja-JP" sz="1100" dirty="0"/>
              <a:t>（</a:t>
            </a:r>
            <a:r>
              <a:rPr lang="en-US" altLang="ja-JP" sz="1100" dirty="0"/>
              <a:t>4</a:t>
            </a:r>
            <a:r>
              <a:rPr lang="ja-JP" altLang="ja-JP" sz="1100" dirty="0"/>
              <a:t>）現業部門より</a:t>
            </a:r>
            <a:r>
              <a:rPr lang="ja-JP" altLang="ja-JP" sz="1100" b="1" dirty="0"/>
              <a:t>優秀な社員を抜擢</a:t>
            </a:r>
            <a:r>
              <a:rPr lang="ja-JP" altLang="ja-JP" sz="1100" dirty="0"/>
              <a:t>し、所長直属のプロジェクト</a:t>
            </a:r>
            <a:endParaRPr lang="en-US" altLang="ja-JP" sz="1100" dirty="0"/>
          </a:p>
          <a:p>
            <a:pPr hangingPunct="0"/>
            <a:r>
              <a:rPr lang="en-US" altLang="ja-JP" sz="1100" dirty="0"/>
              <a:t>       </a:t>
            </a:r>
            <a:r>
              <a:rPr lang="ja-JP" altLang="ja-JP" sz="1100" dirty="0"/>
              <a:t>チームを編成する。</a:t>
            </a:r>
          </a:p>
          <a:p>
            <a:pPr hangingPunct="0"/>
            <a:r>
              <a:rPr lang="ja-JP" altLang="ja-JP" sz="1100" dirty="0"/>
              <a:t>（</a:t>
            </a:r>
            <a:r>
              <a:rPr lang="en-US" altLang="ja-JP" sz="1100" dirty="0"/>
              <a:t>5</a:t>
            </a:r>
            <a:r>
              <a:rPr lang="ja-JP" altLang="ja-JP" sz="1100" dirty="0"/>
              <a:t>）</a:t>
            </a:r>
            <a:r>
              <a:rPr lang="ja-JP" altLang="ja-JP" sz="1100" b="1" dirty="0">
                <a:solidFill>
                  <a:srgbClr val="FF0000"/>
                </a:solidFill>
              </a:rPr>
              <a:t>使命感（志）</a:t>
            </a:r>
            <a:r>
              <a:rPr lang="ja-JP" altLang="ja-JP" sz="1100" dirty="0">
                <a:solidFill>
                  <a:srgbClr val="FF0000"/>
                </a:solidFill>
              </a:rPr>
              <a:t>・</a:t>
            </a:r>
            <a:r>
              <a:rPr lang="ja-JP" altLang="ja-JP" sz="1100" b="1" dirty="0">
                <a:solidFill>
                  <a:srgbClr val="FF0000"/>
                </a:solidFill>
              </a:rPr>
              <a:t>経営理念に合った商品</a:t>
            </a:r>
            <a:r>
              <a:rPr lang="ja-JP" altLang="ja-JP" sz="1100" dirty="0">
                <a:solidFill>
                  <a:srgbClr val="FF0000"/>
                </a:solidFill>
              </a:rPr>
              <a:t>・</a:t>
            </a:r>
            <a:r>
              <a:rPr lang="ja-JP" altLang="ja-JP" sz="1100" b="1" dirty="0">
                <a:solidFill>
                  <a:srgbClr val="FF0000"/>
                </a:solidFill>
              </a:rPr>
              <a:t>サービスのみ</a:t>
            </a:r>
            <a:r>
              <a:rPr lang="ja-JP" altLang="en-US" sz="1100" dirty="0">
                <a:solidFill>
                  <a:srgbClr val="FF0000"/>
                </a:solidFill>
              </a:rPr>
              <a:t>。</a:t>
            </a:r>
            <a:endParaRPr lang="ja-JP" altLang="ja-JP" sz="1100" dirty="0">
              <a:solidFill>
                <a:srgbClr val="FF0000"/>
              </a:solidFill>
            </a:endParaRPr>
          </a:p>
          <a:p>
            <a:pPr hangingPunct="0"/>
            <a:r>
              <a:rPr lang="ja-JP" altLang="ja-JP" sz="1100" dirty="0"/>
              <a:t>（</a:t>
            </a:r>
            <a:r>
              <a:rPr lang="en-US" altLang="ja-JP" sz="1100" dirty="0"/>
              <a:t>6</a:t>
            </a:r>
            <a:r>
              <a:rPr lang="ja-JP" altLang="ja-JP" sz="1100" dirty="0"/>
              <a:t>）足し算の事業ではなく、</a:t>
            </a:r>
            <a:r>
              <a:rPr lang="ja-JP" altLang="ja-JP" sz="1100" b="1" dirty="0"/>
              <a:t>掛け算の事業</a:t>
            </a:r>
            <a:r>
              <a:rPr lang="ja-JP" altLang="ja-JP" sz="1100" dirty="0"/>
              <a:t>に積極的に参入する。</a:t>
            </a:r>
            <a:endParaRPr lang="en-US" altLang="ja-JP" sz="1100" dirty="0"/>
          </a:p>
          <a:p>
            <a:pPr hangingPunct="0"/>
            <a:r>
              <a:rPr lang="en-US" altLang="ja-JP" sz="1100" dirty="0">
                <a:solidFill>
                  <a:srgbClr val="FF0000"/>
                </a:solidFill>
              </a:rPr>
              <a:t>       </a:t>
            </a:r>
            <a:r>
              <a:rPr lang="ja-JP" altLang="ja-JP" sz="1100" dirty="0">
                <a:solidFill>
                  <a:srgbClr val="FF0000"/>
                </a:solidFill>
              </a:rPr>
              <a:t>足し算の事業を掛け算の事業にするように工夫</a:t>
            </a:r>
            <a:r>
              <a:rPr lang="ja-JP" altLang="en-US" sz="1100" dirty="0">
                <a:solidFill>
                  <a:srgbClr val="FF0000"/>
                </a:solidFill>
              </a:rPr>
              <a:t>す</a:t>
            </a:r>
            <a:r>
              <a:rPr lang="ja-JP" altLang="ja-JP" sz="1100" dirty="0">
                <a:solidFill>
                  <a:srgbClr val="FF0000"/>
                </a:solidFill>
              </a:rPr>
              <a:t>る。</a:t>
            </a:r>
          </a:p>
          <a:p>
            <a:pPr hangingPunct="0"/>
            <a:r>
              <a:rPr lang="ja-JP" altLang="ja-JP" sz="1100" dirty="0"/>
              <a:t>（</a:t>
            </a:r>
            <a:r>
              <a:rPr lang="en-US" altLang="ja-JP" sz="1100" dirty="0"/>
              <a:t>7</a:t>
            </a:r>
            <a:r>
              <a:rPr lang="ja-JP" altLang="ja-JP" sz="1100" dirty="0"/>
              <a:t>）新規事業の担当者に対する評価は、社長が決定する。</a:t>
            </a:r>
          </a:p>
          <a:p>
            <a:pPr hangingPunct="0"/>
            <a:r>
              <a:rPr lang="ja-JP" altLang="ja-JP" sz="1100" dirty="0"/>
              <a:t>（</a:t>
            </a:r>
            <a:r>
              <a:rPr lang="en-US" altLang="ja-JP" sz="1100" dirty="0"/>
              <a:t>8</a:t>
            </a:r>
            <a:r>
              <a:rPr lang="ja-JP" altLang="ja-JP" sz="1100" dirty="0"/>
              <a:t>）</a:t>
            </a:r>
            <a:r>
              <a:rPr lang="ja-JP" altLang="ja-JP" sz="1100" b="1" dirty="0">
                <a:solidFill>
                  <a:srgbClr val="FF0000"/>
                </a:solidFill>
              </a:rPr>
              <a:t>順番が大事</a:t>
            </a:r>
            <a:r>
              <a:rPr lang="ja-JP" altLang="ja-JP" sz="1100" dirty="0">
                <a:solidFill>
                  <a:srgbClr val="FF0000"/>
                </a:solidFill>
              </a:rPr>
              <a:t>。</a:t>
            </a:r>
            <a:r>
              <a:rPr lang="ja-JP" altLang="ja-JP" sz="1100" dirty="0"/>
              <a:t>②はライバルがいない。③はライバルが少ない</a:t>
            </a:r>
            <a:endParaRPr lang="en-US" altLang="ja-JP" sz="1100" dirty="0"/>
          </a:p>
          <a:p>
            <a:pPr hangingPunct="0"/>
            <a:r>
              <a:rPr lang="en-US" altLang="ja-JP" sz="1100" dirty="0"/>
              <a:t>       </a:t>
            </a:r>
            <a:r>
              <a:rPr lang="ja-JP" altLang="ja-JP" sz="1100" dirty="0"/>
              <a:t>市場に参入する。④は中小企業ではリスクが大きすぎる。</a:t>
            </a:r>
            <a:endParaRPr lang="en-US" altLang="ja-JP" sz="1100" dirty="0"/>
          </a:p>
          <a:p>
            <a:pPr hangingPunct="0"/>
            <a:r>
              <a:rPr lang="en-US" altLang="ja-JP" sz="1100" dirty="0"/>
              <a:t>       </a:t>
            </a:r>
            <a:r>
              <a:rPr lang="ja-JP" altLang="ja-JP" sz="1100" dirty="0"/>
              <a:t>やらない。</a:t>
            </a:r>
            <a:endParaRPr lang="en-US" altLang="ja-JP" sz="1100" dirty="0"/>
          </a:p>
          <a:p>
            <a:pPr hangingPunct="0"/>
            <a:endParaRPr lang="en-US" altLang="ja-JP" sz="1100" dirty="0"/>
          </a:p>
          <a:p>
            <a:pPr hangingPunct="0"/>
            <a:endParaRPr lang="en-US" altLang="ja-JP" sz="1100" dirty="0"/>
          </a:p>
          <a:p>
            <a:pPr hangingPunct="0"/>
            <a:endParaRPr lang="en-US" altLang="ja-JP" sz="1100" dirty="0"/>
          </a:p>
          <a:p>
            <a:pPr hangingPunct="0"/>
            <a:endParaRPr lang="en-US" altLang="ja-JP" sz="1100" dirty="0"/>
          </a:p>
          <a:p>
            <a:pPr hangingPunct="0"/>
            <a:endParaRPr lang="en-US" altLang="ja-JP" sz="1100" dirty="0"/>
          </a:p>
          <a:p>
            <a:pPr hangingPunct="0"/>
            <a:endParaRPr lang="en-US" altLang="ja-JP" sz="1100" b="1" dirty="0"/>
          </a:p>
          <a:p>
            <a:pPr hangingPunct="0"/>
            <a:r>
              <a:rPr lang="ja-JP" altLang="ja-JP" sz="1100" b="1" dirty="0"/>
              <a:t>２．計画</a:t>
            </a:r>
            <a:endParaRPr lang="ja-JP" altLang="ja-JP" sz="1100" dirty="0"/>
          </a:p>
          <a:p>
            <a:pPr hangingPunct="0"/>
            <a:r>
              <a:rPr lang="ja-JP" altLang="ja-JP" sz="1100" b="1" dirty="0"/>
              <a:t>損益分岐点を超える事</a:t>
            </a:r>
            <a:r>
              <a:rPr lang="ja-JP" altLang="ja-JP" sz="1100" dirty="0"/>
              <a:t>を成功の条件とする。達成までの</a:t>
            </a:r>
            <a:r>
              <a:rPr lang="ja-JP" altLang="ja-JP" sz="1100" b="1" dirty="0"/>
              <a:t>年数は３年</a:t>
            </a:r>
            <a:r>
              <a:rPr lang="ja-JP" altLang="ja-JP" sz="1100" dirty="0"/>
              <a:t>とする。投資額は</a:t>
            </a:r>
            <a:r>
              <a:rPr lang="ja-JP" altLang="ja-JP" sz="1100" b="1" dirty="0"/>
              <a:t>経常利益の</a:t>
            </a:r>
            <a:r>
              <a:rPr lang="en-US" altLang="ja-JP" sz="1100" b="1" dirty="0"/>
              <a:t> 30</a:t>
            </a:r>
            <a:r>
              <a:rPr lang="ja-JP" altLang="ja-JP" sz="1100" b="1" dirty="0"/>
              <a:t>％まで</a:t>
            </a:r>
            <a:r>
              <a:rPr lang="ja-JP" altLang="ja-JP" sz="1100" dirty="0"/>
              <a:t>を目安とする。</a:t>
            </a:r>
            <a:endParaRPr lang="en-US" altLang="ja-JP" sz="1100" dirty="0"/>
          </a:p>
          <a:p>
            <a:pPr hangingPunct="0"/>
            <a:endParaRPr lang="ja-JP" altLang="ja-JP" sz="1100" dirty="0"/>
          </a:p>
          <a:p>
            <a:pPr hangingPunct="0"/>
            <a:r>
              <a:rPr lang="ja-JP" altLang="ja-JP" sz="1100" b="1" dirty="0"/>
              <a:t>３ ．新事業（取り組む仕事）</a:t>
            </a:r>
            <a:endParaRPr lang="en-US" altLang="ja-JP" sz="1100" b="1" dirty="0"/>
          </a:p>
          <a:p>
            <a:pPr hangingPunct="0"/>
            <a:r>
              <a:rPr lang="ja-JP" altLang="en-US" sz="1100" b="1" dirty="0"/>
              <a:t>経営計画書作成指導の全国展開</a:t>
            </a:r>
            <a:endParaRPr lang="en-US" altLang="ja-JP" sz="1100" b="1" dirty="0"/>
          </a:p>
        </p:txBody>
      </p:sp>
      <p:sp>
        <p:nvSpPr>
          <p:cNvPr id="69" name="テキスト ボックス 68"/>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78" name="スライド番号プレースホルダー 1"/>
          <p:cNvSpPr txBox="1">
            <a:spLocks/>
          </p:cNvSpPr>
          <p:nvPr/>
        </p:nvSpPr>
        <p:spPr>
          <a:xfrm>
            <a:off x="7046912" y="6448251"/>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a:t>
            </a:fld>
            <a:endParaRPr lang="ja-JP" altLang="en-US" dirty="0"/>
          </a:p>
        </p:txBody>
      </p:sp>
      <p:sp>
        <p:nvSpPr>
          <p:cNvPr id="79" name="テキスト ボックス 78"/>
          <p:cNvSpPr txBox="1"/>
          <p:nvPr/>
        </p:nvSpPr>
        <p:spPr>
          <a:xfrm>
            <a:off x="5076056" y="4756996"/>
            <a:ext cx="685363" cy="338554"/>
          </a:xfrm>
          <a:prstGeom prst="rect">
            <a:avLst/>
          </a:prstGeom>
          <a:noFill/>
        </p:spPr>
        <p:txBody>
          <a:bodyPr wrap="square" rtlCol="0">
            <a:spAutoFit/>
          </a:bodyPr>
          <a:lstStyle/>
          <a:p>
            <a:pPr hangingPunct="0"/>
            <a:r>
              <a:rPr lang="ja-JP" altLang="ja-JP" sz="800" b="1" dirty="0"/>
              <a:t>現商品</a:t>
            </a:r>
            <a:endParaRPr lang="ja-JP" altLang="ja-JP" sz="800" dirty="0"/>
          </a:p>
          <a:p>
            <a:r>
              <a:rPr lang="ja-JP" altLang="ja-JP" sz="800" b="1" dirty="0"/>
              <a:t>現サービス</a:t>
            </a:r>
            <a:endParaRPr kumimoji="1" lang="ja-JP" altLang="en-US" sz="800" dirty="0"/>
          </a:p>
        </p:txBody>
      </p:sp>
      <p:sp>
        <p:nvSpPr>
          <p:cNvPr id="80" name="テキスト ボックス 79"/>
          <p:cNvSpPr txBox="1"/>
          <p:nvPr/>
        </p:nvSpPr>
        <p:spPr>
          <a:xfrm>
            <a:off x="5076056" y="5095550"/>
            <a:ext cx="685363" cy="338554"/>
          </a:xfrm>
          <a:prstGeom prst="rect">
            <a:avLst/>
          </a:prstGeom>
          <a:noFill/>
        </p:spPr>
        <p:txBody>
          <a:bodyPr wrap="square" rtlCol="0">
            <a:spAutoFit/>
          </a:bodyPr>
          <a:lstStyle/>
          <a:p>
            <a:pPr hangingPunct="0"/>
            <a:r>
              <a:rPr lang="ja-JP" altLang="en-US" sz="800" b="1" dirty="0"/>
              <a:t>新</a:t>
            </a:r>
            <a:r>
              <a:rPr lang="ja-JP" altLang="ja-JP" sz="800" b="1" dirty="0"/>
              <a:t>商品</a:t>
            </a:r>
            <a:endParaRPr lang="ja-JP" altLang="ja-JP" sz="800" dirty="0"/>
          </a:p>
          <a:p>
            <a:r>
              <a:rPr lang="ja-JP" altLang="en-US" sz="800" b="1" dirty="0"/>
              <a:t>新</a:t>
            </a:r>
            <a:r>
              <a:rPr lang="ja-JP" altLang="ja-JP" sz="800" b="1" dirty="0"/>
              <a:t>サービス</a:t>
            </a:r>
            <a:endParaRPr kumimoji="1" lang="ja-JP" altLang="en-US" sz="800" dirty="0"/>
          </a:p>
        </p:txBody>
      </p:sp>
      <p:pic>
        <p:nvPicPr>
          <p:cNvPr id="81" name="Picture 4" descr="Ms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5809337" y="4800373"/>
            <a:ext cx="519132" cy="5501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2" name="テキスト ボックス 81"/>
          <p:cNvSpPr txBox="1"/>
          <p:nvPr/>
        </p:nvSpPr>
        <p:spPr>
          <a:xfrm>
            <a:off x="5892293" y="4622939"/>
            <a:ext cx="288032" cy="246221"/>
          </a:xfrm>
          <a:prstGeom prst="rect">
            <a:avLst/>
          </a:prstGeom>
          <a:noFill/>
        </p:spPr>
        <p:txBody>
          <a:bodyPr wrap="square" rtlCol="0">
            <a:spAutoFit/>
          </a:bodyPr>
          <a:lstStyle/>
          <a:p>
            <a:r>
              <a:rPr kumimoji="1" lang="ja-JP" altLang="en-US" sz="1000" dirty="0"/>
              <a:t>①</a:t>
            </a:r>
            <a:endParaRPr lang="en-US" altLang="ja-JP" sz="1000" dirty="0"/>
          </a:p>
        </p:txBody>
      </p:sp>
      <p:sp>
        <p:nvSpPr>
          <p:cNvPr id="83" name="テキスト ボックス 82"/>
          <p:cNvSpPr txBox="1"/>
          <p:nvPr/>
        </p:nvSpPr>
        <p:spPr>
          <a:xfrm>
            <a:off x="5652120" y="4968576"/>
            <a:ext cx="288032" cy="246221"/>
          </a:xfrm>
          <a:prstGeom prst="rect">
            <a:avLst/>
          </a:prstGeom>
          <a:noFill/>
        </p:spPr>
        <p:txBody>
          <a:bodyPr wrap="square" rtlCol="0">
            <a:spAutoFit/>
          </a:bodyPr>
          <a:lstStyle/>
          <a:p>
            <a:r>
              <a:rPr lang="ja-JP" altLang="en-US" sz="1000" dirty="0"/>
              <a:t>②</a:t>
            </a:r>
            <a:endParaRPr lang="en-US" altLang="ja-JP" sz="1000" dirty="0"/>
          </a:p>
        </p:txBody>
      </p:sp>
      <p:sp>
        <p:nvSpPr>
          <p:cNvPr id="84" name="テキスト ボックス 83"/>
          <p:cNvSpPr txBox="1"/>
          <p:nvPr/>
        </p:nvSpPr>
        <p:spPr>
          <a:xfrm>
            <a:off x="5889267" y="4820885"/>
            <a:ext cx="288032" cy="246221"/>
          </a:xfrm>
          <a:prstGeom prst="rect">
            <a:avLst/>
          </a:prstGeom>
          <a:noFill/>
        </p:spPr>
        <p:txBody>
          <a:bodyPr wrap="square" rtlCol="0">
            <a:spAutoFit/>
          </a:bodyPr>
          <a:lstStyle/>
          <a:p>
            <a:r>
              <a:rPr lang="ja-JP" altLang="en-US" sz="1000" dirty="0"/>
              <a:t>③</a:t>
            </a:r>
            <a:endParaRPr lang="en-US" altLang="ja-JP" sz="1000" dirty="0"/>
          </a:p>
        </p:txBody>
      </p:sp>
      <p:sp>
        <p:nvSpPr>
          <p:cNvPr id="85" name="テキスト ボックス 84"/>
          <p:cNvSpPr txBox="1"/>
          <p:nvPr/>
        </p:nvSpPr>
        <p:spPr>
          <a:xfrm>
            <a:off x="5892293" y="5280216"/>
            <a:ext cx="288032" cy="246221"/>
          </a:xfrm>
          <a:prstGeom prst="rect">
            <a:avLst/>
          </a:prstGeom>
          <a:noFill/>
        </p:spPr>
        <p:txBody>
          <a:bodyPr wrap="square" rtlCol="0">
            <a:spAutoFit/>
          </a:bodyPr>
          <a:lstStyle/>
          <a:p>
            <a:r>
              <a:rPr lang="ja-JP" altLang="en-US" sz="1000" dirty="0"/>
              <a:t>④</a:t>
            </a:r>
            <a:endParaRPr lang="en-US" altLang="ja-JP" sz="1000" dirty="0"/>
          </a:p>
        </p:txBody>
      </p:sp>
      <p:sp>
        <p:nvSpPr>
          <p:cNvPr id="86" name="テキスト ボックス 85"/>
          <p:cNvSpPr txBox="1"/>
          <p:nvPr/>
        </p:nvSpPr>
        <p:spPr>
          <a:xfrm>
            <a:off x="6356407" y="4735510"/>
            <a:ext cx="685363" cy="215444"/>
          </a:xfrm>
          <a:prstGeom prst="rect">
            <a:avLst/>
          </a:prstGeom>
          <a:noFill/>
        </p:spPr>
        <p:txBody>
          <a:bodyPr wrap="square" rtlCol="0">
            <a:spAutoFit/>
          </a:bodyPr>
          <a:lstStyle/>
          <a:p>
            <a:pPr hangingPunct="0"/>
            <a:r>
              <a:rPr lang="ja-JP" altLang="en-US" sz="800" b="1" dirty="0"/>
              <a:t>現市場</a:t>
            </a:r>
            <a:endParaRPr lang="ja-JP" altLang="ja-JP" sz="800" dirty="0"/>
          </a:p>
        </p:txBody>
      </p:sp>
      <p:sp>
        <p:nvSpPr>
          <p:cNvPr id="87" name="テキスト ボックス 86"/>
          <p:cNvSpPr txBox="1"/>
          <p:nvPr/>
        </p:nvSpPr>
        <p:spPr>
          <a:xfrm>
            <a:off x="6385880" y="5180188"/>
            <a:ext cx="685363" cy="215444"/>
          </a:xfrm>
          <a:prstGeom prst="rect">
            <a:avLst/>
          </a:prstGeom>
          <a:noFill/>
        </p:spPr>
        <p:txBody>
          <a:bodyPr wrap="square" rtlCol="0">
            <a:spAutoFit/>
          </a:bodyPr>
          <a:lstStyle/>
          <a:p>
            <a:pPr hangingPunct="0"/>
            <a:r>
              <a:rPr lang="ja-JP" altLang="en-US" sz="800" b="1" dirty="0"/>
              <a:t>新市場</a:t>
            </a:r>
            <a:endParaRPr lang="ja-JP" altLang="ja-JP" sz="800" dirty="0"/>
          </a:p>
        </p:txBody>
      </p:sp>
      <p:sp>
        <p:nvSpPr>
          <p:cNvPr id="88" name="テキスト ボックス 87"/>
          <p:cNvSpPr txBox="1"/>
          <p:nvPr/>
        </p:nvSpPr>
        <p:spPr>
          <a:xfrm>
            <a:off x="6876256" y="4695441"/>
            <a:ext cx="1800200" cy="707886"/>
          </a:xfrm>
          <a:prstGeom prst="rect">
            <a:avLst/>
          </a:prstGeom>
          <a:noFill/>
        </p:spPr>
        <p:txBody>
          <a:bodyPr wrap="square" rtlCol="0">
            <a:spAutoFit/>
          </a:bodyPr>
          <a:lstStyle/>
          <a:p>
            <a:pPr hangingPunct="0"/>
            <a:r>
              <a:rPr lang="ja-JP" altLang="ja-JP" sz="1000" b="1" dirty="0"/>
              <a:t>強みを生かした経営</a:t>
            </a:r>
            <a:r>
              <a:rPr lang="ja-JP" altLang="ja-JP" sz="1000" dirty="0"/>
              <a:t>をするために</a:t>
            </a:r>
            <a:r>
              <a:rPr lang="ja-JP" altLang="ja-JP" sz="1000" b="1" dirty="0"/>
              <a:t>①②③</a:t>
            </a:r>
            <a:r>
              <a:rPr lang="ja-JP" altLang="ja-JP" sz="1000" dirty="0"/>
              <a:t>で戦う。</a:t>
            </a:r>
          </a:p>
          <a:p>
            <a:pPr hangingPunct="0"/>
            <a:r>
              <a:rPr lang="ja-JP" altLang="ja-JP" sz="1000" dirty="0"/>
              <a:t>④はやらない。今後は</a:t>
            </a:r>
            <a:r>
              <a:rPr lang="ja-JP" altLang="ja-JP" sz="1000" b="1" dirty="0"/>
              <a:t>②③の戦略を重点</a:t>
            </a:r>
            <a:r>
              <a:rPr lang="ja-JP" altLang="ja-JP" sz="1000" dirty="0"/>
              <a:t>とする。</a:t>
            </a:r>
          </a:p>
        </p:txBody>
      </p:sp>
      <p:sp>
        <p:nvSpPr>
          <p:cNvPr id="11" name="正方形/長方形 10"/>
          <p:cNvSpPr/>
          <p:nvPr/>
        </p:nvSpPr>
        <p:spPr>
          <a:xfrm>
            <a:off x="5004048" y="4622939"/>
            <a:ext cx="3600400" cy="903498"/>
          </a:xfrm>
          <a:prstGeom prst="rect">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520980888"/>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cxnSp>
        <p:nvCxnSpPr>
          <p:cNvPr id="21" name="直線コネクタ 20"/>
          <p:cNvCxnSpPr/>
          <p:nvPr/>
        </p:nvCxnSpPr>
        <p:spPr>
          <a:xfrm>
            <a:off x="6325697" y="-675456"/>
            <a:ext cx="468052" cy="0"/>
          </a:xfrm>
          <a:prstGeom prst="line">
            <a:avLst/>
          </a:prstGeom>
          <a:ln w="19050">
            <a:solidFill>
              <a:srgbClr val="FF0066"/>
            </a:solidFill>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20</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20</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20</a:t>
            </a:fld>
            <a:endParaRPr lang="ja-JP" altLang="en-US" dirty="0"/>
          </a:p>
        </p:txBody>
      </p:sp>
      <p:sp>
        <p:nvSpPr>
          <p:cNvPr id="61" name="正方形/長方形 60"/>
          <p:cNvSpPr/>
          <p:nvPr/>
        </p:nvSpPr>
        <p:spPr>
          <a:xfrm>
            <a:off x="270123" y="81638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806631" cy="276999"/>
          </a:xfrm>
          <a:prstGeom prst="rect">
            <a:avLst/>
          </a:prstGeom>
        </p:spPr>
        <p:txBody>
          <a:bodyPr wrap="none">
            <a:spAutoFit/>
          </a:bodyPr>
          <a:lstStyle/>
          <a:p>
            <a:pPr hangingPunct="0"/>
            <a:r>
              <a:rPr lang="ja-JP" altLang="en-US" sz="1200" b="1" dirty="0"/>
              <a:t>１０．読書</a:t>
            </a:r>
            <a:endParaRPr lang="en-US" altLang="ja-JP" sz="1200" b="1"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②教育・訓練に関する方針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教育・評価</a:t>
              </a:r>
              <a:endParaRPr kumimoji="1" lang="ja-JP" altLang="en-US" sz="900" b="1" kern="1200" dirty="0">
                <a:solidFill>
                  <a:srgbClr val="FFFFFF"/>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教育・訓練に関する方針</a:t>
            </a:r>
            <a:endParaRPr lang="en-US" altLang="ja-JP" sz="1400" dirty="0"/>
          </a:p>
          <a:p>
            <a:pPr hangingPunct="0"/>
            <a:r>
              <a:rPr lang="en-US" altLang="ja-JP" sz="1100" dirty="0"/>
              <a:t>  </a:t>
            </a:r>
            <a:endParaRPr lang="ja-JP" altLang="ja-JP" sz="1100" dirty="0"/>
          </a:p>
          <a:p>
            <a:pPr hangingPunct="0"/>
            <a:r>
              <a:rPr lang="en-US" altLang="ja-JP" sz="1100" b="1" dirty="0"/>
              <a:t>10</a:t>
            </a:r>
            <a:r>
              <a:rPr lang="ja-JP" altLang="ja-JP" sz="1100" b="1" dirty="0" err="1"/>
              <a:t>．</a:t>
            </a:r>
            <a:r>
              <a:rPr lang="ja-JP" altLang="ja-JP" sz="1100" b="1" dirty="0"/>
              <a:t>読書（ものの見方、考え方を学ぶ）</a:t>
            </a:r>
            <a:endParaRPr lang="ja-JP" altLang="ja-JP" sz="1100" dirty="0"/>
          </a:p>
          <a:p>
            <a:pPr hangingPunct="0"/>
            <a:r>
              <a:rPr lang="ja-JP" altLang="ja-JP" sz="1100" dirty="0"/>
              <a:t>　①</a:t>
            </a:r>
            <a:r>
              <a:rPr lang="ja-JP" altLang="ja-JP" sz="1100" b="1" dirty="0"/>
              <a:t>良書</a:t>
            </a:r>
            <a:r>
              <a:rPr lang="ja-JP" altLang="ja-JP" sz="1100" dirty="0"/>
              <a:t>を月１冊以上読む習慣を身につける。</a:t>
            </a:r>
          </a:p>
          <a:p>
            <a:pPr hangingPunct="0"/>
            <a:r>
              <a:rPr lang="ja-JP" altLang="ja-JP" sz="1100" dirty="0"/>
              <a:t>　②読書感想文</a:t>
            </a:r>
          </a:p>
          <a:p>
            <a:pPr hangingPunct="0"/>
            <a:r>
              <a:rPr lang="ja-JP" altLang="en-US" sz="1100" dirty="0"/>
              <a:t>　　  </a:t>
            </a:r>
            <a:r>
              <a:rPr lang="ja-JP" altLang="ja-JP" sz="1100" dirty="0"/>
              <a:t>期　限：</a:t>
            </a:r>
            <a:r>
              <a:rPr lang="en-US" altLang="ja-JP" sz="1100" dirty="0"/>
              <a:t>11 </a:t>
            </a:r>
            <a:r>
              <a:rPr lang="ja-JP" altLang="ja-JP" sz="1100" dirty="0"/>
              <a:t>月末日まで</a:t>
            </a:r>
          </a:p>
          <a:p>
            <a:pPr hangingPunct="0"/>
            <a:r>
              <a:rPr lang="ja-JP" altLang="en-US" sz="1100" dirty="0"/>
              <a:t>　　  </a:t>
            </a:r>
            <a:r>
              <a:rPr lang="ja-JP" altLang="ja-JP" sz="1100" dirty="0"/>
              <a:t>対象者：入社３年未満（中途社員を含む）</a:t>
            </a:r>
          </a:p>
          <a:p>
            <a:pPr hangingPunct="0"/>
            <a:r>
              <a:rPr lang="ja-JP" altLang="ja-JP" sz="1100" dirty="0"/>
              <a:t>　③全社員は１年間に読んだ本の題名・著者名を書き提出す</a:t>
            </a:r>
            <a:endParaRPr lang="en-US" altLang="ja-JP" sz="1100" dirty="0"/>
          </a:p>
          <a:p>
            <a:pPr hangingPunct="0"/>
            <a:r>
              <a:rPr lang="en-US" altLang="ja-JP" sz="1100" dirty="0"/>
              <a:t>       </a:t>
            </a:r>
            <a:r>
              <a:rPr lang="ja-JP" altLang="ja-JP" sz="1100" dirty="0"/>
              <a:t>る。原則 </a:t>
            </a:r>
            <a:r>
              <a:rPr lang="en-US" altLang="ja-JP" sz="1100" dirty="0"/>
              <a:t>10 </a:t>
            </a:r>
            <a:r>
              <a:rPr lang="ja-JP" altLang="ja-JP" sz="1100" dirty="0"/>
              <a:t>冊以上。</a:t>
            </a:r>
          </a:p>
          <a:p>
            <a:pPr hangingPunct="0"/>
            <a:r>
              <a:rPr lang="ja-JP" altLang="ja-JP" sz="1100" dirty="0"/>
              <a:t>　④小冊子にして配布する。</a:t>
            </a:r>
          </a:p>
          <a:p>
            <a:pPr hangingPunct="0"/>
            <a:r>
              <a:rPr lang="ja-JP" altLang="ja-JP" sz="1100" dirty="0"/>
              <a:t>　⑤所員審査により優秀者には、図書券を配布する。</a:t>
            </a:r>
            <a:endParaRPr lang="en-US" altLang="ja-JP" sz="1100" dirty="0"/>
          </a:p>
          <a:p>
            <a:pPr hangingPunct="0"/>
            <a:endParaRPr lang="ja-JP" altLang="ja-JP" sz="1100" dirty="0"/>
          </a:p>
          <a:p>
            <a:pPr hangingPunct="0"/>
            <a:r>
              <a:rPr lang="en-US" altLang="ja-JP" sz="1100" b="1" dirty="0"/>
              <a:t>11</a:t>
            </a:r>
            <a:r>
              <a:rPr lang="ja-JP" altLang="ja-JP" sz="1100" b="1" dirty="0" err="1"/>
              <a:t>．</a:t>
            </a:r>
            <a:r>
              <a:rPr lang="ja-JP" altLang="ja-JP" sz="1100" b="1" dirty="0"/>
              <a:t>規律（守り・即実行すること）</a:t>
            </a:r>
            <a:endParaRPr lang="ja-JP" altLang="ja-JP" sz="1100" dirty="0"/>
          </a:p>
          <a:p>
            <a:pPr hangingPunct="0"/>
            <a:r>
              <a:rPr lang="ja-JP" altLang="ja-JP" sz="1100" dirty="0"/>
              <a:t>（</a:t>
            </a:r>
            <a:r>
              <a:rPr lang="en-US" altLang="ja-JP" sz="1100" dirty="0"/>
              <a:t>1</a:t>
            </a:r>
            <a:r>
              <a:rPr lang="ja-JP" altLang="ja-JP" sz="1100" dirty="0"/>
              <a:t>）決められた</a:t>
            </a:r>
            <a:r>
              <a:rPr lang="ja-JP" altLang="ja-JP" sz="1100" b="1" dirty="0"/>
              <a:t>方針</a:t>
            </a:r>
            <a:r>
              <a:rPr lang="ja-JP" altLang="ja-JP" sz="1100" dirty="0"/>
              <a:t>は必ず守り、</a:t>
            </a:r>
            <a:r>
              <a:rPr lang="ja-JP" altLang="ja-JP" sz="1100" b="1" dirty="0"/>
              <a:t>指示・命令</a:t>
            </a:r>
            <a:r>
              <a:rPr lang="ja-JP" altLang="ja-JP" sz="1100" dirty="0"/>
              <a:t>は絶対遂行し、途中</a:t>
            </a:r>
            <a:endParaRPr lang="en-US" altLang="ja-JP" sz="1100" dirty="0"/>
          </a:p>
          <a:p>
            <a:pPr hangingPunct="0"/>
            <a:r>
              <a:rPr lang="en-US" altLang="ja-JP" sz="1100" dirty="0"/>
              <a:t>      </a:t>
            </a:r>
            <a:r>
              <a:rPr lang="ja-JP" altLang="ja-JP" sz="1100" dirty="0"/>
              <a:t>結果を</a:t>
            </a:r>
            <a:r>
              <a:rPr lang="ja-JP" altLang="ja-JP" sz="1100" b="1" dirty="0"/>
              <a:t>随時報告</a:t>
            </a:r>
            <a:r>
              <a:rPr lang="ja-JP" altLang="ja-JP" sz="1100" dirty="0"/>
              <a:t>する。凡事徹底、小さなルールも自ら守る。</a:t>
            </a:r>
            <a:endParaRPr lang="en-US" altLang="ja-JP" sz="1100" dirty="0"/>
          </a:p>
          <a:p>
            <a:pPr hangingPunct="0"/>
            <a:r>
              <a:rPr lang="en-US" altLang="ja-JP" sz="1100" dirty="0"/>
              <a:t>      </a:t>
            </a:r>
            <a:r>
              <a:rPr lang="ja-JP" altLang="ja-JP" sz="1100" dirty="0">
                <a:solidFill>
                  <a:srgbClr val="FF0000"/>
                </a:solidFill>
              </a:rPr>
              <a:t>ルールは上司・先輩から破られがちです。上司が部下に指示</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するときは、</a:t>
            </a:r>
            <a:r>
              <a:rPr lang="ja-JP" altLang="ja-JP" sz="1100" b="1" dirty="0">
                <a:solidFill>
                  <a:srgbClr val="FF0000"/>
                </a:solidFill>
              </a:rPr>
              <a:t>「これは指示です」</a:t>
            </a:r>
            <a:r>
              <a:rPr lang="ja-JP" altLang="ja-JP" sz="1100" dirty="0">
                <a:solidFill>
                  <a:srgbClr val="FF0000"/>
                </a:solidFill>
              </a:rPr>
              <a:t>と言い、</a:t>
            </a:r>
            <a:r>
              <a:rPr lang="ja-JP" altLang="ja-JP" sz="1100" b="1" dirty="0">
                <a:solidFill>
                  <a:srgbClr val="FF0000"/>
                </a:solidFill>
              </a:rPr>
              <a:t>部下はメモ</a:t>
            </a:r>
            <a:r>
              <a:rPr lang="ja-JP" altLang="ja-JP" sz="1100" dirty="0">
                <a:solidFill>
                  <a:srgbClr val="FF0000"/>
                </a:solidFill>
              </a:rPr>
              <a:t>を取り、</a:t>
            </a:r>
            <a:r>
              <a:rPr lang="ja-JP" altLang="ja-JP" sz="1100" dirty="0" err="1">
                <a:solidFill>
                  <a:srgbClr val="FF0000"/>
                </a:solidFill>
              </a:rPr>
              <a:t>い</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われた</a:t>
            </a:r>
            <a:r>
              <a:rPr lang="ja-JP" altLang="ja-JP" sz="1100" b="1" dirty="0">
                <a:solidFill>
                  <a:srgbClr val="FF0000"/>
                </a:solidFill>
              </a:rPr>
              <a:t>内容を復唱</a:t>
            </a:r>
            <a:r>
              <a:rPr lang="ja-JP" altLang="ja-JP" sz="1100" dirty="0">
                <a:solidFill>
                  <a:srgbClr val="FF0000"/>
                </a:solidFill>
              </a:rPr>
              <a:t>し、</a:t>
            </a:r>
            <a:r>
              <a:rPr lang="ja-JP" altLang="ja-JP" sz="1100" b="1" dirty="0">
                <a:solidFill>
                  <a:srgbClr val="FF0000"/>
                </a:solidFill>
              </a:rPr>
              <a:t>期日を確認</a:t>
            </a:r>
            <a:r>
              <a:rPr lang="ja-JP" altLang="ja-JP" sz="1100" dirty="0">
                <a:solidFill>
                  <a:srgbClr val="FF0000"/>
                </a:solidFill>
              </a:rPr>
              <a:t>する。</a:t>
            </a:r>
          </a:p>
          <a:p>
            <a:pPr hangingPunct="0"/>
            <a:r>
              <a:rPr lang="ja-JP" altLang="ja-JP" sz="1100" dirty="0"/>
              <a:t>（</a:t>
            </a:r>
            <a:r>
              <a:rPr lang="en-US" altLang="ja-JP" sz="1100" dirty="0"/>
              <a:t>2</a:t>
            </a:r>
            <a:r>
              <a:rPr lang="ja-JP" altLang="ja-JP" sz="1100" dirty="0"/>
              <a:t>）良い習慣を身につけ、各自で健康管理を徹底する。</a:t>
            </a:r>
            <a:r>
              <a:rPr lang="ja-JP" altLang="ja-JP" sz="1100" b="1" dirty="0"/>
              <a:t>健康は</a:t>
            </a:r>
            <a:endParaRPr lang="en-US" altLang="ja-JP" sz="1100" b="1" dirty="0"/>
          </a:p>
          <a:p>
            <a:pPr hangingPunct="0"/>
            <a:r>
              <a:rPr lang="en-US" altLang="ja-JP" sz="1100" b="1" dirty="0"/>
              <a:t>       </a:t>
            </a:r>
            <a:r>
              <a:rPr lang="ja-JP" altLang="ja-JP" sz="1100" b="1" dirty="0"/>
              <a:t>財産</a:t>
            </a:r>
            <a:r>
              <a:rPr lang="ja-JP" altLang="ja-JP" sz="1100" dirty="0"/>
              <a:t>である。</a:t>
            </a:r>
          </a:p>
          <a:p>
            <a:pPr hangingPunct="0"/>
            <a:r>
              <a:rPr lang="ja-JP" altLang="ja-JP" sz="1100" dirty="0"/>
              <a:t>（</a:t>
            </a:r>
            <a:r>
              <a:rPr lang="en-US" altLang="ja-JP" sz="1100" dirty="0"/>
              <a:t>3</a:t>
            </a:r>
            <a:r>
              <a:rPr lang="ja-JP" altLang="ja-JP" sz="1100" dirty="0"/>
              <a:t>）仕事の場所の</a:t>
            </a:r>
            <a:r>
              <a:rPr lang="ja-JP" altLang="ja-JP" sz="1100" b="1" dirty="0"/>
              <a:t>安全を確認</a:t>
            </a:r>
            <a:r>
              <a:rPr lang="ja-JP" altLang="ja-JP" sz="1100" dirty="0"/>
              <a:t>し、終業時はチェックシートにより、</a:t>
            </a:r>
            <a:endParaRPr lang="en-US" altLang="ja-JP" sz="1100" dirty="0"/>
          </a:p>
          <a:p>
            <a:pPr hangingPunct="0"/>
            <a:r>
              <a:rPr lang="en-US" altLang="ja-JP" sz="1100" dirty="0"/>
              <a:t>       </a:t>
            </a:r>
            <a:r>
              <a:rPr lang="ja-JP" altLang="ja-JP" sz="1100" dirty="0"/>
              <a:t>電気、戸締り、冷暖房等を確認する。</a:t>
            </a:r>
          </a:p>
          <a:p>
            <a:pPr hangingPunct="0"/>
            <a:r>
              <a:rPr lang="ja-JP" altLang="ja-JP" sz="1100" dirty="0"/>
              <a:t>（</a:t>
            </a:r>
            <a:r>
              <a:rPr lang="en-US" altLang="ja-JP" sz="1100" dirty="0"/>
              <a:t>4</a:t>
            </a:r>
            <a:r>
              <a:rPr lang="ja-JP" altLang="ja-JP" sz="1100" dirty="0"/>
              <a:t>）</a:t>
            </a:r>
            <a:r>
              <a:rPr lang="ja-JP" altLang="ja-JP" sz="1100" b="1" dirty="0"/>
              <a:t>規律ある生活態度を送る</a:t>
            </a:r>
            <a:r>
              <a:rPr lang="ja-JP" altLang="ja-JP" sz="1100" dirty="0"/>
              <a:t>。早寝、早起き、朝ごはん、規則正</a:t>
            </a:r>
            <a:endParaRPr lang="en-US" altLang="ja-JP" sz="1100" dirty="0"/>
          </a:p>
          <a:p>
            <a:pPr hangingPunct="0"/>
            <a:r>
              <a:rPr lang="en-US" altLang="ja-JP" sz="1100" dirty="0"/>
              <a:t>       </a:t>
            </a:r>
            <a:r>
              <a:rPr lang="ja-JP" altLang="ja-JP" sz="1100" dirty="0"/>
              <a:t>しい食生活の習慣、運動。</a:t>
            </a:r>
          </a:p>
          <a:p>
            <a:pPr hangingPunct="0"/>
            <a:r>
              <a:rPr lang="ja-JP" altLang="ja-JP" sz="1100" dirty="0"/>
              <a:t>（</a:t>
            </a:r>
            <a:r>
              <a:rPr lang="en-US" altLang="ja-JP" sz="1100" dirty="0"/>
              <a:t>5</a:t>
            </a:r>
            <a:r>
              <a:rPr lang="ja-JP" altLang="ja-JP" sz="1100" dirty="0"/>
              <a:t>）時間を守り、</a:t>
            </a:r>
            <a:r>
              <a:rPr lang="ja-JP" altLang="ja-JP" sz="1100" b="1" dirty="0"/>
              <a:t>５分前集合</a:t>
            </a:r>
            <a:r>
              <a:rPr lang="ja-JP" altLang="ja-JP" sz="1100" dirty="0"/>
              <a:t>を行動の基本とする。</a:t>
            </a:r>
          </a:p>
          <a:p>
            <a:pPr hangingPunct="0"/>
            <a:r>
              <a:rPr lang="ja-JP" altLang="ja-JP" sz="1100" dirty="0"/>
              <a:t>（</a:t>
            </a:r>
            <a:r>
              <a:rPr lang="en-US" altLang="ja-JP" sz="1100" dirty="0"/>
              <a:t>6</a:t>
            </a:r>
            <a:r>
              <a:rPr lang="ja-JP" altLang="ja-JP" sz="1100" dirty="0"/>
              <a:t>）身だしなみを整え、</a:t>
            </a:r>
            <a:r>
              <a:rPr lang="ja-JP" altLang="ja-JP" sz="1100" b="1" dirty="0"/>
              <a:t>決められた服装</a:t>
            </a:r>
            <a:r>
              <a:rPr lang="ja-JP" altLang="ja-JP" sz="1100" dirty="0"/>
              <a:t>を守る（職務規程参照）。</a:t>
            </a:r>
            <a:endParaRPr lang="en-US" altLang="ja-JP" sz="1100" dirty="0"/>
          </a:p>
          <a:p>
            <a:pPr hangingPunct="0"/>
            <a:r>
              <a:rPr lang="en-US" altLang="ja-JP" sz="1100" dirty="0"/>
              <a:t>       </a:t>
            </a:r>
            <a:r>
              <a:rPr lang="ja-JP" altLang="ja-JP" sz="1100" dirty="0"/>
              <a:t>男性は茶髪を禁止する。女性は程度により認める。夏 </a:t>
            </a:r>
            <a:r>
              <a:rPr lang="en-US" altLang="ja-JP" sz="1100" dirty="0"/>
              <a:t>6 </a:t>
            </a:r>
            <a:r>
              <a:rPr lang="ja-JP" altLang="ja-JP" sz="1100" dirty="0"/>
              <a:t>月～</a:t>
            </a:r>
            <a:endParaRPr lang="en-US" altLang="ja-JP" sz="1100" dirty="0"/>
          </a:p>
          <a:p>
            <a:pPr hangingPunct="0"/>
            <a:r>
              <a:rPr lang="en-US" altLang="ja-JP" sz="1100" dirty="0"/>
              <a:t>     </a:t>
            </a:r>
            <a:r>
              <a:rPr lang="ja-JP" altLang="ja-JP" sz="1100" dirty="0"/>
              <a:t> </a:t>
            </a:r>
            <a:r>
              <a:rPr lang="en-US" altLang="ja-JP" sz="1100" dirty="0"/>
              <a:t>10 </a:t>
            </a:r>
            <a:r>
              <a:rPr lang="ja-JP" altLang="ja-JP" sz="1100" dirty="0"/>
              <a:t>月はクールビズとする。</a:t>
            </a:r>
          </a:p>
          <a:p>
            <a:pPr hangingPunct="0"/>
            <a:r>
              <a:rPr lang="ja-JP" altLang="ja-JP" sz="1100" dirty="0"/>
              <a:t>（</a:t>
            </a:r>
            <a:r>
              <a:rPr lang="en-US" altLang="ja-JP" sz="1100" dirty="0"/>
              <a:t>7</a:t>
            </a:r>
            <a:r>
              <a:rPr lang="ja-JP" altLang="ja-JP" sz="1100" dirty="0"/>
              <a:t>）</a:t>
            </a:r>
            <a:r>
              <a:rPr lang="ja-JP" altLang="ja-JP" sz="1100" b="1" dirty="0"/>
              <a:t>社内では禁煙</a:t>
            </a:r>
            <a:r>
              <a:rPr lang="ja-JP" altLang="ja-JP" sz="1100" dirty="0"/>
              <a:t>とする。ただし、所定の場所でなら良い。</a:t>
            </a:r>
          </a:p>
          <a:p>
            <a:pPr hangingPunct="0"/>
            <a:r>
              <a:rPr lang="en-US" altLang="ja-JP" sz="1100" dirty="0"/>
              <a:t> </a:t>
            </a:r>
            <a:endParaRPr lang="ja-JP" altLang="ja-JP" sz="1100" dirty="0"/>
          </a:p>
          <a:p>
            <a:pPr hangingPunct="0"/>
            <a:r>
              <a:rPr lang="ja-JP" altLang="ja-JP" sz="1100" b="1" dirty="0"/>
              <a:t>意識が変わると、行動が変わる、行動が変わると習慣が変わる、習慣が変わると人間性が変わる、人間性が変わると人生が変わる。この中での一番大事なことは行動である。</a:t>
            </a:r>
            <a:endParaRPr lang="ja-JP" altLang="ja-JP" sz="1100" dirty="0"/>
          </a:p>
          <a:p>
            <a:pPr hangingPunct="0"/>
            <a:r>
              <a:rPr lang="ja-JP" altLang="ja-JP" sz="1100" b="1" dirty="0"/>
              <a:t>学びと共に行動する教育する</a:t>
            </a:r>
            <a:endParaRPr lang="ja-JP" altLang="ja-JP" sz="1100" dirty="0"/>
          </a:p>
        </p:txBody>
      </p:sp>
      <p:sp>
        <p:nvSpPr>
          <p:cNvPr id="69" name="テキスト ボックス 68"/>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正方形/長方形 25"/>
          <p:cNvSpPr/>
          <p:nvPr/>
        </p:nvSpPr>
        <p:spPr>
          <a:xfrm>
            <a:off x="247893" y="2913910"/>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7" name="正方形/長方形 26"/>
          <p:cNvSpPr/>
          <p:nvPr/>
        </p:nvSpPr>
        <p:spPr>
          <a:xfrm>
            <a:off x="204404" y="2636912"/>
            <a:ext cx="806631" cy="276999"/>
          </a:xfrm>
          <a:prstGeom prst="rect">
            <a:avLst/>
          </a:prstGeom>
        </p:spPr>
        <p:txBody>
          <a:bodyPr wrap="none">
            <a:spAutoFit/>
          </a:bodyPr>
          <a:lstStyle/>
          <a:p>
            <a:pPr hangingPunct="0"/>
            <a:r>
              <a:rPr lang="ja-JP" altLang="en-US" sz="1200" b="1" dirty="0"/>
              <a:t>１１．規律</a:t>
            </a:r>
            <a:endParaRPr lang="en-US" altLang="ja-JP" sz="1200" b="1" dirty="0"/>
          </a:p>
        </p:txBody>
      </p:sp>
      <p:sp>
        <p:nvSpPr>
          <p:cNvPr id="28" name="正方形/長方形 27"/>
          <p:cNvSpPr/>
          <p:nvPr/>
        </p:nvSpPr>
        <p:spPr>
          <a:xfrm>
            <a:off x="251520" y="4920843"/>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hangingPunct="0"/>
            <a:r>
              <a:rPr lang="ja-JP" altLang="ja-JP" b="1" dirty="0">
                <a:solidFill>
                  <a:schemeClr val="tx1"/>
                </a:solidFill>
              </a:rPr>
              <a:t>意識が変わると、行動が変わる、行動が変わると習慣が変わる、習慣が変わると人間性が変わる、人間性が変わると人生が変わる。</a:t>
            </a:r>
            <a:endParaRPr lang="en-US" altLang="ja-JP" b="1" dirty="0">
              <a:solidFill>
                <a:schemeClr val="tx1"/>
              </a:solidFill>
            </a:endParaRPr>
          </a:p>
          <a:p>
            <a:pPr hangingPunct="0"/>
            <a:r>
              <a:rPr lang="ja-JP" altLang="ja-JP" b="1" dirty="0">
                <a:solidFill>
                  <a:schemeClr val="tx1"/>
                </a:solidFill>
              </a:rPr>
              <a:t>この中での一番大事なことは行動である。学びと共に行動する教育する</a:t>
            </a:r>
            <a:endParaRPr lang="ja-JP" altLang="ja-JP" dirty="0"/>
          </a:p>
        </p:txBody>
      </p:sp>
    </p:spTree>
    <p:extLst>
      <p:ext uri="{BB962C8B-B14F-4D97-AF65-F5344CB8AC3E}">
        <p14:creationId xmlns:p14="http://schemas.microsoft.com/office/powerpoint/2010/main" val="3025615913"/>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b="1">
              <a:ln w="18000">
                <a:solidFill>
                  <a:schemeClr val="accent2">
                    <a:satMod val="140000"/>
                  </a:schemeClr>
                </a:solidFill>
                <a:prstDash val="solid"/>
                <a:miter lim="800000"/>
              </a:ln>
              <a:noFill/>
              <a:effectLst>
                <a:outerShdw blurRad="25500" dist="23000" dir="7020000" algn="tl">
                  <a:srgbClr val="000000">
                    <a:alpha val="50000"/>
                  </a:srgbClr>
                </a:outerShdw>
              </a:effectLst>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21</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21</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21</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採用に関する方針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46" name="グループ化 45"/>
          <p:cNvGrpSpPr/>
          <p:nvPr/>
        </p:nvGrpSpPr>
        <p:grpSpPr>
          <a:xfrm>
            <a:off x="4716015" y="-10621"/>
            <a:ext cx="3168353" cy="391170"/>
            <a:chOff x="4826003" y="-24938"/>
            <a:chExt cx="3290312" cy="391170"/>
          </a:xfrm>
          <a:solidFill>
            <a:srgbClr val="FFC000"/>
          </a:solidFill>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51" name="フリーフォーム 50"/>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54" name="テキスト ボックス 53"/>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採用に関する方針</a:t>
            </a:r>
            <a:endParaRPr lang="ja-JP" altLang="ja-JP" sz="1400" dirty="0"/>
          </a:p>
          <a:p>
            <a:pPr algn="ctr" hangingPunct="0"/>
            <a:r>
              <a:rPr lang="en-US" altLang="ja-JP" sz="1100" dirty="0"/>
              <a:t> </a:t>
            </a:r>
            <a:endParaRPr lang="ja-JP" altLang="ja-JP" sz="1100" dirty="0"/>
          </a:p>
          <a:p>
            <a:pPr algn="ctr" hangingPunct="0"/>
            <a:r>
              <a:rPr lang="ja-JP" altLang="ja-JP" sz="1100" b="1" dirty="0"/>
              <a:t>採用は当社の生命線、雇用を創出することは誇り。</a:t>
            </a:r>
            <a:endParaRPr lang="ja-JP" altLang="ja-JP" sz="1100" dirty="0"/>
          </a:p>
          <a:p>
            <a:pPr algn="ctr" hangingPunct="0"/>
            <a:r>
              <a:rPr lang="ja-JP" altLang="ja-JP" sz="1100" b="1" dirty="0"/>
              <a:t>市場には求職者とライバルしかいない</a:t>
            </a:r>
            <a:endParaRPr lang="en-US" altLang="ja-JP" sz="1100" b="1" dirty="0"/>
          </a:p>
          <a:p>
            <a:pPr algn="ctr" hangingPunct="0"/>
            <a:endParaRPr lang="ja-JP" altLang="ja-JP" sz="1100" dirty="0"/>
          </a:p>
          <a:p>
            <a:pPr hangingPunct="0"/>
            <a:r>
              <a:rPr lang="ja-JP" altLang="ja-JP" sz="1100" b="1" dirty="0"/>
              <a:t>１． 基　本</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価値観を共有でき</a:t>
            </a:r>
            <a:r>
              <a:rPr lang="ja-JP" altLang="ja-JP" sz="1100" dirty="0"/>
              <a:t>、この仕事に向いている人を採用する。</a:t>
            </a:r>
            <a:endParaRPr lang="en-US" altLang="ja-JP" sz="1100" dirty="0"/>
          </a:p>
          <a:p>
            <a:pPr hangingPunct="0"/>
            <a:r>
              <a:rPr lang="ja-JP" altLang="en-US" sz="1100" dirty="0"/>
              <a:t>　　　</a:t>
            </a:r>
            <a:r>
              <a:rPr lang="ja-JP" altLang="ja-JP" sz="1100" dirty="0"/>
              <a:t>資格・経験は問わない。</a:t>
            </a:r>
            <a:r>
              <a:rPr lang="ja-JP" altLang="ja-JP" sz="1100" b="1" dirty="0"/>
              <a:t>離職率</a:t>
            </a:r>
            <a:r>
              <a:rPr lang="en-US" altLang="ja-JP" sz="1100" b="1" dirty="0"/>
              <a:t>3</a:t>
            </a:r>
            <a:r>
              <a:rPr lang="ja-JP" altLang="ja-JP" sz="1100" b="1" dirty="0"/>
              <a:t>％以内</a:t>
            </a:r>
            <a:r>
              <a:rPr lang="ja-JP" altLang="ja-JP" sz="1100" dirty="0"/>
              <a:t>を目指す。</a:t>
            </a:r>
          </a:p>
          <a:p>
            <a:pPr hangingPunct="0"/>
            <a:r>
              <a:rPr lang="ja-JP" altLang="ja-JP" sz="1100" dirty="0"/>
              <a:t>（</a:t>
            </a:r>
            <a:r>
              <a:rPr lang="en-US" altLang="ja-JP" sz="1100" dirty="0"/>
              <a:t>2</a:t>
            </a:r>
            <a:r>
              <a:rPr lang="ja-JP" altLang="ja-JP" sz="1100" dirty="0"/>
              <a:t>）</a:t>
            </a:r>
            <a:r>
              <a:rPr lang="ja-JP" altLang="ja-JP" sz="1100" b="1" dirty="0"/>
              <a:t>定着率を高める</a:t>
            </a:r>
            <a:r>
              <a:rPr lang="ja-JP" altLang="ja-JP" sz="1100" dirty="0"/>
              <a:t>。退職比率を少なくする。</a:t>
            </a:r>
            <a:endParaRPr lang="en-US" altLang="ja-JP" sz="1100" dirty="0"/>
          </a:p>
          <a:p>
            <a:pPr hangingPunct="0"/>
            <a:r>
              <a:rPr lang="ja-JP" altLang="ja-JP" sz="1100" dirty="0"/>
              <a:t>（</a:t>
            </a:r>
            <a:r>
              <a:rPr lang="en-US" altLang="ja-JP" sz="1100" dirty="0"/>
              <a:t>3</a:t>
            </a:r>
            <a:r>
              <a:rPr lang="ja-JP" altLang="ja-JP" sz="1100" dirty="0"/>
              <a:t>）丁度よい状態はない。いつも</a:t>
            </a:r>
            <a:r>
              <a:rPr lang="ja-JP" altLang="ja-JP" sz="1100" b="1" dirty="0"/>
              <a:t>アンバランス</a:t>
            </a:r>
            <a:r>
              <a:rPr lang="ja-JP" altLang="ja-JP" sz="1100" dirty="0"/>
              <a:t>が良い。みんなの</a:t>
            </a:r>
            <a:endParaRPr lang="en-US" altLang="ja-JP" sz="1100" dirty="0"/>
          </a:p>
          <a:p>
            <a:pPr hangingPunct="0"/>
            <a:r>
              <a:rPr lang="ja-JP" altLang="en-US" sz="1100" dirty="0"/>
              <a:t>　　  </a:t>
            </a:r>
            <a:r>
              <a:rPr lang="ja-JP" altLang="ja-JP" sz="1100" dirty="0"/>
              <a:t>要求に従えば、倍の人数でも尚、足りない。</a:t>
            </a:r>
            <a:endParaRPr lang="en-US" altLang="ja-JP" sz="1100" dirty="0"/>
          </a:p>
          <a:p>
            <a:pPr hangingPunct="0"/>
            <a:endParaRPr lang="en-US" altLang="ja-JP" sz="1100" dirty="0"/>
          </a:p>
          <a:p>
            <a:pPr hangingPunct="0"/>
            <a:r>
              <a:rPr lang="ja-JP" altLang="ja-JP" sz="1100" b="1" dirty="0"/>
              <a:t>２．採用方針・採用基準</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採用基準はゆるく、教育により育てる。</a:t>
            </a:r>
            <a:endParaRPr lang="ja-JP" altLang="ja-JP" sz="1100" dirty="0"/>
          </a:p>
          <a:p>
            <a:pPr hangingPunct="0"/>
            <a:r>
              <a:rPr lang="ja-JP" altLang="ja-JP" sz="1100" dirty="0"/>
              <a:t>（</a:t>
            </a:r>
            <a:r>
              <a:rPr lang="en-US" altLang="ja-JP" sz="1100" dirty="0"/>
              <a:t>2</a:t>
            </a:r>
            <a:r>
              <a:rPr lang="ja-JP" altLang="ja-JP" sz="1100" dirty="0"/>
              <a:t>）社員・パンジーさんの採用は、</a:t>
            </a:r>
            <a:r>
              <a:rPr lang="ja-JP" altLang="ja-JP" sz="1100" b="1" dirty="0"/>
              <a:t>採用プロジェクト</a:t>
            </a:r>
            <a:r>
              <a:rPr lang="ja-JP" altLang="ja-JP" sz="1100" dirty="0"/>
              <a:t>が行う。</a:t>
            </a:r>
          </a:p>
          <a:p>
            <a:pPr hangingPunct="0"/>
            <a:r>
              <a:rPr lang="ja-JP" altLang="ja-JP" sz="1100" dirty="0"/>
              <a:t>（</a:t>
            </a:r>
            <a:r>
              <a:rPr lang="en-US" altLang="ja-JP" sz="1100" dirty="0"/>
              <a:t>3</a:t>
            </a:r>
            <a:r>
              <a:rPr lang="ja-JP" altLang="ja-JP" sz="1100" dirty="0"/>
              <a:t>）</a:t>
            </a:r>
            <a:r>
              <a:rPr lang="ja-JP" altLang="ja-JP" sz="1100" dirty="0">
                <a:solidFill>
                  <a:srgbClr val="FF0000"/>
                </a:solidFill>
              </a:rPr>
              <a:t>人間の</a:t>
            </a:r>
            <a:r>
              <a:rPr lang="ja-JP" altLang="ja-JP" sz="1100" b="1" dirty="0">
                <a:solidFill>
                  <a:srgbClr val="FF0000"/>
                </a:solidFill>
              </a:rPr>
              <a:t>資質を変えるのは難しい。社員はその資質で採用</a:t>
            </a:r>
            <a:r>
              <a:rPr lang="ja-JP" altLang="ja-JP" sz="1100" dirty="0">
                <a:solidFill>
                  <a:srgbClr val="FF0000"/>
                </a:solidFill>
              </a:rPr>
              <a:t>し</a:t>
            </a:r>
            <a:r>
              <a:rPr lang="ja-JP" altLang="ja-JP" sz="1100" dirty="0"/>
              <a:t>、</a:t>
            </a:r>
            <a:endParaRPr lang="en-US" altLang="ja-JP" sz="1100" dirty="0"/>
          </a:p>
          <a:p>
            <a:pPr hangingPunct="0"/>
            <a:r>
              <a:rPr lang="en-US" altLang="ja-JP" sz="1100" dirty="0"/>
              <a:t>       </a:t>
            </a:r>
            <a:r>
              <a:rPr lang="ja-JP" altLang="ja-JP" sz="1100" dirty="0">
                <a:solidFill>
                  <a:srgbClr val="FF0000"/>
                </a:solidFill>
              </a:rPr>
              <a:t>技術を教える。</a:t>
            </a:r>
            <a:r>
              <a:rPr lang="ja-JP" altLang="ja-JP" sz="1100" b="1" dirty="0"/>
              <a:t>資質は</a:t>
            </a:r>
            <a:r>
              <a:rPr lang="ja-JP" altLang="ja-JP" sz="1100" dirty="0"/>
              <a:t>、明るいか、意欲があるか、人と話</a:t>
            </a:r>
            <a:r>
              <a:rPr lang="ja-JP" altLang="en-US" sz="1100" dirty="0"/>
              <a:t>を</a:t>
            </a:r>
            <a:r>
              <a:rPr lang="ja-JP" altLang="ja-JP" sz="1100" dirty="0" err="1"/>
              <a:t>す</a:t>
            </a:r>
            <a:endParaRPr lang="en-US" altLang="ja-JP" sz="1100" dirty="0"/>
          </a:p>
          <a:p>
            <a:pPr hangingPunct="0"/>
            <a:r>
              <a:rPr lang="en-US" altLang="ja-JP" sz="1100" dirty="0"/>
              <a:t>       </a:t>
            </a:r>
            <a:r>
              <a:rPr lang="ja-JP" altLang="ja-JP" sz="1100" dirty="0" err="1"/>
              <a:t>るのが</a:t>
            </a:r>
            <a:r>
              <a:rPr lang="ja-JP" altLang="ja-JP" sz="1100" dirty="0"/>
              <a:t>好きか、喜ばれる</a:t>
            </a:r>
            <a:r>
              <a:rPr lang="ja-JP" altLang="en-US" sz="1100" dirty="0"/>
              <a:t>こと</a:t>
            </a:r>
            <a:r>
              <a:rPr lang="ja-JP" altLang="ja-JP" sz="1100" dirty="0"/>
              <a:t>が好きか、運がよいかが</a:t>
            </a:r>
            <a:r>
              <a:rPr lang="ja-JP" altLang="en-US" sz="1100" dirty="0"/>
              <a:t>ﾎﾟｲﾝﾄ。</a:t>
            </a:r>
            <a:endParaRPr lang="ja-JP" altLang="ja-JP" sz="1100" dirty="0"/>
          </a:p>
          <a:p>
            <a:pPr hangingPunct="0"/>
            <a:r>
              <a:rPr lang="ja-JP" altLang="ja-JP" sz="1100" dirty="0"/>
              <a:t>（</a:t>
            </a:r>
            <a:r>
              <a:rPr lang="en-US" altLang="ja-JP" sz="1100" dirty="0"/>
              <a:t>4</a:t>
            </a:r>
            <a:r>
              <a:rPr lang="ja-JP" altLang="ja-JP" sz="1100" dirty="0"/>
              <a:t>）</a:t>
            </a:r>
            <a:r>
              <a:rPr lang="ja-JP" altLang="ja-JP" sz="1100" b="1" dirty="0">
                <a:solidFill>
                  <a:srgbClr val="FF0000"/>
                </a:solidFill>
              </a:rPr>
              <a:t>価値観の同じ</a:t>
            </a:r>
            <a:r>
              <a:rPr lang="ja-JP" altLang="ja-JP" sz="1100" dirty="0">
                <a:solidFill>
                  <a:srgbClr val="FF0000"/>
                </a:solidFill>
              </a:rPr>
              <a:t>ものを採用する。</a:t>
            </a:r>
            <a:endParaRPr lang="en-US" altLang="ja-JP" sz="1100" dirty="0">
              <a:solidFill>
                <a:srgbClr val="FF0000"/>
              </a:solidFill>
            </a:endParaRPr>
          </a:p>
          <a:p>
            <a:pPr hangingPunct="0"/>
            <a:r>
              <a:rPr lang="ja-JP" altLang="ja-JP" sz="1100" dirty="0"/>
              <a:t>（</a:t>
            </a:r>
            <a:r>
              <a:rPr lang="en-US" altLang="ja-JP" sz="1100" dirty="0"/>
              <a:t>5</a:t>
            </a:r>
            <a:r>
              <a:rPr lang="ja-JP" altLang="ja-JP" sz="1100" dirty="0"/>
              <a:t>）高学歴で転職回数の多い人は採用しない。人の悪口、前職</a:t>
            </a:r>
            <a:endParaRPr lang="en-US" altLang="ja-JP" sz="1100" dirty="0"/>
          </a:p>
          <a:p>
            <a:pPr hangingPunct="0"/>
            <a:r>
              <a:rPr lang="en-US" altLang="ja-JP" sz="1100" dirty="0"/>
              <a:t>       </a:t>
            </a:r>
            <a:r>
              <a:rPr lang="ja-JP" altLang="ja-JP" sz="1100" dirty="0"/>
              <a:t>の不平不満を言う人も採用しない。</a:t>
            </a:r>
            <a:endParaRPr lang="en-US" altLang="ja-JP" sz="1100" dirty="0"/>
          </a:p>
          <a:p>
            <a:pPr hangingPunct="0"/>
            <a:r>
              <a:rPr lang="ja-JP" altLang="ja-JP" sz="1100" dirty="0"/>
              <a:t>（</a:t>
            </a:r>
            <a:r>
              <a:rPr lang="en-US" altLang="ja-JP" sz="1100" dirty="0"/>
              <a:t>6</a:t>
            </a:r>
            <a:r>
              <a:rPr lang="ja-JP" altLang="ja-JP" sz="1100" dirty="0"/>
              <a:t>）</a:t>
            </a:r>
            <a:r>
              <a:rPr lang="ja-JP" altLang="ja-JP" sz="1100" b="1" dirty="0"/>
              <a:t>中途の採用で未経験の場合は、３ヶ月＋３ヶ月間は有期雇</a:t>
            </a:r>
            <a:endParaRPr lang="en-US" altLang="ja-JP" sz="1100" b="1" dirty="0"/>
          </a:p>
          <a:p>
            <a:pPr hangingPunct="0"/>
            <a:r>
              <a:rPr lang="en-US" altLang="ja-JP" sz="1100" b="1" dirty="0"/>
              <a:t>       </a:t>
            </a:r>
            <a:r>
              <a:rPr lang="ja-JP" altLang="ja-JP" sz="1100" b="1" dirty="0"/>
              <a:t>用契約社員とする</a:t>
            </a:r>
            <a:r>
              <a:rPr lang="ja-JP" altLang="ja-JP" sz="1100" dirty="0"/>
              <a:t>。</a:t>
            </a:r>
            <a:endParaRPr lang="en-US" altLang="ja-JP" sz="1100" dirty="0"/>
          </a:p>
          <a:p>
            <a:pPr hangingPunct="0"/>
            <a:r>
              <a:rPr lang="ja-JP" altLang="ja-JP" sz="1100" dirty="0"/>
              <a:t>（</a:t>
            </a:r>
            <a:r>
              <a:rPr lang="en-US" altLang="ja-JP" sz="1100" dirty="0"/>
              <a:t>7</a:t>
            </a:r>
            <a:r>
              <a:rPr lang="ja-JP" altLang="ja-JP" sz="1100" dirty="0"/>
              <a:t>）新卒の採用を毎年</a:t>
            </a:r>
            <a:r>
              <a:rPr lang="en-US" altLang="ja-JP" sz="1100" dirty="0"/>
              <a:t>5</a:t>
            </a:r>
            <a:r>
              <a:rPr lang="ja-JP" altLang="ja-JP" sz="1100" dirty="0"/>
              <a:t>人～</a:t>
            </a:r>
            <a:r>
              <a:rPr lang="en-US" altLang="ja-JP" sz="1100" dirty="0"/>
              <a:t>10</a:t>
            </a:r>
            <a:r>
              <a:rPr lang="ja-JP" altLang="ja-JP" sz="1100" dirty="0"/>
              <a:t>人位する。</a:t>
            </a:r>
          </a:p>
          <a:p>
            <a:pPr hangingPunct="0"/>
            <a:r>
              <a:rPr lang="ja-JP" altLang="ja-JP" sz="1100" dirty="0"/>
              <a:t>（</a:t>
            </a:r>
            <a:r>
              <a:rPr lang="en-US" altLang="ja-JP" sz="1100" dirty="0"/>
              <a:t>8</a:t>
            </a:r>
            <a:r>
              <a:rPr lang="ja-JP" altLang="ja-JP" sz="1100" dirty="0"/>
              <a:t>）新人は、グループの先輩が世話をし、</a:t>
            </a:r>
            <a:r>
              <a:rPr lang="ja-JP" altLang="ja-JP" sz="1100" b="1" dirty="0"/>
              <a:t>教育</a:t>
            </a:r>
            <a:r>
              <a:rPr lang="ja-JP" altLang="ja-JP" sz="1100" dirty="0"/>
              <a:t>する。</a:t>
            </a:r>
            <a:r>
              <a:rPr lang="ja-JP" altLang="ja-JP" sz="1100" b="1" dirty="0"/>
              <a:t>最初の一</a:t>
            </a:r>
            <a:endParaRPr lang="en-US" altLang="ja-JP" sz="1100" b="1" dirty="0"/>
          </a:p>
          <a:p>
            <a:pPr hangingPunct="0"/>
            <a:r>
              <a:rPr lang="en-US" altLang="ja-JP" sz="1100" b="1" dirty="0"/>
              <a:t>       </a:t>
            </a:r>
            <a:r>
              <a:rPr lang="ja-JP" altLang="ja-JP" sz="1100" b="1" dirty="0"/>
              <a:t>年間は仕事に慣れさせる</a:t>
            </a:r>
            <a:r>
              <a:rPr lang="ja-JP" altLang="ja-JP" sz="1100" dirty="0"/>
              <a:t>。</a:t>
            </a:r>
          </a:p>
          <a:p>
            <a:pPr hangingPunct="0"/>
            <a:r>
              <a:rPr lang="ja-JP" altLang="ja-JP" sz="1100" dirty="0"/>
              <a:t>（</a:t>
            </a:r>
            <a:r>
              <a:rPr lang="en-US" altLang="ja-JP" sz="1100" dirty="0"/>
              <a:t>9</a:t>
            </a:r>
            <a:r>
              <a:rPr lang="ja-JP" altLang="ja-JP" sz="1100" dirty="0"/>
              <a:t>）給料はお客様から頂くものですが、仕事を通じて</a:t>
            </a:r>
            <a:r>
              <a:rPr lang="ja-JP" altLang="ja-JP" sz="1100" b="1" dirty="0"/>
              <a:t>人の恩</a:t>
            </a:r>
            <a:r>
              <a:rPr lang="ja-JP" altLang="ja-JP" sz="1100" dirty="0"/>
              <a:t>、</a:t>
            </a:r>
            <a:endParaRPr lang="en-US" altLang="ja-JP" sz="1100" dirty="0"/>
          </a:p>
          <a:p>
            <a:pPr hangingPunct="0"/>
            <a:r>
              <a:rPr lang="en-US" altLang="ja-JP" sz="1100" b="1" dirty="0"/>
              <a:t>       </a:t>
            </a:r>
            <a:r>
              <a:rPr lang="ja-JP" altLang="ja-JP" sz="1100" b="1" dirty="0"/>
              <a:t>感謝の心を学び</a:t>
            </a:r>
            <a:r>
              <a:rPr lang="ja-JP" altLang="ja-JP" sz="1100" dirty="0"/>
              <a:t>、人間として成長し、国家社会のために役立</a:t>
            </a:r>
            <a:endParaRPr lang="en-US" altLang="ja-JP" sz="1100" dirty="0"/>
          </a:p>
          <a:p>
            <a:pPr hangingPunct="0"/>
            <a:r>
              <a:rPr lang="en-US" altLang="ja-JP" sz="1100" dirty="0"/>
              <a:t>       </a:t>
            </a:r>
            <a:r>
              <a:rPr lang="ja-JP" altLang="ja-JP" sz="1100" dirty="0"/>
              <a:t>つ</a:t>
            </a:r>
            <a:r>
              <a:rPr lang="ja-JP" altLang="ja-JP" sz="1100" b="1" dirty="0"/>
              <a:t>人財</a:t>
            </a:r>
            <a:r>
              <a:rPr lang="ja-JP" altLang="ja-JP" sz="1100" dirty="0"/>
              <a:t>になること。</a:t>
            </a:r>
          </a:p>
          <a:p>
            <a:pPr hangingPunct="0"/>
            <a:r>
              <a:rPr lang="ja-JP" altLang="ja-JP" sz="1100" dirty="0"/>
              <a:t>（</a:t>
            </a:r>
            <a:r>
              <a:rPr lang="en-US" altLang="ja-JP" sz="1100" dirty="0"/>
              <a:t>10</a:t>
            </a:r>
            <a:r>
              <a:rPr lang="ja-JP" altLang="ja-JP" sz="1100" dirty="0"/>
              <a:t>）「授業料を</a:t>
            </a:r>
            <a:r>
              <a:rPr lang="ja-JP" altLang="ja-JP" sz="1100" b="1" dirty="0"/>
              <a:t>払う</a:t>
            </a:r>
            <a:r>
              <a:rPr lang="ja-JP" altLang="ja-JP" sz="1100" dirty="0"/>
              <a:t>」から「給料を</a:t>
            </a:r>
            <a:r>
              <a:rPr lang="ja-JP" altLang="ja-JP" sz="1100" b="1" dirty="0"/>
              <a:t>貰う</a:t>
            </a:r>
            <a:r>
              <a:rPr lang="ja-JP" altLang="ja-JP" sz="1100" dirty="0"/>
              <a:t>」へ、</a:t>
            </a:r>
            <a:r>
              <a:rPr lang="ja-JP" altLang="ja-JP" sz="1100" b="1" dirty="0"/>
              <a:t>「給料を稼ぐ」</a:t>
            </a:r>
            <a:r>
              <a:rPr lang="ja-JP" altLang="ja-JP" sz="1100" dirty="0"/>
              <a:t>人へ。</a:t>
            </a:r>
          </a:p>
          <a:p>
            <a:pPr hangingPunct="0"/>
            <a:r>
              <a:rPr lang="ja-JP" altLang="en-US" sz="1100" dirty="0"/>
              <a:t>　　　</a:t>
            </a:r>
            <a:r>
              <a:rPr lang="ja-JP" altLang="ja-JP" sz="1100" dirty="0"/>
              <a:t>①時間が</a:t>
            </a:r>
            <a:r>
              <a:rPr lang="ja-JP" altLang="ja-JP" sz="1100" b="1" dirty="0"/>
              <a:t>拘束</a:t>
            </a:r>
            <a:r>
              <a:rPr lang="ja-JP" altLang="ja-JP" sz="1100" dirty="0"/>
              <a:t>される。</a:t>
            </a:r>
          </a:p>
          <a:p>
            <a:pPr hangingPunct="0"/>
            <a:r>
              <a:rPr lang="ja-JP" altLang="en-US" sz="1100" dirty="0"/>
              <a:t>　　　</a:t>
            </a:r>
            <a:r>
              <a:rPr lang="ja-JP" altLang="ja-JP" sz="1100" dirty="0"/>
              <a:t>②仕事の</a:t>
            </a:r>
            <a:r>
              <a:rPr lang="ja-JP" altLang="ja-JP" sz="1100" b="1" dirty="0"/>
              <a:t>遂行責任</a:t>
            </a:r>
            <a:r>
              <a:rPr lang="ja-JP" altLang="ja-JP" sz="1100" dirty="0"/>
              <a:t>がある。</a:t>
            </a:r>
          </a:p>
          <a:p>
            <a:pPr hangingPunct="0"/>
            <a:r>
              <a:rPr lang="ja-JP" altLang="en-US" sz="1100" dirty="0"/>
              <a:t>　　　</a:t>
            </a:r>
            <a:r>
              <a:rPr lang="ja-JP" altLang="ja-JP" sz="1100" dirty="0"/>
              <a:t>③上司の</a:t>
            </a:r>
            <a:r>
              <a:rPr lang="ja-JP" altLang="ja-JP" sz="1100" b="1" dirty="0"/>
              <a:t>指示</a:t>
            </a:r>
            <a:r>
              <a:rPr lang="ja-JP" altLang="ja-JP" sz="1100" dirty="0"/>
              <a:t>、</a:t>
            </a:r>
            <a:r>
              <a:rPr lang="ja-JP" altLang="ja-JP" sz="1100" b="1" dirty="0"/>
              <a:t>命令</a:t>
            </a:r>
            <a:r>
              <a:rPr lang="ja-JP" altLang="ja-JP" sz="1100" dirty="0"/>
              <a:t>に従う</a:t>
            </a:r>
            <a:r>
              <a:rPr lang="ja-JP" altLang="ja-JP" sz="1100" b="1" dirty="0"/>
              <a:t>義務</a:t>
            </a:r>
            <a:r>
              <a:rPr lang="ja-JP" altLang="ja-JP" sz="1100" dirty="0"/>
              <a:t>がある</a:t>
            </a:r>
            <a:r>
              <a:rPr lang="ja-JP" altLang="en-US" sz="1100" dirty="0"/>
              <a:t>。</a:t>
            </a:r>
            <a:endParaRPr lang="ja-JP" altLang="ja-JP" sz="1100" dirty="0"/>
          </a:p>
          <a:p>
            <a:pPr hangingPunct="0"/>
            <a:r>
              <a:rPr lang="ja-JP" altLang="en-US" sz="1100" dirty="0"/>
              <a:t>　　　</a:t>
            </a:r>
            <a:r>
              <a:rPr lang="ja-JP" altLang="ja-JP" sz="1100" dirty="0"/>
              <a:t>④会社は</a:t>
            </a:r>
            <a:r>
              <a:rPr lang="ja-JP" altLang="ja-JP" sz="1100" b="1" dirty="0"/>
              <a:t>強制</a:t>
            </a:r>
            <a:r>
              <a:rPr lang="ja-JP" altLang="ja-JP" sz="1100" dirty="0"/>
              <a:t>されるところである。（</a:t>
            </a:r>
            <a:r>
              <a:rPr lang="ja-JP" altLang="ja-JP" sz="1100" b="1" dirty="0"/>
              <a:t>忍耐</a:t>
            </a:r>
            <a:r>
              <a:rPr lang="ja-JP" altLang="ja-JP" sz="1100" dirty="0"/>
              <a:t>が成長の源）</a:t>
            </a:r>
            <a:endParaRPr lang="en-US" altLang="ja-JP" sz="1100" dirty="0"/>
          </a:p>
        </p:txBody>
      </p:sp>
      <p:sp>
        <p:nvSpPr>
          <p:cNvPr id="55" name="テキスト ボックス 54"/>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5" name="正方形/長方形 24"/>
          <p:cNvSpPr/>
          <p:nvPr/>
        </p:nvSpPr>
        <p:spPr>
          <a:xfrm>
            <a:off x="226634" y="539389"/>
            <a:ext cx="700833" cy="276999"/>
          </a:xfrm>
          <a:prstGeom prst="rect">
            <a:avLst/>
          </a:prstGeom>
        </p:spPr>
        <p:txBody>
          <a:bodyPr wrap="none">
            <a:spAutoFit/>
          </a:bodyPr>
          <a:lstStyle/>
          <a:p>
            <a:pPr hangingPunct="0"/>
            <a:r>
              <a:rPr lang="ja-JP" altLang="en-US" sz="1200" b="1" dirty="0"/>
              <a:t>１．基本</a:t>
            </a:r>
            <a:endParaRPr lang="en-US" altLang="ja-JP" sz="1200" b="1" dirty="0"/>
          </a:p>
        </p:txBody>
      </p:sp>
      <p:sp>
        <p:nvSpPr>
          <p:cNvPr id="26" name="正方形/長方形 25"/>
          <p:cNvSpPr/>
          <p:nvPr/>
        </p:nvSpPr>
        <p:spPr>
          <a:xfrm>
            <a:off x="251520" y="3656057"/>
            <a:ext cx="1960912" cy="276999"/>
          </a:xfrm>
          <a:prstGeom prst="rect">
            <a:avLst/>
          </a:prstGeom>
        </p:spPr>
        <p:txBody>
          <a:bodyPr wrap="square">
            <a:spAutoFit/>
          </a:bodyPr>
          <a:lstStyle/>
          <a:p>
            <a:pPr hangingPunct="0"/>
            <a:r>
              <a:rPr lang="ja-JP" altLang="en-US" sz="1200" b="1" dirty="0"/>
              <a:t>２．採用方針・採用基準　</a:t>
            </a:r>
            <a:endParaRPr lang="ja-JP" altLang="ja-JP" sz="1200" dirty="0"/>
          </a:p>
        </p:txBody>
      </p:sp>
      <p:sp>
        <p:nvSpPr>
          <p:cNvPr id="27" name="正方形/長方形 26"/>
          <p:cNvSpPr/>
          <p:nvPr/>
        </p:nvSpPr>
        <p:spPr>
          <a:xfrm>
            <a:off x="277595" y="3918882"/>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8" name="正方形/長方形 27"/>
          <p:cNvSpPr/>
          <p:nvPr/>
        </p:nvSpPr>
        <p:spPr>
          <a:xfrm>
            <a:off x="277595" y="816388"/>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2222180898"/>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22</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22</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22</a:t>
            </a:fld>
            <a:endParaRPr lang="ja-JP" altLang="en-US" dirty="0"/>
          </a:p>
        </p:txBody>
      </p:sp>
      <p:sp>
        <p:nvSpPr>
          <p:cNvPr id="58" name="正方形/長方形 57"/>
          <p:cNvSpPr/>
          <p:nvPr/>
        </p:nvSpPr>
        <p:spPr>
          <a:xfrm>
            <a:off x="277595" y="2202685"/>
            <a:ext cx="1456173" cy="276999"/>
          </a:xfrm>
          <a:prstGeom prst="rect">
            <a:avLst/>
          </a:prstGeom>
        </p:spPr>
        <p:txBody>
          <a:bodyPr wrap="square">
            <a:spAutoFit/>
          </a:bodyPr>
          <a:lstStyle/>
          <a:p>
            <a:pPr hangingPunct="0"/>
            <a:r>
              <a:rPr lang="ja-JP" altLang="en-US" sz="1200" b="1" dirty="0"/>
              <a:t>４．目標　</a:t>
            </a:r>
            <a:endParaRPr lang="ja-JP" altLang="ja-JP" sz="1200" dirty="0"/>
          </a:p>
        </p:txBody>
      </p:sp>
      <p:sp>
        <p:nvSpPr>
          <p:cNvPr id="59" name="正方形/長方形 58"/>
          <p:cNvSpPr/>
          <p:nvPr/>
        </p:nvSpPr>
        <p:spPr>
          <a:xfrm>
            <a:off x="252083" y="3068960"/>
            <a:ext cx="1162498" cy="276999"/>
          </a:xfrm>
          <a:prstGeom prst="rect">
            <a:avLst/>
          </a:prstGeom>
        </p:spPr>
        <p:txBody>
          <a:bodyPr wrap="none">
            <a:spAutoFit/>
          </a:bodyPr>
          <a:lstStyle/>
          <a:p>
            <a:pPr hangingPunct="0"/>
            <a:r>
              <a:rPr lang="ja-JP" altLang="en-US" sz="1200" b="1" dirty="0"/>
              <a:t>５．面接の方針</a:t>
            </a:r>
            <a:endParaRPr lang="ja-JP" altLang="ja-JP" sz="1200" dirty="0"/>
          </a:p>
        </p:txBody>
      </p:sp>
      <p:sp>
        <p:nvSpPr>
          <p:cNvPr id="60" name="正方形/長方形 59"/>
          <p:cNvSpPr/>
          <p:nvPr/>
        </p:nvSpPr>
        <p:spPr>
          <a:xfrm>
            <a:off x="259310" y="4419176"/>
            <a:ext cx="1085554" cy="276999"/>
          </a:xfrm>
          <a:prstGeom prst="rect">
            <a:avLst/>
          </a:prstGeom>
        </p:spPr>
        <p:txBody>
          <a:bodyPr wrap="none">
            <a:spAutoFit/>
          </a:bodyPr>
          <a:lstStyle/>
          <a:p>
            <a:pPr hangingPunct="0"/>
            <a:r>
              <a:rPr lang="ja-JP" altLang="en-US" sz="1200" b="1" dirty="0"/>
              <a:t>６．配置・所属</a:t>
            </a:r>
            <a:endParaRPr lang="en-US" altLang="ja-JP" sz="1200" b="1" dirty="0"/>
          </a:p>
        </p:txBody>
      </p:sp>
      <p:sp>
        <p:nvSpPr>
          <p:cNvPr id="61" name="正方形/長方形 60"/>
          <p:cNvSpPr/>
          <p:nvPr/>
        </p:nvSpPr>
        <p:spPr>
          <a:xfrm>
            <a:off x="270123" y="816387"/>
            <a:ext cx="3964067" cy="1316469"/>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2" name="正方形/長方形 61"/>
          <p:cNvSpPr/>
          <p:nvPr/>
        </p:nvSpPr>
        <p:spPr>
          <a:xfrm>
            <a:off x="277594" y="2479684"/>
            <a:ext cx="3921827" cy="517268"/>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３．戦術</a:t>
            </a:r>
            <a:endParaRPr lang="en-US" altLang="ja-JP" sz="1200" b="1" dirty="0"/>
          </a:p>
        </p:txBody>
      </p:sp>
      <p:sp>
        <p:nvSpPr>
          <p:cNvPr id="64" name="正方形/長方形 63"/>
          <p:cNvSpPr/>
          <p:nvPr/>
        </p:nvSpPr>
        <p:spPr>
          <a:xfrm>
            <a:off x="291242" y="3345959"/>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5" name="正方形/長方形 64"/>
          <p:cNvSpPr/>
          <p:nvPr/>
        </p:nvSpPr>
        <p:spPr>
          <a:xfrm>
            <a:off x="277595" y="4734502"/>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採用に関する方針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46" name="グループ化 45"/>
          <p:cNvGrpSpPr/>
          <p:nvPr/>
        </p:nvGrpSpPr>
        <p:grpSpPr>
          <a:xfrm>
            <a:off x="4716015" y="-10621"/>
            <a:ext cx="3168353" cy="391170"/>
            <a:chOff x="4826003" y="-24938"/>
            <a:chExt cx="3290312" cy="391170"/>
          </a:xfrm>
          <a:solidFill>
            <a:srgbClr val="FFC000"/>
          </a:solidFill>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51" name="フリーフォーム 50"/>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54" name="テキスト ボックス 53"/>
          <p:cNvSpPr txBox="1"/>
          <p:nvPr/>
        </p:nvSpPr>
        <p:spPr>
          <a:xfrm>
            <a:off x="4860032" y="804916"/>
            <a:ext cx="3960440" cy="6063198"/>
          </a:xfrm>
          <a:prstGeom prst="rect">
            <a:avLst/>
          </a:prstGeom>
          <a:noFill/>
          <a:ln>
            <a:solidFill>
              <a:schemeClr val="tx1"/>
            </a:solidFill>
            <a:prstDash val="dash"/>
          </a:ln>
        </p:spPr>
        <p:txBody>
          <a:bodyPr wrap="square" rtlCol="0">
            <a:spAutoFit/>
          </a:bodyPr>
          <a:lstStyle/>
          <a:p>
            <a:pPr algn="ctr" hangingPunct="0"/>
            <a:r>
              <a:rPr lang="ja-JP" altLang="ja-JP" sz="1400" b="1" dirty="0"/>
              <a:t>採用に関する方針</a:t>
            </a:r>
            <a:endParaRPr lang="ja-JP" altLang="ja-JP" sz="1400" dirty="0"/>
          </a:p>
          <a:p>
            <a:pPr algn="ctr" hangingPunct="0"/>
            <a:r>
              <a:rPr lang="en-US" altLang="ja-JP" sz="1100" dirty="0"/>
              <a:t> </a:t>
            </a:r>
            <a:endParaRPr lang="en-US" altLang="ja-JP" sz="1100" b="1" dirty="0"/>
          </a:p>
          <a:p>
            <a:pPr hangingPunct="0"/>
            <a:r>
              <a:rPr lang="ja-JP" altLang="ja-JP" sz="1100" b="1" dirty="0"/>
              <a:t>３．戦術</a:t>
            </a:r>
            <a:endParaRPr lang="ja-JP" altLang="ja-JP" sz="1100" dirty="0"/>
          </a:p>
          <a:p>
            <a:pPr hangingPunct="0"/>
            <a:r>
              <a:rPr lang="ja-JP" altLang="ja-JP" sz="1100" dirty="0">
                <a:solidFill>
                  <a:srgbClr val="FF0000"/>
                </a:solidFill>
              </a:rPr>
              <a:t>求職者に直接語り掛ける。媒体・紹介に過度にお金をかけない。</a:t>
            </a:r>
          </a:p>
          <a:p>
            <a:pPr hangingPunct="0"/>
            <a:r>
              <a:rPr lang="ja-JP" altLang="ja-JP" sz="1100" b="1" dirty="0"/>
              <a:t>（</a:t>
            </a:r>
            <a:r>
              <a:rPr lang="en-US" altLang="ja-JP" sz="1100" b="1" dirty="0"/>
              <a:t>1</a:t>
            </a:r>
            <a:r>
              <a:rPr lang="ja-JP" altLang="ja-JP" sz="1100" b="1" dirty="0"/>
              <a:t>）新卒</a:t>
            </a:r>
            <a:endParaRPr lang="ja-JP" altLang="ja-JP" sz="1100" dirty="0"/>
          </a:p>
          <a:p>
            <a:pPr hangingPunct="0"/>
            <a:r>
              <a:rPr lang="ja-JP" altLang="en-US" sz="1100" dirty="0"/>
              <a:t>　</a:t>
            </a:r>
            <a:r>
              <a:rPr lang="ja-JP" altLang="ja-JP" sz="1100" dirty="0"/>
              <a:t>求職者に直接会い、</a:t>
            </a:r>
            <a:r>
              <a:rPr lang="ja-JP" altLang="ja-JP" sz="1100" dirty="0">
                <a:solidFill>
                  <a:srgbClr val="FF0000"/>
                </a:solidFill>
              </a:rPr>
              <a:t>意識の高い学生に直接アプローチ</a:t>
            </a:r>
            <a:r>
              <a:rPr lang="ja-JP" altLang="ja-JP" sz="1100" dirty="0"/>
              <a:t>をする。</a:t>
            </a:r>
            <a:endParaRPr lang="en-US" altLang="ja-JP" sz="1100" dirty="0"/>
          </a:p>
          <a:p>
            <a:pPr hangingPunct="0"/>
            <a:r>
              <a:rPr lang="ja-JP" altLang="en-US" sz="1100" dirty="0"/>
              <a:t>　</a:t>
            </a:r>
            <a:r>
              <a:rPr lang="ja-JP" altLang="ja-JP" sz="1100" dirty="0"/>
              <a:t>その後社内セミナーを行い</a:t>
            </a:r>
            <a:r>
              <a:rPr lang="ja-JP" altLang="en-US" sz="1100" dirty="0"/>
              <a:t>●●コンサルティング会社</a:t>
            </a:r>
            <a:r>
              <a:rPr lang="ja-JP" altLang="ja-JP" sz="1100" dirty="0"/>
              <a:t>の魅力を</a:t>
            </a:r>
            <a:endParaRPr lang="en-US" altLang="ja-JP" sz="1100" dirty="0"/>
          </a:p>
          <a:p>
            <a:pPr hangingPunct="0"/>
            <a:r>
              <a:rPr lang="ja-JP" altLang="en-US" sz="1100" dirty="0"/>
              <a:t>　</a:t>
            </a:r>
            <a:r>
              <a:rPr lang="ja-JP" altLang="ja-JP" sz="1100" dirty="0"/>
              <a:t>アピールする。</a:t>
            </a:r>
            <a:endParaRPr lang="en-US" altLang="ja-JP" sz="1100" dirty="0"/>
          </a:p>
          <a:p>
            <a:pPr hangingPunct="0"/>
            <a:r>
              <a:rPr lang="ja-JP" altLang="ja-JP" sz="1100" b="1" dirty="0"/>
              <a:t>（</a:t>
            </a:r>
            <a:r>
              <a:rPr lang="en-US" altLang="ja-JP" sz="1100" b="1" dirty="0"/>
              <a:t>2</a:t>
            </a:r>
            <a:r>
              <a:rPr lang="ja-JP" altLang="ja-JP" sz="1100" b="1" dirty="0"/>
              <a:t>）中途</a:t>
            </a:r>
            <a:r>
              <a:rPr lang="ja-JP" altLang="en-US" sz="1100" dirty="0"/>
              <a:t>　　</a:t>
            </a:r>
            <a:r>
              <a:rPr lang="ja-JP" altLang="ja-JP" sz="1100" dirty="0"/>
              <a:t>転職フェアを活用する。直接求職者と会い話をする。</a:t>
            </a:r>
          </a:p>
          <a:p>
            <a:pPr hangingPunct="0"/>
            <a:r>
              <a:rPr lang="ja-JP" altLang="ja-JP" sz="1100" b="1" dirty="0"/>
              <a:t>（</a:t>
            </a:r>
            <a:r>
              <a:rPr lang="en-US" altLang="ja-JP" sz="1100" b="1" dirty="0"/>
              <a:t>3</a:t>
            </a:r>
            <a:r>
              <a:rPr lang="ja-JP" altLang="ja-JP" sz="1100" b="1" dirty="0"/>
              <a:t>）採用チャネルの拡大　</a:t>
            </a:r>
            <a:endParaRPr lang="en-US" altLang="ja-JP" sz="1100" b="1" dirty="0"/>
          </a:p>
          <a:p>
            <a:pPr hangingPunct="0"/>
            <a:r>
              <a:rPr lang="ja-JP" altLang="en-US" sz="1100" b="1" dirty="0"/>
              <a:t>　</a:t>
            </a:r>
            <a:r>
              <a:rPr lang="ja-JP" altLang="ja-JP" sz="1100" b="1" dirty="0"/>
              <a:t>①専門学校講師チャネル</a:t>
            </a:r>
            <a:r>
              <a:rPr lang="ja-JP" altLang="en-US" sz="1100" b="1" dirty="0"/>
              <a:t>、</a:t>
            </a:r>
            <a:r>
              <a:rPr lang="ja-JP" altLang="ja-JP" sz="1100" b="1" dirty="0"/>
              <a:t>② 高校・大学チャネル</a:t>
            </a:r>
            <a:endParaRPr lang="ja-JP" altLang="ja-JP" sz="1100" dirty="0"/>
          </a:p>
          <a:p>
            <a:pPr hangingPunct="0"/>
            <a:r>
              <a:rPr lang="ja-JP" altLang="ja-JP" sz="1100" dirty="0"/>
              <a:t>　</a:t>
            </a:r>
            <a:r>
              <a:rPr lang="ja-JP" altLang="ja-JP" sz="1100" b="1" dirty="0"/>
              <a:t>③パンジーさんチャネル</a:t>
            </a:r>
            <a:endParaRPr lang="ja-JP" altLang="ja-JP" sz="1100" dirty="0"/>
          </a:p>
          <a:p>
            <a:pPr hangingPunct="0"/>
            <a:r>
              <a:rPr lang="ja-JP" altLang="ja-JP" sz="1100" dirty="0"/>
              <a:t>　</a:t>
            </a:r>
            <a:endParaRPr lang="en-US" altLang="ja-JP" sz="1100" dirty="0"/>
          </a:p>
          <a:p>
            <a:pPr hangingPunct="0"/>
            <a:r>
              <a:rPr lang="ja-JP" altLang="ja-JP" sz="1100" b="1" dirty="0"/>
              <a:t>４．目標</a:t>
            </a:r>
            <a:endParaRPr lang="ja-JP" altLang="ja-JP" sz="1100" dirty="0"/>
          </a:p>
          <a:p>
            <a:pPr hangingPunct="0"/>
            <a:r>
              <a:rPr lang="ja-JP" altLang="ja-JP" sz="1100" dirty="0"/>
              <a:t>（</a:t>
            </a:r>
            <a:r>
              <a:rPr lang="en-US" altLang="ja-JP" sz="1100" dirty="0"/>
              <a:t>1</a:t>
            </a:r>
            <a:r>
              <a:rPr lang="ja-JP" altLang="ja-JP" sz="1100" dirty="0"/>
              <a:t>） 新卒採用 </a:t>
            </a:r>
            <a:r>
              <a:rPr lang="en-US" altLang="ja-JP" sz="1100" dirty="0"/>
              <a:t>8 </a:t>
            </a:r>
            <a:r>
              <a:rPr lang="ja-JP" altLang="ja-JP" sz="1100" dirty="0"/>
              <a:t>名。（</a:t>
            </a:r>
            <a:r>
              <a:rPr lang="en-US" altLang="ja-JP" sz="1100" dirty="0"/>
              <a:t>2</a:t>
            </a:r>
            <a:r>
              <a:rPr lang="ja-JP" altLang="ja-JP" sz="1100" dirty="0"/>
              <a:t>） 中途採用 </a:t>
            </a:r>
            <a:r>
              <a:rPr lang="en-US" altLang="ja-JP" sz="1100" dirty="0"/>
              <a:t>8 </a:t>
            </a:r>
            <a:r>
              <a:rPr lang="ja-JP" altLang="ja-JP" sz="1100" dirty="0"/>
              <a:t>名。</a:t>
            </a:r>
          </a:p>
          <a:p>
            <a:pPr hangingPunct="0"/>
            <a:r>
              <a:rPr lang="en-US" altLang="ja-JP" sz="1100" dirty="0"/>
              <a:t> </a:t>
            </a:r>
            <a:endParaRPr lang="ja-JP" altLang="ja-JP" sz="1100" dirty="0"/>
          </a:p>
          <a:p>
            <a:pPr hangingPunct="0"/>
            <a:r>
              <a:rPr lang="ja-JP" altLang="ja-JP" sz="1100" b="1" dirty="0"/>
              <a:t>５．面接の方針（中途採用者）</a:t>
            </a:r>
            <a:endParaRPr lang="ja-JP" altLang="ja-JP" sz="1100" dirty="0"/>
          </a:p>
          <a:p>
            <a:pPr hangingPunct="0"/>
            <a:r>
              <a:rPr lang="ja-JP" altLang="ja-JP" sz="1100" dirty="0"/>
              <a:t>（</a:t>
            </a:r>
            <a:r>
              <a:rPr lang="en-US" altLang="ja-JP" sz="1100" dirty="0"/>
              <a:t>1</a:t>
            </a:r>
            <a:r>
              <a:rPr lang="ja-JP" altLang="ja-JP" sz="1100" dirty="0"/>
              <a:t>）面接希望者の日程に合わせ、</a:t>
            </a:r>
            <a:r>
              <a:rPr lang="ja-JP" altLang="ja-JP" sz="1100" b="1" dirty="0"/>
              <a:t>早く面接</a:t>
            </a:r>
            <a:r>
              <a:rPr lang="ja-JP" altLang="ja-JP" sz="1100" dirty="0"/>
              <a:t>する。</a:t>
            </a:r>
          </a:p>
          <a:p>
            <a:pPr hangingPunct="0"/>
            <a:r>
              <a:rPr lang="ja-JP" altLang="ja-JP" sz="1100" dirty="0"/>
              <a:t>（</a:t>
            </a:r>
            <a:r>
              <a:rPr lang="en-US" altLang="ja-JP" sz="1100" dirty="0"/>
              <a:t>2</a:t>
            </a:r>
            <a:r>
              <a:rPr lang="ja-JP" altLang="ja-JP" sz="1100" dirty="0"/>
              <a:t>）履歴書到着後面接日程は </a:t>
            </a:r>
            <a:r>
              <a:rPr lang="en-US" altLang="ja-JP" sz="1100" b="1" dirty="0"/>
              <a:t>24 </a:t>
            </a:r>
            <a:r>
              <a:rPr lang="ja-JP" altLang="ja-JP" sz="1100" b="1" dirty="0"/>
              <a:t>時間以内</a:t>
            </a:r>
            <a:r>
              <a:rPr lang="ja-JP" altLang="ja-JP" sz="1100" dirty="0"/>
              <a:t>に連絡する。</a:t>
            </a:r>
          </a:p>
          <a:p>
            <a:pPr hangingPunct="0"/>
            <a:r>
              <a:rPr lang="ja-JP" altLang="ja-JP" sz="1100" dirty="0"/>
              <a:t>（</a:t>
            </a:r>
            <a:r>
              <a:rPr lang="en-US" altLang="ja-JP" sz="1100" dirty="0"/>
              <a:t>3</a:t>
            </a:r>
            <a:r>
              <a:rPr lang="ja-JP" altLang="ja-JP" sz="1100" dirty="0"/>
              <a:t>）面接後</a:t>
            </a:r>
            <a:r>
              <a:rPr lang="ja-JP" altLang="ja-JP" sz="1100" b="1" dirty="0"/>
              <a:t>合否は </a:t>
            </a:r>
            <a:r>
              <a:rPr lang="en-US" altLang="ja-JP" sz="1100" b="1" dirty="0"/>
              <a:t>48 </a:t>
            </a:r>
            <a:r>
              <a:rPr lang="ja-JP" altLang="ja-JP" sz="1100" b="1" dirty="0"/>
              <a:t>時間以内</a:t>
            </a:r>
            <a:r>
              <a:rPr lang="ja-JP" altLang="ja-JP" sz="1100" dirty="0"/>
              <a:t>に連絡する。</a:t>
            </a:r>
          </a:p>
          <a:p>
            <a:pPr hangingPunct="0"/>
            <a:r>
              <a:rPr lang="ja-JP" altLang="ja-JP" sz="1100" dirty="0"/>
              <a:t>（</a:t>
            </a:r>
            <a:r>
              <a:rPr lang="en-US" altLang="ja-JP" sz="1100" dirty="0"/>
              <a:t>4</a:t>
            </a:r>
            <a:r>
              <a:rPr lang="ja-JP" altLang="ja-JP" sz="1100" dirty="0"/>
              <a:t>）採用の連絡をした者でその場で承諾しない者はお断りする。</a:t>
            </a:r>
            <a:r>
              <a:rPr lang="ja-JP" altLang="en-US" sz="1100" dirty="0"/>
              <a:t>　　　</a:t>
            </a:r>
            <a:endParaRPr lang="ja-JP" altLang="ja-JP" sz="1100" dirty="0"/>
          </a:p>
          <a:p>
            <a:pPr hangingPunct="0"/>
            <a:r>
              <a:rPr lang="en-US" altLang="ja-JP" sz="1100" dirty="0"/>
              <a:t> </a:t>
            </a:r>
            <a:endParaRPr lang="ja-JP" altLang="ja-JP" sz="1100" dirty="0"/>
          </a:p>
          <a:p>
            <a:pPr hangingPunct="0"/>
            <a:r>
              <a:rPr lang="ja-JP" altLang="ja-JP" sz="1100" b="1" dirty="0"/>
              <a:t>６．配置・配属</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ジョブローテーション</a:t>
            </a:r>
            <a:endParaRPr lang="ja-JP" altLang="ja-JP" sz="1100" dirty="0"/>
          </a:p>
          <a:p>
            <a:pPr hangingPunct="0"/>
            <a:r>
              <a:rPr lang="ja-JP" altLang="ja-JP" sz="1100" dirty="0"/>
              <a:t>（</a:t>
            </a:r>
            <a:r>
              <a:rPr lang="en-US" altLang="ja-JP" sz="1100" dirty="0"/>
              <a:t>2</a:t>
            </a:r>
            <a:r>
              <a:rPr lang="ja-JP" altLang="ja-JP" sz="1100" dirty="0"/>
              <a:t>）</a:t>
            </a:r>
            <a:r>
              <a:rPr lang="ja-JP" altLang="ja-JP" sz="1100" b="1" dirty="0"/>
              <a:t>定期的に配置転換をする</a:t>
            </a:r>
            <a:r>
              <a:rPr lang="ja-JP" altLang="ja-JP" sz="1100" dirty="0"/>
              <a:t>。</a:t>
            </a:r>
            <a:endParaRPr lang="en-US" altLang="ja-JP" sz="1100" dirty="0"/>
          </a:p>
          <a:p>
            <a:pPr hangingPunct="0"/>
            <a:r>
              <a:rPr lang="ja-JP" altLang="ja-JP" sz="1100" dirty="0"/>
              <a:t>（</a:t>
            </a:r>
            <a:r>
              <a:rPr lang="en-US" altLang="ja-JP" sz="1100" dirty="0"/>
              <a:t>3</a:t>
            </a:r>
            <a:r>
              <a:rPr lang="ja-JP" altLang="ja-JP" sz="1100" dirty="0"/>
              <a:t>）</a:t>
            </a:r>
            <a:r>
              <a:rPr lang="ja-JP" altLang="ja-JP" sz="1100" b="1" dirty="0">
                <a:solidFill>
                  <a:srgbClr val="FF0000"/>
                </a:solidFill>
              </a:rPr>
              <a:t>その人の強み</a:t>
            </a:r>
            <a:r>
              <a:rPr lang="ja-JP" altLang="ja-JP" sz="1100" dirty="0">
                <a:solidFill>
                  <a:srgbClr val="FF0000"/>
                </a:solidFill>
              </a:rPr>
              <a:t>が発揮できるチームへ配置する。</a:t>
            </a:r>
          </a:p>
          <a:p>
            <a:pPr hangingPunct="0"/>
            <a:r>
              <a:rPr lang="ja-JP" altLang="ja-JP" sz="1100" dirty="0"/>
              <a:t>（</a:t>
            </a:r>
            <a:r>
              <a:rPr lang="en-US" altLang="ja-JP" sz="1100" dirty="0"/>
              <a:t>4</a:t>
            </a:r>
            <a:r>
              <a:rPr lang="ja-JP" altLang="ja-JP" sz="1100" dirty="0"/>
              <a:t>）期間内でも</a:t>
            </a:r>
            <a:r>
              <a:rPr lang="ja-JP" altLang="ja-JP" sz="1100" b="1" dirty="0"/>
              <a:t>チーム間の配置転換</a:t>
            </a:r>
            <a:r>
              <a:rPr lang="ja-JP" altLang="ja-JP" sz="1100" dirty="0"/>
              <a:t>を行う。</a:t>
            </a:r>
          </a:p>
          <a:p>
            <a:pPr hangingPunct="0"/>
            <a:r>
              <a:rPr lang="ja-JP" altLang="ja-JP" sz="1100" dirty="0"/>
              <a:t>（</a:t>
            </a:r>
            <a:r>
              <a:rPr lang="en-US" altLang="ja-JP" sz="1100" dirty="0"/>
              <a:t>5</a:t>
            </a:r>
            <a:r>
              <a:rPr lang="ja-JP" altLang="ja-JP" sz="1100" dirty="0"/>
              <a:t>）</a:t>
            </a:r>
            <a:r>
              <a:rPr lang="ja-JP" altLang="ja-JP" sz="1100" b="1" dirty="0"/>
              <a:t>希望者</a:t>
            </a:r>
            <a:r>
              <a:rPr lang="ja-JP" altLang="ja-JP" sz="1100" dirty="0"/>
              <a:t>は他チームへの</a:t>
            </a:r>
            <a:r>
              <a:rPr lang="ja-JP" altLang="ja-JP" sz="1100" b="1" dirty="0"/>
              <a:t>配置転換を申請する</a:t>
            </a:r>
            <a:r>
              <a:rPr lang="ja-JP" altLang="ja-JP" sz="1100" dirty="0"/>
              <a:t>ことができる。</a:t>
            </a:r>
          </a:p>
          <a:p>
            <a:pPr hangingPunct="0"/>
            <a:r>
              <a:rPr lang="ja-JP" altLang="ja-JP" sz="1100" dirty="0"/>
              <a:t>（</a:t>
            </a:r>
            <a:r>
              <a:rPr lang="en-US" altLang="ja-JP" sz="1100" dirty="0"/>
              <a:t>6</a:t>
            </a:r>
            <a:r>
              <a:rPr lang="ja-JP" altLang="ja-JP" sz="1100" dirty="0"/>
              <a:t>）新人や後輩を</a:t>
            </a:r>
            <a:r>
              <a:rPr lang="ja-JP" altLang="ja-JP" sz="1100" b="1" dirty="0"/>
              <a:t>育てたことを高く評価する</a:t>
            </a:r>
            <a:r>
              <a:rPr lang="ja-JP" altLang="ja-JP" sz="1100" dirty="0"/>
              <a:t>。</a:t>
            </a:r>
          </a:p>
          <a:p>
            <a:pPr hangingPunct="0"/>
            <a:r>
              <a:rPr lang="ja-JP" altLang="ja-JP" sz="1100" dirty="0"/>
              <a:t>（</a:t>
            </a:r>
            <a:r>
              <a:rPr lang="en-US" altLang="ja-JP" sz="1100" dirty="0"/>
              <a:t>7</a:t>
            </a:r>
            <a:r>
              <a:rPr lang="ja-JP" altLang="ja-JP" sz="1100" dirty="0"/>
              <a:t>）</a:t>
            </a:r>
            <a:r>
              <a:rPr lang="ja-JP" altLang="ja-JP" sz="1100" b="1" dirty="0"/>
              <a:t>「うまくいっていない事」</a:t>
            </a:r>
            <a:r>
              <a:rPr lang="ja-JP" altLang="ja-JP" sz="1100" dirty="0"/>
              <a:t>を解決した人を高く評価する。</a:t>
            </a:r>
          </a:p>
          <a:p>
            <a:pPr hangingPunct="0"/>
            <a:r>
              <a:rPr lang="ja-JP" altLang="ja-JP" sz="1100" dirty="0"/>
              <a:t>（</a:t>
            </a:r>
            <a:r>
              <a:rPr lang="en-US" altLang="ja-JP" sz="1100" dirty="0"/>
              <a:t>8</a:t>
            </a:r>
            <a:r>
              <a:rPr lang="ja-JP" altLang="ja-JP" sz="1100" dirty="0"/>
              <a:t>） </a:t>
            </a:r>
            <a:r>
              <a:rPr lang="ja-JP" altLang="ja-JP" sz="1100" b="1" dirty="0">
                <a:solidFill>
                  <a:srgbClr val="FF0000"/>
                </a:solidFill>
              </a:rPr>
              <a:t>抜擢は実力主義</a:t>
            </a:r>
            <a:r>
              <a:rPr lang="ja-JP" altLang="en-US" sz="1100" dirty="0">
                <a:solidFill>
                  <a:srgbClr val="FF0000"/>
                </a:solidFill>
              </a:rPr>
              <a:t>。</a:t>
            </a:r>
            <a:r>
              <a:rPr lang="ja-JP" altLang="ja-JP" sz="1100" dirty="0">
                <a:solidFill>
                  <a:srgbClr val="FF0000"/>
                </a:solidFill>
              </a:rPr>
              <a:t>業績を向上させた者を登用する。</a:t>
            </a:r>
            <a:endParaRPr lang="en-US" altLang="ja-JP" sz="1100" dirty="0">
              <a:solidFill>
                <a:srgbClr val="FF0000"/>
              </a:solidFill>
            </a:endParaRPr>
          </a:p>
          <a:p>
            <a:pPr hangingPunct="0"/>
            <a:endParaRPr lang="ja-JP" altLang="ja-JP" sz="1100" dirty="0"/>
          </a:p>
          <a:p>
            <a:pPr hangingPunct="0"/>
            <a:r>
              <a:rPr lang="ja-JP" altLang="ja-JP" sz="1100" b="1" dirty="0"/>
              <a:t>７．その他</a:t>
            </a:r>
            <a:endParaRPr lang="ja-JP" altLang="ja-JP" sz="1100" dirty="0"/>
          </a:p>
          <a:p>
            <a:pPr hangingPunct="0"/>
            <a:r>
              <a:rPr lang="ja-JP" altLang="ja-JP" sz="1100" dirty="0"/>
              <a:t>　引越しした内定者には、</a:t>
            </a:r>
            <a:r>
              <a:rPr lang="ja-JP" altLang="ja-JP" sz="1100" b="1" dirty="0"/>
              <a:t>引越し手当</a:t>
            </a:r>
            <a:r>
              <a:rPr lang="ja-JP" altLang="ja-JP" sz="1100" dirty="0"/>
              <a:t>を入社後支給する。</a:t>
            </a:r>
            <a:endParaRPr lang="en-US" altLang="ja-JP" sz="1100" dirty="0"/>
          </a:p>
          <a:p>
            <a:pPr hangingPunct="0"/>
            <a:r>
              <a:rPr lang="ja-JP" altLang="en-US" sz="1100" dirty="0"/>
              <a:t>　</a:t>
            </a:r>
            <a:r>
              <a:rPr lang="ja-JP" altLang="ja-JP" sz="1100" dirty="0"/>
              <a:t>独身者</a:t>
            </a:r>
            <a:r>
              <a:rPr lang="en-US" altLang="ja-JP" sz="1100" dirty="0"/>
              <a:t>50,000 </a:t>
            </a:r>
            <a:r>
              <a:rPr lang="ja-JP" altLang="ja-JP" sz="1100" dirty="0"/>
              <a:t>円、家族のいる者 </a:t>
            </a:r>
            <a:r>
              <a:rPr lang="en-US" altLang="ja-JP" sz="1100" dirty="0"/>
              <a:t>100,000 </a:t>
            </a:r>
            <a:r>
              <a:rPr lang="ja-JP" altLang="ja-JP" sz="1100" dirty="0"/>
              <a:t>円。</a:t>
            </a:r>
          </a:p>
        </p:txBody>
      </p:sp>
      <p:sp>
        <p:nvSpPr>
          <p:cNvPr id="55" name="テキスト ボックス 54"/>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5" name="正方形/長方形 24"/>
          <p:cNvSpPr/>
          <p:nvPr/>
        </p:nvSpPr>
        <p:spPr>
          <a:xfrm>
            <a:off x="277032" y="5814118"/>
            <a:ext cx="1456173" cy="276999"/>
          </a:xfrm>
          <a:prstGeom prst="rect">
            <a:avLst/>
          </a:prstGeom>
        </p:spPr>
        <p:txBody>
          <a:bodyPr wrap="square">
            <a:spAutoFit/>
          </a:bodyPr>
          <a:lstStyle/>
          <a:p>
            <a:pPr hangingPunct="0"/>
            <a:r>
              <a:rPr lang="ja-JP" altLang="en-US" sz="1200" b="1" dirty="0"/>
              <a:t>７．その他　</a:t>
            </a:r>
            <a:endParaRPr lang="ja-JP" altLang="ja-JP" sz="1200" dirty="0"/>
          </a:p>
        </p:txBody>
      </p:sp>
      <p:sp>
        <p:nvSpPr>
          <p:cNvPr id="27" name="正方形/長方形 26"/>
          <p:cNvSpPr/>
          <p:nvPr/>
        </p:nvSpPr>
        <p:spPr>
          <a:xfrm>
            <a:off x="277031" y="6091117"/>
            <a:ext cx="3921827" cy="517268"/>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1859198771"/>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cxnSp>
        <p:nvCxnSpPr>
          <p:cNvPr id="21" name="直線コネクタ 20"/>
          <p:cNvCxnSpPr/>
          <p:nvPr/>
        </p:nvCxnSpPr>
        <p:spPr>
          <a:xfrm>
            <a:off x="6325697" y="-675456"/>
            <a:ext cx="468052" cy="0"/>
          </a:xfrm>
          <a:prstGeom prst="line">
            <a:avLst/>
          </a:prstGeom>
          <a:ln w="19050">
            <a:solidFill>
              <a:srgbClr val="FF0066"/>
            </a:solidFill>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23</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23</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23</a:t>
            </a:fld>
            <a:endParaRPr lang="ja-JP" altLang="en-US" dirty="0"/>
          </a:p>
        </p:txBody>
      </p:sp>
      <p:sp>
        <p:nvSpPr>
          <p:cNvPr id="61" name="正方形/長方形 60"/>
          <p:cNvSpPr/>
          <p:nvPr/>
        </p:nvSpPr>
        <p:spPr>
          <a:xfrm>
            <a:off x="270123" y="816387"/>
            <a:ext cx="3964067" cy="5819511"/>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800219" cy="276999"/>
          </a:xfrm>
          <a:prstGeom prst="rect">
            <a:avLst/>
          </a:prstGeom>
        </p:spPr>
        <p:txBody>
          <a:bodyPr wrap="none">
            <a:spAutoFit/>
          </a:bodyPr>
          <a:lstStyle/>
          <a:p>
            <a:pPr hangingPunct="0"/>
            <a:r>
              <a:rPr lang="ja-JP" altLang="en-US" sz="1200" b="1" dirty="0"/>
              <a:t>決算方針</a:t>
            </a:r>
            <a:endParaRPr lang="en-US" altLang="ja-JP" sz="1200" b="1"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①決算に関する方針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46" name="グループ化 45"/>
          <p:cNvGrpSpPr/>
          <p:nvPr/>
        </p:nvGrpSpPr>
        <p:grpSpPr>
          <a:xfrm>
            <a:off x="4716015" y="-10621"/>
            <a:ext cx="3168353" cy="391170"/>
            <a:chOff x="4826003" y="-24938"/>
            <a:chExt cx="3290312" cy="391170"/>
          </a:xfrm>
          <a:solidFill>
            <a:srgbClr val="FFC000"/>
          </a:solidFill>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経理・総務</a:t>
              </a:r>
              <a:endParaRPr lang="en-US" altLang="ja-JP" sz="900" b="1" dirty="0">
                <a:solidFill>
                  <a:srgbClr val="FFFFFF"/>
                </a:solidFill>
              </a:endParaRPr>
            </a:p>
          </p:txBody>
        </p:sp>
      </p:grpSp>
      <p:sp>
        <p:nvSpPr>
          <p:cNvPr id="51" name="フリーフォーム 50"/>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31" name="テキスト ボックス 30"/>
          <p:cNvSpPr txBox="1"/>
          <p:nvPr/>
        </p:nvSpPr>
        <p:spPr>
          <a:xfrm>
            <a:off x="4860032" y="1359053"/>
            <a:ext cx="3960440" cy="4878259"/>
          </a:xfrm>
          <a:prstGeom prst="rect">
            <a:avLst/>
          </a:prstGeom>
          <a:noFill/>
          <a:ln>
            <a:solidFill>
              <a:schemeClr val="tx1"/>
            </a:solidFill>
            <a:prstDash val="dash"/>
          </a:ln>
        </p:spPr>
        <p:txBody>
          <a:bodyPr wrap="square" rtlCol="0">
            <a:spAutoFit/>
          </a:bodyPr>
          <a:lstStyle/>
          <a:p>
            <a:pPr algn="ctr" hangingPunct="0"/>
            <a:r>
              <a:rPr lang="ja-JP" altLang="ja-JP" sz="1400" b="1" dirty="0"/>
              <a:t>決算に関する方針</a:t>
            </a:r>
            <a:endParaRPr lang="ja-JP" altLang="ja-JP" sz="1400" dirty="0"/>
          </a:p>
          <a:p>
            <a:pPr algn="ctr" hangingPunct="0"/>
            <a:r>
              <a:rPr lang="en-US" altLang="ja-JP" sz="1100" dirty="0"/>
              <a:t> </a:t>
            </a:r>
            <a:endParaRPr lang="ja-JP" altLang="ja-JP" sz="1100" dirty="0"/>
          </a:p>
          <a:p>
            <a:pPr algn="ctr" hangingPunct="0"/>
            <a:r>
              <a:rPr lang="ja-JP" altLang="ja-JP" sz="1100" b="1" dirty="0"/>
              <a:t>決算とは評価である。自分をごまかさないこと。</a:t>
            </a:r>
            <a:endParaRPr lang="ja-JP" altLang="ja-JP" sz="1100" dirty="0"/>
          </a:p>
          <a:p>
            <a:pPr hangingPunct="0"/>
            <a:r>
              <a:rPr lang="en-US" altLang="ja-JP" sz="1100" dirty="0"/>
              <a:t> </a:t>
            </a:r>
            <a:endParaRPr lang="ja-JP" altLang="ja-JP" sz="1100" dirty="0"/>
          </a:p>
          <a:p>
            <a:pPr marL="228600" indent="-228600" hangingPunct="0">
              <a:buAutoNum type="arabicDbPeriod"/>
            </a:pPr>
            <a:r>
              <a:rPr lang="en-US" altLang="ja-JP" sz="1100" b="1" dirty="0"/>
              <a:t>1 </a:t>
            </a:r>
            <a:r>
              <a:rPr lang="ja-JP" altLang="ja-JP" sz="1100" b="1" dirty="0"/>
              <a:t>円も脱税しない</a:t>
            </a:r>
            <a:r>
              <a:rPr lang="ja-JP" altLang="ja-JP" sz="1100" dirty="0"/>
              <a:t>。</a:t>
            </a:r>
            <a:endParaRPr lang="en-US" altLang="ja-JP" sz="1100" dirty="0"/>
          </a:p>
          <a:p>
            <a:pPr hangingPunct="0"/>
            <a:r>
              <a:rPr lang="en-US" altLang="ja-JP" sz="1100" dirty="0"/>
              <a:t>     </a:t>
            </a:r>
            <a:r>
              <a:rPr lang="ja-JP" altLang="ja-JP" sz="1100" dirty="0"/>
              <a:t>ただし、</a:t>
            </a:r>
            <a:r>
              <a:rPr lang="ja-JP" altLang="ja-JP" sz="1100" b="1" dirty="0"/>
              <a:t>現金を残す</a:t>
            </a:r>
            <a:r>
              <a:rPr lang="ja-JP" altLang="ja-JP" sz="1100" dirty="0"/>
              <a:t>ために</a:t>
            </a:r>
            <a:r>
              <a:rPr lang="ja-JP" altLang="ja-JP" sz="1100" b="1" dirty="0">
                <a:solidFill>
                  <a:srgbClr val="FF0000"/>
                </a:solidFill>
              </a:rPr>
              <a:t>衆知を結集して節税</a:t>
            </a:r>
            <a:r>
              <a:rPr lang="ja-JP" altLang="ja-JP" sz="1100" dirty="0"/>
              <a:t>する。</a:t>
            </a:r>
          </a:p>
          <a:p>
            <a:pPr hangingPunct="0"/>
            <a:r>
              <a:rPr lang="en-US" altLang="ja-JP" sz="1100" b="1" dirty="0"/>
              <a:t>     </a:t>
            </a:r>
            <a:r>
              <a:rPr lang="ja-JP" altLang="ja-JP" sz="1100" b="1" dirty="0"/>
              <a:t>税金</a:t>
            </a:r>
            <a:r>
              <a:rPr lang="ja-JP" altLang="ja-JP" sz="1100" dirty="0"/>
              <a:t>は会社が成長するための</a:t>
            </a:r>
            <a:r>
              <a:rPr lang="ja-JP" altLang="ja-JP" sz="1100" b="1" dirty="0"/>
              <a:t>必要経費</a:t>
            </a:r>
            <a:r>
              <a:rPr lang="ja-JP" altLang="ja-JP" sz="1100" dirty="0"/>
              <a:t>である。</a:t>
            </a:r>
            <a:r>
              <a:rPr lang="ja-JP" altLang="ja-JP" sz="1100" dirty="0">
                <a:solidFill>
                  <a:srgbClr val="FF0000"/>
                </a:solidFill>
              </a:rPr>
              <a:t>税金を</a:t>
            </a:r>
            <a:r>
              <a:rPr lang="ja-JP" altLang="ja-JP" sz="1100" dirty="0" err="1">
                <a:solidFill>
                  <a:srgbClr val="FF0000"/>
                </a:solidFill>
              </a:rPr>
              <a:t>払わな</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いと、自己資本比率は高くならない。財務体質もよくならない。</a:t>
            </a:r>
          </a:p>
          <a:p>
            <a:pPr hangingPunct="0"/>
            <a:r>
              <a:rPr lang="ja-JP" altLang="ja-JP" sz="1100" dirty="0"/>
              <a:t>２．実体のない資産は計上せず、会社法に基づき</a:t>
            </a:r>
            <a:r>
              <a:rPr lang="ja-JP" altLang="ja-JP" sz="1100" b="1" dirty="0"/>
              <a:t>極めて辛い正</a:t>
            </a:r>
            <a:endParaRPr lang="en-US" altLang="ja-JP" sz="1100" b="1" dirty="0"/>
          </a:p>
          <a:p>
            <a:pPr hangingPunct="0"/>
            <a:r>
              <a:rPr lang="en-US" altLang="ja-JP" sz="1100" b="1" dirty="0"/>
              <a:t>     </a:t>
            </a:r>
            <a:r>
              <a:rPr lang="ja-JP" altLang="ja-JP" sz="1100" b="1" dirty="0"/>
              <a:t>味の決算を組む</a:t>
            </a:r>
            <a:r>
              <a:rPr lang="ja-JP" altLang="ja-JP" sz="1100" dirty="0"/>
              <a:t>。従って、含み損は</a:t>
            </a:r>
            <a:r>
              <a:rPr lang="ja-JP" altLang="ja-JP" sz="1100" b="1" dirty="0"/>
              <a:t>有税でも</a:t>
            </a:r>
            <a:r>
              <a:rPr lang="ja-JP" altLang="ja-JP" sz="1100" dirty="0"/>
              <a:t>評価損を計上す</a:t>
            </a:r>
            <a:endParaRPr lang="en-US" altLang="ja-JP" sz="1100" dirty="0"/>
          </a:p>
          <a:p>
            <a:pPr hangingPunct="0"/>
            <a:r>
              <a:rPr lang="en-US" altLang="ja-JP" sz="1100" dirty="0"/>
              <a:t>     </a:t>
            </a:r>
            <a:r>
              <a:rPr lang="ja-JP" altLang="ja-JP" sz="1100" dirty="0"/>
              <a:t>るか、売却損を出す。</a:t>
            </a:r>
            <a:r>
              <a:rPr lang="ja-JP" altLang="ja-JP" sz="1100" b="1" dirty="0"/>
              <a:t>売掛金の未回収で </a:t>
            </a:r>
            <a:r>
              <a:rPr lang="en-US" altLang="ja-JP" sz="1100" b="1" dirty="0"/>
              <a:t>90 </a:t>
            </a:r>
            <a:r>
              <a:rPr lang="ja-JP" altLang="ja-JP" sz="1100" b="1" dirty="0"/>
              <a:t>日</a:t>
            </a:r>
            <a:r>
              <a:rPr lang="ja-JP" altLang="ja-JP" sz="1100" dirty="0"/>
              <a:t>を超えるもの</a:t>
            </a:r>
            <a:endParaRPr lang="en-US" altLang="ja-JP" sz="1100" dirty="0"/>
          </a:p>
          <a:p>
            <a:pPr hangingPunct="0"/>
            <a:r>
              <a:rPr lang="en-US" altLang="ja-JP" sz="1100" dirty="0"/>
              <a:t>     </a:t>
            </a:r>
            <a:r>
              <a:rPr lang="ja-JP" altLang="ja-JP" sz="1100" dirty="0"/>
              <a:t>は、</a:t>
            </a:r>
            <a:r>
              <a:rPr lang="ja-JP" altLang="ja-JP" sz="1100" b="1" dirty="0"/>
              <a:t>貸倒損失</a:t>
            </a:r>
            <a:r>
              <a:rPr lang="ja-JP" altLang="ja-JP" sz="1100" dirty="0"/>
              <a:t>として計上する。</a:t>
            </a:r>
          </a:p>
          <a:p>
            <a:pPr hangingPunct="0"/>
            <a:r>
              <a:rPr lang="ja-JP" altLang="ja-JP" sz="1100" dirty="0"/>
              <a:t>３．税務上合法的な節税は、</a:t>
            </a:r>
            <a:r>
              <a:rPr lang="ja-JP" altLang="ja-JP" sz="1100" b="1" dirty="0"/>
              <a:t>限度一杯</a:t>
            </a:r>
            <a:r>
              <a:rPr lang="ja-JP" altLang="ja-JP" sz="1100" dirty="0"/>
              <a:t>まで活用する。</a:t>
            </a:r>
          </a:p>
          <a:p>
            <a:pPr hangingPunct="0"/>
            <a:r>
              <a:rPr lang="en-US" altLang="ja-JP" sz="1100" b="1" dirty="0"/>
              <a:t>     </a:t>
            </a:r>
            <a:r>
              <a:rPr lang="ja-JP" altLang="ja-JP" sz="1100" b="1" dirty="0"/>
              <a:t>節税のカベを乗り超える</a:t>
            </a:r>
            <a:r>
              <a:rPr lang="ja-JP" altLang="ja-JP" sz="1100" dirty="0"/>
              <a:t>と、</a:t>
            </a:r>
            <a:r>
              <a:rPr lang="ja-JP" altLang="ja-JP" sz="1100" b="1" dirty="0"/>
              <a:t>自己資本比率は高くなる</a:t>
            </a:r>
            <a:r>
              <a:rPr lang="ja-JP" altLang="ja-JP" sz="1100" dirty="0"/>
              <a:t>。当社</a:t>
            </a:r>
          </a:p>
          <a:p>
            <a:pPr hangingPunct="0"/>
            <a:r>
              <a:rPr lang="en-US" altLang="ja-JP" sz="1100" dirty="0"/>
              <a:t>     </a:t>
            </a:r>
            <a:r>
              <a:rPr lang="ja-JP" altLang="ja-JP" sz="1100" dirty="0"/>
              <a:t>は</a:t>
            </a:r>
            <a:r>
              <a:rPr lang="ja-JP" altLang="ja-JP" sz="1100" b="1" dirty="0"/>
              <a:t>自己資本比率</a:t>
            </a:r>
            <a:r>
              <a:rPr lang="en-US" altLang="ja-JP" sz="1100" b="1" dirty="0"/>
              <a:t>90</a:t>
            </a:r>
            <a:r>
              <a:rPr lang="ja-JP" altLang="ja-JP" sz="1100" b="1" dirty="0"/>
              <a:t>％以上</a:t>
            </a:r>
            <a:r>
              <a:rPr lang="ja-JP" altLang="ja-JP" sz="1100" dirty="0"/>
              <a:t>。</a:t>
            </a:r>
            <a:r>
              <a:rPr lang="ja-JP" altLang="ja-JP" sz="1100" b="1" dirty="0"/>
              <a:t>総資本経常利益率</a:t>
            </a:r>
            <a:r>
              <a:rPr lang="en-US" altLang="ja-JP" sz="1100" b="1" dirty="0"/>
              <a:t>20</a:t>
            </a:r>
            <a:r>
              <a:rPr lang="ja-JP" altLang="ja-JP" sz="1100" b="1" dirty="0"/>
              <a:t>％</a:t>
            </a:r>
            <a:r>
              <a:rPr lang="ja-JP" altLang="ja-JP" sz="1100" dirty="0"/>
              <a:t>以上。</a:t>
            </a:r>
            <a:r>
              <a:rPr lang="ja-JP" altLang="ja-JP" sz="1100" b="1" dirty="0"/>
              <a:t>損</a:t>
            </a:r>
            <a:endParaRPr lang="en-US" altLang="ja-JP" sz="1100" b="1" dirty="0"/>
          </a:p>
          <a:p>
            <a:pPr hangingPunct="0"/>
            <a:r>
              <a:rPr lang="en-US" altLang="ja-JP" sz="1100" b="1" dirty="0"/>
              <a:t>     </a:t>
            </a:r>
            <a:r>
              <a:rPr lang="ja-JP" altLang="ja-JP" sz="1100" b="1" dirty="0"/>
              <a:t>益分岐点比率は</a:t>
            </a:r>
            <a:r>
              <a:rPr lang="en-US" altLang="ja-JP" sz="1100" b="1" dirty="0"/>
              <a:t> 80</a:t>
            </a:r>
            <a:r>
              <a:rPr lang="ja-JP" altLang="ja-JP" sz="1100" b="1" dirty="0"/>
              <a:t>％以下</a:t>
            </a:r>
            <a:r>
              <a:rPr lang="ja-JP" altLang="ja-JP" sz="1100" dirty="0"/>
              <a:t>を目標とする。</a:t>
            </a:r>
          </a:p>
          <a:p>
            <a:pPr hangingPunct="0"/>
            <a:r>
              <a:rPr lang="ja-JP" altLang="ja-JP" sz="1100" dirty="0"/>
              <a:t>４．２期連続赤字にしない。粉飾決算はしない。</a:t>
            </a:r>
          </a:p>
          <a:p>
            <a:pPr hangingPunct="0"/>
            <a:r>
              <a:rPr lang="ja-JP" altLang="ja-JP" sz="1100" dirty="0"/>
              <a:t>５．決算日の</a:t>
            </a:r>
            <a:r>
              <a:rPr lang="en-US" altLang="ja-JP" sz="1100" dirty="0"/>
              <a:t> 1 </a:t>
            </a:r>
            <a:r>
              <a:rPr lang="ja-JP" altLang="ja-JP" sz="1100" dirty="0"/>
              <a:t>ケ月前に利益額を予想して（</a:t>
            </a:r>
            <a:r>
              <a:rPr lang="ja-JP" altLang="ja-JP" sz="1100" b="1" dirty="0"/>
              <a:t>決算前検討会</a:t>
            </a:r>
            <a:r>
              <a:rPr lang="ja-JP" altLang="ja-JP" sz="1100" dirty="0"/>
              <a:t>）、納</a:t>
            </a:r>
            <a:endParaRPr lang="en-US" altLang="ja-JP" sz="1100" dirty="0"/>
          </a:p>
          <a:p>
            <a:pPr hangingPunct="0"/>
            <a:r>
              <a:rPr lang="en-US" altLang="ja-JP" sz="1100" dirty="0"/>
              <a:t>      </a:t>
            </a:r>
            <a:r>
              <a:rPr lang="ja-JP" altLang="ja-JP" sz="1100" dirty="0"/>
              <a:t>税額を準備する。</a:t>
            </a:r>
            <a:r>
              <a:rPr lang="ja-JP" altLang="ja-JP" sz="1100" b="1" dirty="0"/>
              <a:t>納税のために借り入れはしない</a:t>
            </a:r>
            <a:r>
              <a:rPr lang="ja-JP" altLang="ja-JP" sz="1100" dirty="0"/>
              <a:t>。</a:t>
            </a:r>
          </a:p>
          <a:p>
            <a:pPr hangingPunct="0"/>
            <a:r>
              <a:rPr lang="ja-JP" altLang="ja-JP" sz="1100" dirty="0"/>
              <a:t>６．</a:t>
            </a:r>
            <a:r>
              <a:rPr lang="ja-JP" altLang="ja-JP" sz="1100" b="1" dirty="0"/>
              <a:t>配当は</a:t>
            </a:r>
            <a:r>
              <a:rPr lang="en-US" altLang="ja-JP" sz="1100" b="1" dirty="0"/>
              <a:t>10</a:t>
            </a:r>
            <a:r>
              <a:rPr lang="ja-JP" altLang="ja-JP" sz="1100" b="1" dirty="0"/>
              <a:t>％</a:t>
            </a:r>
            <a:r>
              <a:rPr lang="ja-JP" altLang="ja-JP" sz="1100" dirty="0"/>
              <a:t>とする。具体的な支払は、</a:t>
            </a:r>
            <a:r>
              <a:rPr lang="en-US" altLang="ja-JP" sz="1100" dirty="0"/>
              <a:t>12 </a:t>
            </a:r>
            <a:r>
              <a:rPr lang="ja-JP" altLang="ja-JP" sz="1100" dirty="0"/>
              <a:t>月 </a:t>
            </a:r>
            <a:r>
              <a:rPr lang="en-US" altLang="ja-JP" sz="1100" dirty="0"/>
              <a:t>10 </a:t>
            </a:r>
            <a:r>
              <a:rPr lang="ja-JP" altLang="ja-JP" sz="1100" dirty="0"/>
              <a:t>日の決算賞与</a:t>
            </a:r>
            <a:endParaRPr lang="en-US" altLang="ja-JP" sz="1100" dirty="0"/>
          </a:p>
          <a:p>
            <a:pPr hangingPunct="0"/>
            <a:r>
              <a:rPr lang="en-US" altLang="ja-JP" sz="1100" dirty="0"/>
              <a:t>      </a:t>
            </a:r>
            <a:r>
              <a:rPr lang="ja-JP" altLang="ja-JP" sz="1100" dirty="0"/>
              <a:t>支払時に賞与に含める。</a:t>
            </a:r>
            <a:r>
              <a:rPr lang="ja-JP" altLang="ja-JP" sz="1100" b="1" dirty="0">
                <a:solidFill>
                  <a:srgbClr val="FF0000"/>
                </a:solidFill>
              </a:rPr>
              <a:t>配当より内部蓄積を重視し</a:t>
            </a:r>
            <a:r>
              <a:rPr lang="ja-JP" altLang="ja-JP" sz="1100" dirty="0">
                <a:solidFill>
                  <a:srgbClr val="FF0000"/>
                </a:solidFill>
              </a:rPr>
              <a:t>、社員と</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家族を守る。内部蓄積を</a:t>
            </a:r>
            <a:r>
              <a:rPr lang="ja-JP" altLang="ja-JP" sz="1100" b="1" dirty="0">
                <a:solidFill>
                  <a:srgbClr val="FF0000"/>
                </a:solidFill>
              </a:rPr>
              <a:t>純資産で</a:t>
            </a:r>
            <a:r>
              <a:rPr lang="en-US" altLang="ja-JP" sz="1100" b="1" dirty="0">
                <a:solidFill>
                  <a:srgbClr val="FF0000"/>
                </a:solidFill>
              </a:rPr>
              <a:t>20</a:t>
            </a:r>
            <a:r>
              <a:rPr lang="ja-JP" altLang="ja-JP" sz="1100" b="1" dirty="0">
                <a:solidFill>
                  <a:srgbClr val="FF0000"/>
                </a:solidFill>
              </a:rPr>
              <a:t>億円</a:t>
            </a:r>
            <a:r>
              <a:rPr lang="ja-JP" altLang="ja-JP" sz="1100" dirty="0">
                <a:solidFill>
                  <a:srgbClr val="FF0000"/>
                </a:solidFill>
              </a:rPr>
              <a:t>にする（</a:t>
            </a:r>
            <a:r>
              <a:rPr lang="en-US" altLang="ja-JP" sz="1100" dirty="0">
                <a:solidFill>
                  <a:srgbClr val="FF0000"/>
                </a:solidFill>
              </a:rPr>
              <a:t>2019</a:t>
            </a:r>
            <a:r>
              <a:rPr lang="ja-JP" altLang="ja-JP" sz="1100" dirty="0">
                <a:solidFill>
                  <a:srgbClr val="FF0000"/>
                </a:solidFill>
              </a:rPr>
              <a:t>年）</a:t>
            </a:r>
          </a:p>
          <a:p>
            <a:pPr hangingPunct="0"/>
            <a:r>
              <a:rPr lang="ja-JP" altLang="ja-JP" sz="1100" dirty="0"/>
              <a:t>７．</a:t>
            </a:r>
            <a:r>
              <a:rPr lang="ja-JP" altLang="ja-JP" sz="1100" b="1" dirty="0"/>
              <a:t>税務調査</a:t>
            </a:r>
            <a:r>
              <a:rPr lang="ja-JP" altLang="ja-JP" sz="1100" dirty="0"/>
              <a:t>がしやすい会社にする。</a:t>
            </a:r>
          </a:p>
          <a:p>
            <a:pPr hangingPunct="0"/>
            <a:r>
              <a:rPr lang="ja-JP" altLang="ja-JP" sz="1100" dirty="0"/>
              <a:t>（</a:t>
            </a:r>
            <a:r>
              <a:rPr lang="en-US" altLang="ja-JP" sz="1100" dirty="0"/>
              <a:t>1</a:t>
            </a:r>
            <a:r>
              <a:rPr lang="ja-JP" altLang="ja-JP" sz="1100" dirty="0"/>
              <a:t>）税務調査は我が社の外部監査としてとらえる。</a:t>
            </a:r>
          </a:p>
          <a:p>
            <a:pPr hangingPunct="0"/>
            <a:r>
              <a:rPr lang="ja-JP" altLang="ja-JP" sz="1100" dirty="0"/>
              <a:t>（</a:t>
            </a:r>
            <a:r>
              <a:rPr lang="en-US" altLang="ja-JP" sz="1100" dirty="0"/>
              <a:t>2</a:t>
            </a:r>
            <a:r>
              <a:rPr lang="ja-JP" altLang="ja-JP" sz="1100" dirty="0"/>
              <a:t>）経理のミス、不正等も厳しくチェックしていただく。</a:t>
            </a:r>
          </a:p>
          <a:p>
            <a:pPr hangingPunct="0"/>
            <a:r>
              <a:rPr lang="ja-JP" altLang="ja-JP" sz="1100" dirty="0"/>
              <a:t>８．</a:t>
            </a:r>
            <a:r>
              <a:rPr lang="ja-JP" altLang="ja-JP" sz="1100" b="1" dirty="0"/>
              <a:t>決算賞与</a:t>
            </a:r>
            <a:r>
              <a:rPr lang="ja-JP" altLang="ja-JP" sz="1100" dirty="0"/>
              <a:t>を支給する。</a:t>
            </a:r>
          </a:p>
          <a:p>
            <a:pPr hangingPunct="0"/>
            <a:r>
              <a:rPr lang="en-US" altLang="ja-JP" sz="1100" dirty="0"/>
              <a:t>      </a:t>
            </a:r>
            <a:r>
              <a:rPr lang="ja-JP" altLang="ja-JP" sz="1100" dirty="0">
                <a:solidFill>
                  <a:srgbClr val="FF0000"/>
                </a:solidFill>
              </a:rPr>
              <a:t>経常利益が２億円を超えたときには、</a:t>
            </a:r>
            <a:r>
              <a:rPr lang="ja-JP" altLang="ja-JP" sz="1100" b="1" dirty="0">
                <a:solidFill>
                  <a:srgbClr val="FF0000"/>
                </a:solidFill>
              </a:rPr>
              <a:t>パンジーさんを含めて</a:t>
            </a:r>
            <a:endParaRPr lang="ja-JP" altLang="ja-JP" sz="1100" dirty="0">
              <a:solidFill>
                <a:srgbClr val="FF0000"/>
              </a:solidFill>
            </a:endParaRPr>
          </a:p>
          <a:p>
            <a:r>
              <a:rPr lang="en-US" altLang="ja-JP" sz="1100" dirty="0">
                <a:solidFill>
                  <a:srgbClr val="FF0000"/>
                </a:solidFill>
              </a:rPr>
              <a:t>      </a:t>
            </a:r>
            <a:r>
              <a:rPr lang="ja-JP" altLang="ja-JP" sz="1100" dirty="0">
                <a:solidFill>
                  <a:srgbClr val="FF0000"/>
                </a:solidFill>
              </a:rPr>
              <a:t>全社員に支給する。</a:t>
            </a:r>
            <a:r>
              <a:rPr lang="ja-JP" altLang="ja-JP" sz="1100" b="1" dirty="0">
                <a:solidFill>
                  <a:srgbClr val="FF0000"/>
                </a:solidFill>
              </a:rPr>
              <a:t>特別損失の部</a:t>
            </a:r>
            <a:r>
              <a:rPr lang="ja-JP" altLang="ja-JP" sz="1100" dirty="0">
                <a:solidFill>
                  <a:srgbClr val="FF0000"/>
                </a:solidFill>
              </a:rPr>
              <a:t>に計上する。</a:t>
            </a:r>
            <a:endParaRPr lang="en-US" altLang="ja-JP" sz="1100" dirty="0">
              <a:solidFill>
                <a:srgbClr val="FF0000"/>
              </a:solidFill>
            </a:endParaRPr>
          </a:p>
        </p:txBody>
      </p:sp>
      <p:sp>
        <p:nvSpPr>
          <p:cNvPr id="33" name="テキスト ボックス 32"/>
          <p:cNvSpPr txBox="1"/>
          <p:nvPr/>
        </p:nvSpPr>
        <p:spPr>
          <a:xfrm>
            <a:off x="4903135" y="1032991"/>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Tree>
    <p:extLst>
      <p:ext uri="{BB962C8B-B14F-4D97-AF65-F5344CB8AC3E}">
        <p14:creationId xmlns:p14="http://schemas.microsoft.com/office/powerpoint/2010/main" val="414085529"/>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24</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24</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24</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3816424"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②固定資産・資金運用に関する方針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31" name="グループ化 30"/>
          <p:cNvGrpSpPr/>
          <p:nvPr/>
        </p:nvGrpSpPr>
        <p:grpSpPr>
          <a:xfrm>
            <a:off x="4716015" y="-10621"/>
            <a:ext cx="3168353" cy="391170"/>
            <a:chOff x="4826003" y="-24938"/>
            <a:chExt cx="3290312" cy="391170"/>
          </a:xfrm>
          <a:solidFill>
            <a:srgbClr val="FFC000"/>
          </a:solidFill>
        </p:grpSpPr>
        <p:sp>
          <p:nvSpPr>
            <p:cNvPr id="33" name="フリーフォーム 32"/>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34" name="フリーフォーム 33"/>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35" name="フリーフォーム 34"/>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36" name="フリーフォーム 3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経理・総務</a:t>
              </a:r>
              <a:endParaRPr lang="en-US" altLang="ja-JP" sz="900" b="1" dirty="0">
                <a:solidFill>
                  <a:srgbClr val="FFFFFF"/>
                </a:solidFill>
              </a:endParaRPr>
            </a:p>
          </p:txBody>
        </p:sp>
      </p:grpSp>
      <p:sp>
        <p:nvSpPr>
          <p:cNvPr id="37" name="フリーフォーム 3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53" name="テキスト ボックス 52"/>
          <p:cNvSpPr txBox="1"/>
          <p:nvPr/>
        </p:nvSpPr>
        <p:spPr>
          <a:xfrm>
            <a:off x="4860032" y="804916"/>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固定資産・資金運用に関する方針</a:t>
            </a:r>
            <a:endParaRPr lang="ja-JP" altLang="ja-JP" sz="1400" dirty="0"/>
          </a:p>
          <a:p>
            <a:pPr hangingPunct="0"/>
            <a:r>
              <a:rPr lang="en-US" altLang="ja-JP" sz="1100" dirty="0"/>
              <a:t> </a:t>
            </a:r>
            <a:endParaRPr lang="ja-JP" altLang="ja-JP" sz="1100" dirty="0"/>
          </a:p>
          <a:p>
            <a:pPr hangingPunct="0"/>
            <a:r>
              <a:rPr lang="ja-JP" altLang="ja-JP" sz="1100" b="1" dirty="0"/>
              <a:t>１．キャッシュフロー経営をする。</a:t>
            </a:r>
            <a:endParaRPr lang="ja-JP" altLang="ja-JP" sz="1100" dirty="0"/>
          </a:p>
          <a:p>
            <a:pPr hangingPunct="0"/>
            <a:r>
              <a:rPr lang="ja-JP" altLang="ja-JP" sz="1100" dirty="0"/>
              <a:t>（</a:t>
            </a:r>
            <a:r>
              <a:rPr lang="en-US" altLang="ja-JP" sz="1100" dirty="0"/>
              <a:t>1</a:t>
            </a:r>
            <a:r>
              <a:rPr lang="ja-JP" altLang="ja-JP" sz="1100" dirty="0"/>
              <a:t>）キャッシュフローは、現金が増えたか、減ったかを示すもの</a:t>
            </a:r>
            <a:endParaRPr lang="en-US" altLang="ja-JP" sz="1100" dirty="0"/>
          </a:p>
          <a:p>
            <a:pPr hangingPunct="0"/>
            <a:r>
              <a:rPr lang="ja-JP" altLang="en-US" sz="1100" dirty="0"/>
              <a:t>　　 </a:t>
            </a:r>
            <a:r>
              <a:rPr lang="ja-JP" altLang="ja-JP" sz="1100" dirty="0"/>
              <a:t>で、</a:t>
            </a:r>
            <a:r>
              <a:rPr lang="ja-JP" altLang="ja-JP" sz="1100" b="1" dirty="0"/>
              <a:t>会計上の利益よりも重視</a:t>
            </a:r>
            <a:r>
              <a:rPr lang="ja-JP" altLang="ja-JP" sz="1100" dirty="0"/>
              <a:t>する。</a:t>
            </a:r>
          </a:p>
          <a:p>
            <a:pPr hangingPunct="0"/>
            <a:r>
              <a:rPr lang="ja-JP" altLang="ja-JP" sz="1100" dirty="0"/>
              <a:t>（</a:t>
            </a:r>
            <a:r>
              <a:rPr lang="en-US" altLang="ja-JP" sz="1100" dirty="0"/>
              <a:t>2</a:t>
            </a:r>
            <a:r>
              <a:rPr lang="ja-JP" altLang="ja-JP" sz="1100" dirty="0"/>
              <a:t>）</a:t>
            </a:r>
            <a:r>
              <a:rPr lang="ja-JP" altLang="ja-JP" sz="1100" b="1" dirty="0"/>
              <a:t>営業キャッシュフローを常にプラス</a:t>
            </a:r>
            <a:r>
              <a:rPr lang="ja-JP" altLang="ja-JP" sz="1100" dirty="0"/>
              <a:t>にして、借入金の返済原</a:t>
            </a:r>
            <a:endParaRPr lang="en-US" altLang="ja-JP" sz="1100" dirty="0"/>
          </a:p>
          <a:p>
            <a:pPr hangingPunct="0"/>
            <a:r>
              <a:rPr lang="en-US" altLang="ja-JP" sz="1100" dirty="0"/>
              <a:t>       </a:t>
            </a:r>
            <a:r>
              <a:rPr lang="ja-JP" altLang="ja-JP" sz="1100" dirty="0"/>
              <a:t>資に充当する。</a:t>
            </a:r>
          </a:p>
          <a:p>
            <a:pPr hangingPunct="0"/>
            <a:r>
              <a:rPr lang="ja-JP" altLang="ja-JP" sz="1100" dirty="0"/>
              <a:t>（</a:t>
            </a:r>
            <a:r>
              <a:rPr lang="en-US" altLang="ja-JP" sz="1100" dirty="0"/>
              <a:t>3</a:t>
            </a:r>
            <a:r>
              <a:rPr lang="ja-JP" altLang="ja-JP" sz="1100" dirty="0"/>
              <a:t>）モノを買うときはお金を先に準備する。</a:t>
            </a:r>
            <a:r>
              <a:rPr lang="ja-JP" altLang="ja-JP" sz="1100" b="1" dirty="0"/>
              <a:t>カネが先でモノは後</a:t>
            </a:r>
            <a:r>
              <a:rPr lang="ja-JP" altLang="ja-JP" sz="1100" dirty="0"/>
              <a:t>。</a:t>
            </a:r>
          </a:p>
          <a:p>
            <a:pPr hangingPunct="0"/>
            <a:r>
              <a:rPr lang="en-US" altLang="ja-JP" sz="1100" dirty="0"/>
              <a:t> </a:t>
            </a:r>
            <a:endParaRPr lang="ja-JP" altLang="ja-JP" sz="1100" dirty="0"/>
          </a:p>
          <a:p>
            <a:pPr hangingPunct="0"/>
            <a:r>
              <a:rPr lang="ja-JP" altLang="ja-JP" sz="1100" b="1" dirty="0"/>
              <a:t>２．資金運用・資金調達</a:t>
            </a:r>
            <a:endParaRPr lang="ja-JP" altLang="ja-JP" sz="1100" dirty="0"/>
          </a:p>
          <a:p>
            <a:pPr hangingPunct="0"/>
            <a:r>
              <a:rPr lang="ja-JP" altLang="ja-JP" sz="1100" dirty="0"/>
              <a:t>（</a:t>
            </a:r>
            <a:r>
              <a:rPr lang="en-US" altLang="ja-JP" sz="1100" dirty="0"/>
              <a:t>1</a:t>
            </a:r>
            <a:r>
              <a:rPr lang="ja-JP" altLang="ja-JP" sz="1100" dirty="0"/>
              <a:t>）金融機関が</a:t>
            </a:r>
            <a:r>
              <a:rPr lang="ja-JP" altLang="ja-JP" sz="1100" b="1" dirty="0"/>
              <a:t>長期資金</a:t>
            </a:r>
            <a:r>
              <a:rPr lang="ja-JP" altLang="ja-JP" sz="1100" dirty="0"/>
              <a:t>を貸し出す時に、一番見ているのは</a:t>
            </a:r>
            <a:r>
              <a:rPr lang="ja-JP" altLang="ja-JP" sz="1100" b="1" dirty="0"/>
              <a:t>会</a:t>
            </a:r>
            <a:endParaRPr lang="en-US" altLang="ja-JP" sz="1100" b="1" dirty="0"/>
          </a:p>
          <a:p>
            <a:pPr hangingPunct="0"/>
            <a:r>
              <a:rPr lang="en-US" altLang="ja-JP" sz="1100" b="1" dirty="0"/>
              <a:t>       </a:t>
            </a:r>
            <a:r>
              <a:rPr lang="ja-JP" altLang="ja-JP" sz="1100" b="1" dirty="0"/>
              <a:t>社の姿勢</a:t>
            </a:r>
            <a:r>
              <a:rPr lang="ja-JP" altLang="ja-JP" sz="1100" dirty="0"/>
              <a:t>（社長の姿勢）なので、</a:t>
            </a:r>
            <a:r>
              <a:rPr lang="ja-JP" altLang="ja-JP" sz="1100" b="1" dirty="0"/>
              <a:t>定期的に月次報告</a:t>
            </a:r>
            <a:r>
              <a:rPr lang="ja-JP" altLang="ja-JP" sz="1100" dirty="0"/>
              <a:t>を行い、</a:t>
            </a:r>
            <a:endParaRPr lang="en-US" altLang="ja-JP" sz="1100" dirty="0"/>
          </a:p>
          <a:p>
            <a:pPr hangingPunct="0"/>
            <a:r>
              <a:rPr lang="en-US" altLang="ja-JP" sz="1100" dirty="0"/>
              <a:t>       </a:t>
            </a:r>
            <a:r>
              <a:rPr lang="ja-JP" altLang="ja-JP" sz="1100" dirty="0"/>
              <a:t>全面的に</a:t>
            </a:r>
            <a:r>
              <a:rPr lang="ja-JP" altLang="ja-JP" sz="1100" b="1" dirty="0"/>
              <a:t>御協力</a:t>
            </a:r>
            <a:r>
              <a:rPr lang="ja-JP" altLang="ja-JP" sz="1100" dirty="0"/>
              <a:t>をお願いする。当社は無借金。</a:t>
            </a:r>
          </a:p>
          <a:p>
            <a:pPr hangingPunct="0"/>
            <a:r>
              <a:rPr lang="ja-JP" altLang="ja-JP" sz="1100" dirty="0"/>
              <a:t>（</a:t>
            </a:r>
            <a:r>
              <a:rPr lang="en-US" altLang="ja-JP" sz="1100" dirty="0"/>
              <a:t>2</a:t>
            </a:r>
            <a:r>
              <a:rPr lang="ja-JP" altLang="ja-JP" sz="1100" dirty="0"/>
              <a:t>）</a:t>
            </a:r>
            <a:r>
              <a:rPr lang="ja-JP" altLang="ja-JP" sz="1100" b="1" dirty="0"/>
              <a:t>財務体質を充実</a:t>
            </a:r>
            <a:r>
              <a:rPr lang="ja-JP" altLang="ja-JP" sz="1100" dirty="0"/>
              <a:t>し、</a:t>
            </a:r>
            <a:r>
              <a:rPr lang="ja-JP" altLang="ja-JP" sz="1100" b="1" dirty="0"/>
              <a:t>無借金経営</a:t>
            </a:r>
            <a:r>
              <a:rPr lang="ja-JP" altLang="ja-JP" sz="1100" dirty="0"/>
              <a:t>を維持する。</a:t>
            </a:r>
          </a:p>
          <a:p>
            <a:pPr hangingPunct="0"/>
            <a:r>
              <a:rPr lang="ja-JP" altLang="ja-JP" sz="1100" dirty="0"/>
              <a:t>　①</a:t>
            </a:r>
            <a:r>
              <a:rPr lang="ja-JP" altLang="ja-JP" sz="1100" b="1" dirty="0">
                <a:solidFill>
                  <a:srgbClr val="FF0000"/>
                </a:solidFill>
              </a:rPr>
              <a:t>預金と保険</a:t>
            </a:r>
            <a:r>
              <a:rPr lang="ja-JP" altLang="ja-JP" sz="1100" dirty="0">
                <a:solidFill>
                  <a:srgbClr val="FF0000"/>
                </a:solidFill>
              </a:rPr>
              <a:t>による</a:t>
            </a:r>
            <a:r>
              <a:rPr lang="ja-JP" altLang="ja-JP" sz="1100" b="1" dirty="0">
                <a:solidFill>
                  <a:srgbClr val="FF0000"/>
                </a:solidFill>
              </a:rPr>
              <a:t>内部蓄積</a:t>
            </a:r>
            <a:r>
              <a:rPr lang="ja-JP" altLang="ja-JP" sz="1100" dirty="0">
                <a:solidFill>
                  <a:srgbClr val="FF0000"/>
                </a:solidFill>
              </a:rPr>
              <a:t>をする。</a:t>
            </a:r>
            <a:r>
              <a:rPr lang="en-US" altLang="ja-JP" sz="1100" b="1" dirty="0"/>
              <a:t>2015 </a:t>
            </a:r>
            <a:r>
              <a:rPr lang="ja-JP" altLang="ja-JP" sz="1100" b="1" dirty="0"/>
              <a:t>年は </a:t>
            </a:r>
            <a:r>
              <a:rPr lang="en-US" altLang="ja-JP" sz="1100" b="1" dirty="0"/>
              <a:t>15 </a:t>
            </a:r>
            <a:r>
              <a:rPr lang="ja-JP" altLang="ja-JP" sz="1100" b="1" dirty="0"/>
              <a:t>億円</a:t>
            </a:r>
            <a:r>
              <a:rPr lang="ja-JP" altLang="ja-JP" sz="1100" dirty="0"/>
              <a:t>。</a:t>
            </a:r>
          </a:p>
          <a:p>
            <a:pPr hangingPunct="0"/>
            <a:r>
              <a:rPr lang="ja-JP" altLang="ja-JP" sz="1100" dirty="0"/>
              <a:t>　②</a:t>
            </a:r>
            <a:r>
              <a:rPr lang="ja-JP" altLang="ja-JP" sz="1100" b="1" dirty="0"/>
              <a:t>寄付金は経常利益の</a:t>
            </a:r>
            <a:r>
              <a:rPr lang="en-US" altLang="ja-JP" sz="1100" b="1" dirty="0"/>
              <a:t> 1</a:t>
            </a:r>
            <a:r>
              <a:rPr lang="ja-JP" altLang="ja-JP" sz="1100" b="1" dirty="0"/>
              <a:t>％以上</a:t>
            </a:r>
            <a:r>
              <a:rPr lang="ja-JP" altLang="ja-JP" sz="1100" dirty="0"/>
              <a:t>とする。最低で</a:t>
            </a:r>
            <a:r>
              <a:rPr lang="en-US" altLang="ja-JP" sz="1100" dirty="0"/>
              <a:t> 300 </a:t>
            </a:r>
            <a:r>
              <a:rPr lang="ja-JP" altLang="ja-JP" sz="1100" dirty="0"/>
              <a:t>万円。</a:t>
            </a:r>
          </a:p>
          <a:p>
            <a:pPr hangingPunct="0"/>
            <a:r>
              <a:rPr lang="ja-JP" altLang="ja-JP" sz="1100" dirty="0"/>
              <a:t>（</a:t>
            </a:r>
            <a:r>
              <a:rPr lang="en-US" altLang="ja-JP" sz="1100" dirty="0"/>
              <a:t>3</a:t>
            </a:r>
            <a:r>
              <a:rPr lang="ja-JP" altLang="ja-JP" sz="1100" dirty="0"/>
              <a:t>）</a:t>
            </a:r>
            <a:r>
              <a:rPr lang="ja-JP" altLang="ja-JP" sz="1100" b="1" dirty="0"/>
              <a:t>自社で、土地・建物は持たない</a:t>
            </a:r>
            <a:r>
              <a:rPr lang="ja-JP" altLang="ja-JP" sz="1100" dirty="0"/>
              <a:t>。</a:t>
            </a:r>
            <a:r>
              <a:rPr lang="ja-JP" altLang="ja-JP" sz="1100" dirty="0">
                <a:solidFill>
                  <a:srgbClr val="FF0000"/>
                </a:solidFill>
              </a:rPr>
              <a:t>総資産は少なくする。</a:t>
            </a:r>
          </a:p>
          <a:p>
            <a:pPr hangingPunct="0"/>
            <a:r>
              <a:rPr lang="ja-JP" altLang="ja-JP" sz="1100" dirty="0"/>
              <a:t>（</a:t>
            </a:r>
            <a:r>
              <a:rPr lang="en-US" altLang="ja-JP" sz="1100" dirty="0"/>
              <a:t>4</a:t>
            </a:r>
            <a:r>
              <a:rPr lang="ja-JP" altLang="ja-JP" sz="1100" dirty="0"/>
              <a:t>）固定資産購入の借り入れは行わない。</a:t>
            </a:r>
            <a:r>
              <a:rPr lang="en-US" altLang="ja-JP" sz="1100" dirty="0"/>
              <a:t>100 </a:t>
            </a:r>
            <a:r>
              <a:rPr lang="ja-JP" altLang="ja-JP" sz="1100" dirty="0"/>
              <a:t>万円未満は現金</a:t>
            </a:r>
            <a:endParaRPr lang="en-US" altLang="ja-JP" sz="1100" dirty="0"/>
          </a:p>
          <a:p>
            <a:pPr hangingPunct="0"/>
            <a:r>
              <a:rPr lang="en-US" altLang="ja-JP" sz="1100" dirty="0"/>
              <a:t>       </a:t>
            </a:r>
            <a:r>
              <a:rPr lang="ja-JP" altLang="ja-JP" sz="1100" dirty="0"/>
              <a:t>で購入。</a:t>
            </a:r>
            <a:r>
              <a:rPr lang="en-US" altLang="ja-JP" sz="1100" b="1" dirty="0"/>
              <a:t>100 </a:t>
            </a:r>
            <a:r>
              <a:rPr lang="ja-JP" altLang="ja-JP" sz="1100" b="1" dirty="0"/>
              <a:t>万円以上のものはリース</a:t>
            </a:r>
            <a:r>
              <a:rPr lang="ja-JP" altLang="ja-JP" sz="1100" dirty="0"/>
              <a:t>とする。</a:t>
            </a:r>
            <a:endParaRPr lang="en-US" altLang="ja-JP" sz="1100" dirty="0"/>
          </a:p>
          <a:p>
            <a:pPr hangingPunct="0"/>
            <a:r>
              <a:rPr lang="ja-JP" altLang="ja-JP" sz="1100" dirty="0"/>
              <a:t>（</a:t>
            </a:r>
            <a:r>
              <a:rPr lang="en-US" altLang="ja-JP" sz="1100" dirty="0"/>
              <a:t>5</a:t>
            </a:r>
            <a:r>
              <a:rPr lang="ja-JP" altLang="ja-JP" sz="1100" dirty="0"/>
              <a:t>）</a:t>
            </a:r>
            <a:r>
              <a:rPr lang="ja-JP" altLang="ja-JP" sz="1100" b="1" dirty="0"/>
              <a:t>意図してバランスシートの科目の数字を変える</a:t>
            </a:r>
            <a:r>
              <a:rPr lang="ja-JP" altLang="ja-JP" sz="1100" dirty="0"/>
              <a:t>。</a:t>
            </a:r>
            <a:r>
              <a:rPr lang="ja-JP" altLang="ja-JP" sz="1100" b="1" dirty="0">
                <a:solidFill>
                  <a:srgbClr val="FF0000"/>
                </a:solidFill>
              </a:rPr>
              <a:t>資産の部は</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より上位科目</a:t>
            </a:r>
            <a:r>
              <a:rPr lang="ja-JP" altLang="ja-JP" sz="1100" dirty="0">
                <a:solidFill>
                  <a:srgbClr val="FF0000"/>
                </a:solidFill>
              </a:rPr>
              <a:t>へ、</a:t>
            </a:r>
            <a:r>
              <a:rPr lang="ja-JP" altLang="ja-JP" sz="1100" b="1" dirty="0">
                <a:solidFill>
                  <a:srgbClr val="FF0000"/>
                </a:solidFill>
              </a:rPr>
              <a:t>負債の部はより下位科目へ重点を落とす</a:t>
            </a:r>
            <a:r>
              <a:rPr lang="ja-JP" altLang="ja-JP" sz="1100" dirty="0">
                <a:solidFill>
                  <a:srgbClr val="FF0000"/>
                </a:solidFill>
              </a:rPr>
              <a:t>よ</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うにする。資産の部は</a:t>
            </a:r>
            <a:r>
              <a:rPr lang="ja-JP" altLang="ja-JP" sz="1100" b="1" dirty="0">
                <a:solidFill>
                  <a:srgbClr val="FF0000"/>
                </a:solidFill>
              </a:rPr>
              <a:t>男体型</a:t>
            </a:r>
            <a:r>
              <a:rPr lang="ja-JP" altLang="ja-JP" sz="1100" dirty="0">
                <a:solidFill>
                  <a:srgbClr val="FF0000"/>
                </a:solidFill>
              </a:rPr>
              <a:t>、負債・資本の部は</a:t>
            </a:r>
            <a:r>
              <a:rPr lang="ja-JP" altLang="ja-JP" sz="1100" b="1" dirty="0">
                <a:solidFill>
                  <a:srgbClr val="FF0000"/>
                </a:solidFill>
              </a:rPr>
              <a:t>女体型</a:t>
            </a:r>
            <a:r>
              <a:rPr lang="ja-JP" altLang="ja-JP" sz="1100" dirty="0">
                <a:solidFill>
                  <a:srgbClr val="FF0000"/>
                </a:solidFill>
              </a:rPr>
              <a:t>。</a:t>
            </a:r>
          </a:p>
          <a:p>
            <a:pPr hangingPunct="0"/>
            <a:r>
              <a:rPr lang="ja-JP" altLang="ja-JP" sz="1100" dirty="0"/>
              <a:t>（</a:t>
            </a:r>
            <a:r>
              <a:rPr lang="en-US" altLang="ja-JP" sz="1100" dirty="0"/>
              <a:t>6</a:t>
            </a:r>
            <a:r>
              <a:rPr lang="ja-JP" altLang="ja-JP" sz="1100" dirty="0"/>
              <a:t>）</a:t>
            </a:r>
            <a:r>
              <a:rPr lang="ja-JP" altLang="ja-JP" sz="1100" b="1" dirty="0"/>
              <a:t>投機取引は絶対にしない</a:t>
            </a:r>
            <a:r>
              <a:rPr lang="ja-JP" altLang="ja-JP" sz="1100" dirty="0"/>
              <a:t>。</a:t>
            </a:r>
            <a:r>
              <a:rPr lang="ja-JP" altLang="ja-JP" sz="1100" b="1" dirty="0">
                <a:solidFill>
                  <a:srgbClr val="FF0000"/>
                </a:solidFill>
              </a:rPr>
              <a:t>本業のみに専念する</a:t>
            </a:r>
            <a:r>
              <a:rPr lang="ja-JP" altLang="ja-JP" sz="1100" dirty="0">
                <a:solidFill>
                  <a:srgbClr val="FF0000"/>
                </a:solidFill>
              </a:rPr>
              <a:t>。</a:t>
            </a:r>
          </a:p>
          <a:p>
            <a:pPr hangingPunct="0"/>
            <a:r>
              <a:rPr lang="ja-JP" altLang="ja-JP" sz="1100" dirty="0"/>
              <a:t>（</a:t>
            </a:r>
            <a:r>
              <a:rPr lang="en-US" altLang="ja-JP" sz="1100" dirty="0"/>
              <a:t>7</a:t>
            </a:r>
            <a:r>
              <a:rPr lang="ja-JP" altLang="ja-JP" sz="1100" dirty="0"/>
              <a:t>）</a:t>
            </a:r>
            <a:r>
              <a:rPr lang="ja-JP" altLang="ja-JP" sz="1100" b="1" dirty="0"/>
              <a:t>小切手、支払手形の発行は行わない。全て普通預金取引</a:t>
            </a:r>
            <a:r>
              <a:rPr lang="ja-JP" altLang="ja-JP" sz="1100" dirty="0"/>
              <a:t>と</a:t>
            </a:r>
            <a:endParaRPr lang="en-US" altLang="ja-JP" sz="1100" dirty="0"/>
          </a:p>
          <a:p>
            <a:pPr hangingPunct="0"/>
            <a:r>
              <a:rPr lang="en-US" altLang="ja-JP" sz="1100" dirty="0"/>
              <a:t>       </a:t>
            </a:r>
            <a:r>
              <a:rPr lang="ja-JP" altLang="ja-JP" sz="1100" dirty="0"/>
              <a:t>して資金の動きが見えるようにする。</a:t>
            </a:r>
          </a:p>
          <a:p>
            <a:pPr hangingPunct="0"/>
            <a:r>
              <a:rPr lang="ja-JP" altLang="ja-JP" sz="1100" dirty="0"/>
              <a:t>（</a:t>
            </a:r>
            <a:r>
              <a:rPr lang="en-US" altLang="ja-JP" sz="1100" dirty="0"/>
              <a:t>8</a:t>
            </a:r>
            <a:r>
              <a:rPr lang="ja-JP" altLang="ja-JP" sz="1100" dirty="0"/>
              <a:t>）</a:t>
            </a:r>
            <a:r>
              <a:rPr lang="ja-JP" altLang="ja-JP" sz="1100" b="1" dirty="0"/>
              <a:t>赤字の翌年、目標以上に利益の出た翌年は設備投資を行</a:t>
            </a:r>
            <a:r>
              <a:rPr lang="ja-JP" altLang="ja-JP" sz="1100" b="1" dirty="0" err="1"/>
              <a:t>わ</a:t>
            </a:r>
            <a:endParaRPr lang="en-US" altLang="ja-JP" sz="1100" b="1" dirty="0"/>
          </a:p>
          <a:p>
            <a:pPr hangingPunct="0"/>
            <a:r>
              <a:rPr lang="en-US" altLang="ja-JP" sz="1100" b="1" dirty="0"/>
              <a:t>       </a:t>
            </a:r>
            <a:r>
              <a:rPr lang="ja-JP" altLang="ja-JP" sz="1100" b="1" dirty="0"/>
              <a:t>ない</a:t>
            </a:r>
            <a:r>
              <a:rPr lang="ja-JP" altLang="ja-JP" sz="1100" dirty="0"/>
              <a:t>。（法人税と予定納税に多額の資金を要する）</a:t>
            </a:r>
          </a:p>
          <a:p>
            <a:pPr hangingPunct="0"/>
            <a:r>
              <a:rPr lang="ja-JP" altLang="ja-JP" sz="1100" dirty="0"/>
              <a:t>⑽ 資金調達は、</a:t>
            </a:r>
            <a:r>
              <a:rPr lang="ja-JP" altLang="ja-JP" sz="1100" b="1" dirty="0"/>
              <a:t>より長期的安定的資金</a:t>
            </a:r>
            <a:r>
              <a:rPr lang="ja-JP" altLang="ja-JP" sz="1100" dirty="0"/>
              <a:t>でする。</a:t>
            </a:r>
          </a:p>
          <a:p>
            <a:pPr hangingPunct="0"/>
            <a:r>
              <a:rPr lang="ja-JP" altLang="ja-JP" sz="1100" dirty="0"/>
              <a:t>⑾ 売上は増やすが、</a:t>
            </a:r>
            <a:r>
              <a:rPr lang="ja-JP" altLang="ja-JP" sz="1100" b="1" dirty="0"/>
              <a:t>売掛金と在庫は増やさない</a:t>
            </a:r>
            <a:r>
              <a:rPr lang="ja-JP" altLang="ja-JP" sz="1100" dirty="0"/>
              <a:t>。</a:t>
            </a:r>
          </a:p>
          <a:p>
            <a:pPr hangingPunct="0"/>
            <a:r>
              <a:rPr lang="ja-JP" altLang="ja-JP" sz="1100" dirty="0"/>
              <a:t>⑿</a:t>
            </a:r>
            <a:r>
              <a:rPr lang="ja-JP" altLang="ja-JP" sz="1100" b="1" dirty="0"/>
              <a:t>総資産を圧縮して実質無借金にする</a:t>
            </a:r>
            <a:r>
              <a:rPr lang="ja-JP" altLang="ja-JP" sz="1100" dirty="0"/>
              <a:t>。</a:t>
            </a:r>
          </a:p>
          <a:p>
            <a:pPr hangingPunct="0"/>
            <a:r>
              <a:rPr lang="en-US" altLang="ja-JP" sz="1100" dirty="0"/>
              <a:t>    </a:t>
            </a:r>
            <a:r>
              <a:rPr lang="ja-JP" altLang="ja-JP" sz="1100" dirty="0">
                <a:solidFill>
                  <a:srgbClr val="FF0000"/>
                </a:solidFill>
              </a:rPr>
              <a:t>預金は総資産の</a:t>
            </a:r>
            <a:r>
              <a:rPr lang="en-US" altLang="ja-JP" sz="1100" dirty="0">
                <a:solidFill>
                  <a:srgbClr val="FF0000"/>
                </a:solidFill>
              </a:rPr>
              <a:t> 30% </a:t>
            </a:r>
            <a:r>
              <a:rPr lang="ja-JP" altLang="ja-JP" sz="1100" dirty="0">
                <a:solidFill>
                  <a:srgbClr val="FF0000"/>
                </a:solidFill>
              </a:rPr>
              <a:t>を</a:t>
            </a:r>
            <a:r>
              <a:rPr lang="ja-JP" altLang="ja-JP" sz="1100" b="1" dirty="0">
                <a:solidFill>
                  <a:srgbClr val="FF0000"/>
                </a:solidFill>
              </a:rPr>
              <a:t>目標</a:t>
            </a:r>
            <a:r>
              <a:rPr lang="ja-JP" altLang="ja-JP" sz="1100" dirty="0">
                <a:solidFill>
                  <a:srgbClr val="FF0000"/>
                </a:solidFill>
              </a:rPr>
              <a:t>とする。</a:t>
            </a:r>
            <a:r>
              <a:rPr lang="ja-JP" altLang="ja-JP" sz="1100" dirty="0"/>
              <a:t>借入金依存度は</a:t>
            </a:r>
            <a:r>
              <a:rPr lang="en-US" altLang="ja-JP" sz="1100" dirty="0"/>
              <a:t> 30% </a:t>
            </a:r>
            <a:r>
              <a:rPr lang="ja-JP" altLang="ja-JP" sz="1100" dirty="0"/>
              <a:t>を</a:t>
            </a:r>
            <a:endParaRPr lang="en-US" altLang="ja-JP" sz="1100" dirty="0"/>
          </a:p>
          <a:p>
            <a:pPr hangingPunct="0"/>
            <a:r>
              <a:rPr lang="en-US" altLang="ja-JP" sz="1100" b="1" dirty="0"/>
              <a:t>    </a:t>
            </a:r>
            <a:r>
              <a:rPr lang="ja-JP" altLang="ja-JP" sz="1100" b="1" dirty="0"/>
              <a:t>限度</a:t>
            </a:r>
            <a:r>
              <a:rPr lang="ja-JP" altLang="ja-JP" sz="1100" dirty="0"/>
              <a:t>とする。そうなると</a:t>
            </a:r>
            <a:r>
              <a:rPr lang="ja-JP" altLang="ja-JP" sz="1100" b="1" dirty="0"/>
              <a:t>実質無借金</a:t>
            </a:r>
            <a:r>
              <a:rPr lang="ja-JP" altLang="ja-JP" sz="1100" dirty="0"/>
              <a:t>となる。その後借入金のみ</a:t>
            </a:r>
            <a:endParaRPr lang="en-US" altLang="ja-JP" sz="1100" dirty="0"/>
          </a:p>
          <a:p>
            <a:pPr hangingPunct="0"/>
            <a:r>
              <a:rPr lang="en-US" altLang="ja-JP" sz="1100" dirty="0"/>
              <a:t>    </a:t>
            </a:r>
            <a:r>
              <a:rPr lang="ja-JP" altLang="ja-JP" sz="1100" dirty="0"/>
              <a:t>減少し無借金を目指す。</a:t>
            </a:r>
          </a:p>
        </p:txBody>
      </p:sp>
      <p:sp>
        <p:nvSpPr>
          <p:cNvPr id="54" name="テキスト ボックス 53"/>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正方形/長方形 25"/>
          <p:cNvSpPr/>
          <p:nvPr/>
        </p:nvSpPr>
        <p:spPr>
          <a:xfrm>
            <a:off x="226634" y="539389"/>
            <a:ext cx="1760418" cy="276999"/>
          </a:xfrm>
          <a:prstGeom prst="rect">
            <a:avLst/>
          </a:prstGeom>
        </p:spPr>
        <p:txBody>
          <a:bodyPr wrap="none">
            <a:spAutoFit/>
          </a:bodyPr>
          <a:lstStyle/>
          <a:p>
            <a:pPr hangingPunct="0"/>
            <a:r>
              <a:rPr lang="ja-JP" altLang="en-US" sz="1200" b="1" dirty="0"/>
              <a:t>１．キャッシュフロー経営</a:t>
            </a:r>
            <a:endParaRPr lang="en-US" altLang="ja-JP" sz="1200" b="1" dirty="0"/>
          </a:p>
        </p:txBody>
      </p:sp>
      <p:sp>
        <p:nvSpPr>
          <p:cNvPr id="27" name="正方形/長方形 26"/>
          <p:cNvSpPr/>
          <p:nvPr/>
        </p:nvSpPr>
        <p:spPr>
          <a:xfrm>
            <a:off x="251520" y="3656057"/>
            <a:ext cx="1960912" cy="276999"/>
          </a:xfrm>
          <a:prstGeom prst="rect">
            <a:avLst/>
          </a:prstGeom>
        </p:spPr>
        <p:txBody>
          <a:bodyPr wrap="square">
            <a:spAutoFit/>
          </a:bodyPr>
          <a:lstStyle/>
          <a:p>
            <a:pPr hangingPunct="0"/>
            <a:r>
              <a:rPr lang="ja-JP" altLang="en-US" sz="1200" b="1" dirty="0"/>
              <a:t>２．資金運用・資金調達　</a:t>
            </a:r>
            <a:endParaRPr lang="ja-JP" altLang="ja-JP" sz="1200" dirty="0"/>
          </a:p>
        </p:txBody>
      </p:sp>
      <p:sp>
        <p:nvSpPr>
          <p:cNvPr id="28" name="正方形/長方形 27"/>
          <p:cNvSpPr/>
          <p:nvPr/>
        </p:nvSpPr>
        <p:spPr>
          <a:xfrm>
            <a:off x="277595" y="3918882"/>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正方形/長方形 28"/>
          <p:cNvSpPr/>
          <p:nvPr/>
        </p:nvSpPr>
        <p:spPr>
          <a:xfrm>
            <a:off x="277595" y="816388"/>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3068841495"/>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25</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25</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25</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31" name="グループ化 30"/>
          <p:cNvGrpSpPr/>
          <p:nvPr/>
        </p:nvGrpSpPr>
        <p:grpSpPr>
          <a:xfrm>
            <a:off x="4716015" y="-10621"/>
            <a:ext cx="3168353" cy="391170"/>
            <a:chOff x="4826003" y="-24938"/>
            <a:chExt cx="3290312" cy="391170"/>
          </a:xfrm>
          <a:solidFill>
            <a:srgbClr val="FFC000"/>
          </a:solidFill>
        </p:grpSpPr>
        <p:sp>
          <p:nvSpPr>
            <p:cNvPr id="33" name="フリーフォーム 32"/>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34" name="フリーフォーム 33"/>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35" name="フリーフォーム 34"/>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36" name="フリーフォーム 3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経理・総務</a:t>
              </a:r>
              <a:endParaRPr lang="en-US" altLang="ja-JP" sz="900" b="1" dirty="0">
                <a:solidFill>
                  <a:srgbClr val="FFFFFF"/>
                </a:solidFill>
              </a:endParaRPr>
            </a:p>
          </p:txBody>
        </p:sp>
      </p:grpSp>
      <p:sp>
        <p:nvSpPr>
          <p:cNvPr id="37" name="フリーフォーム 3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53" name="テキスト ボックス 52"/>
          <p:cNvSpPr txBox="1"/>
          <p:nvPr/>
        </p:nvSpPr>
        <p:spPr>
          <a:xfrm>
            <a:off x="4860032" y="804916"/>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管理課に関する方針</a:t>
            </a:r>
            <a:endParaRPr lang="ja-JP" altLang="ja-JP" sz="1400" dirty="0"/>
          </a:p>
          <a:p>
            <a:pPr algn="ctr" hangingPunct="0"/>
            <a:r>
              <a:rPr lang="en-US" altLang="ja-JP" sz="1100" dirty="0"/>
              <a:t> </a:t>
            </a:r>
            <a:endParaRPr lang="ja-JP" altLang="ja-JP" sz="1100" dirty="0"/>
          </a:p>
          <a:p>
            <a:pPr algn="ctr" hangingPunct="0"/>
            <a:r>
              <a:rPr lang="ja-JP" altLang="ja-JP" sz="1100" b="1" dirty="0"/>
              <a:t>心地よさをサポートする</a:t>
            </a:r>
            <a:endParaRPr lang="ja-JP" altLang="ja-JP" sz="1100" dirty="0"/>
          </a:p>
          <a:p>
            <a:pPr hangingPunct="0"/>
            <a:endParaRPr lang="en-US" altLang="ja-JP" sz="1100" dirty="0"/>
          </a:p>
          <a:p>
            <a:pPr hangingPunct="0"/>
            <a:r>
              <a:rPr lang="en-US" altLang="ja-JP" sz="1100" dirty="0"/>
              <a:t> </a:t>
            </a:r>
            <a:endParaRPr lang="ja-JP" altLang="ja-JP" sz="1100" dirty="0"/>
          </a:p>
          <a:p>
            <a:pPr hangingPunct="0"/>
            <a:r>
              <a:rPr lang="ja-JP" altLang="ja-JP" sz="1100" b="1" dirty="0"/>
              <a:t>基本方針</a:t>
            </a:r>
            <a:endParaRPr lang="ja-JP" altLang="ja-JP" sz="1100" dirty="0"/>
          </a:p>
          <a:p>
            <a:pPr hangingPunct="0"/>
            <a:r>
              <a:rPr lang="ja-JP" altLang="ja-JP" sz="1100" b="1" dirty="0"/>
              <a:t>心地よい職場が社員の活性化につながり、お客様満足となる。</a:t>
            </a:r>
            <a:r>
              <a:rPr lang="ja-JP" altLang="ja-JP" sz="1100" b="1" dirty="0">
                <a:solidFill>
                  <a:srgbClr val="FF0000"/>
                </a:solidFill>
              </a:rPr>
              <a:t>管理課の原点は、「社員＝お客様」の実践にある。社内サービスの充実で心地よい職場を創造する。</a:t>
            </a:r>
            <a:endParaRPr lang="ja-JP" altLang="ja-JP" sz="1100" dirty="0">
              <a:solidFill>
                <a:srgbClr val="FF0000"/>
              </a:solidFill>
            </a:endParaRPr>
          </a:p>
          <a:p>
            <a:pPr hangingPunct="0"/>
            <a:r>
              <a:rPr lang="en-US" altLang="ja-JP" sz="1100" dirty="0"/>
              <a:t> </a:t>
            </a:r>
            <a:endParaRPr lang="ja-JP" altLang="ja-JP" sz="1100" dirty="0"/>
          </a:p>
          <a:p>
            <a:pPr hangingPunct="0"/>
            <a:r>
              <a:rPr lang="ja-JP" altLang="ja-JP" sz="1100" b="1" dirty="0"/>
              <a:t>１．基本</a:t>
            </a:r>
            <a:endParaRPr lang="ja-JP" altLang="ja-JP" sz="1100" dirty="0"/>
          </a:p>
          <a:p>
            <a:pPr hangingPunct="0"/>
            <a:r>
              <a:rPr lang="ja-JP" altLang="ja-JP" sz="1100" dirty="0"/>
              <a:t>（</a:t>
            </a:r>
            <a:r>
              <a:rPr lang="en-US" altLang="ja-JP" sz="1100" dirty="0"/>
              <a:t>1</a:t>
            </a:r>
            <a:r>
              <a:rPr lang="ja-JP" altLang="ja-JP" sz="1100" dirty="0"/>
              <a:t>）管理課は、お客様と社員、関係者をつなぐ要です。接点・境</a:t>
            </a:r>
            <a:endParaRPr lang="en-US" altLang="ja-JP" sz="1100" dirty="0"/>
          </a:p>
          <a:p>
            <a:pPr hangingPunct="0"/>
            <a:r>
              <a:rPr lang="en-US" altLang="ja-JP" sz="1100" dirty="0"/>
              <a:t>       </a:t>
            </a:r>
            <a:r>
              <a:rPr lang="ja-JP" altLang="ja-JP" sz="1100" dirty="0"/>
              <a:t>界線になるので</a:t>
            </a:r>
            <a:r>
              <a:rPr lang="ja-JP" altLang="ja-JP" sz="1100" b="1" dirty="0"/>
              <a:t>気づかい</a:t>
            </a:r>
            <a:r>
              <a:rPr lang="ja-JP" altLang="ja-JP" sz="1100" dirty="0"/>
              <a:t>、心づかいが大事。</a:t>
            </a:r>
          </a:p>
          <a:p>
            <a:pPr hangingPunct="0"/>
            <a:r>
              <a:rPr lang="ja-JP" altLang="ja-JP" sz="1100" dirty="0"/>
              <a:t>（</a:t>
            </a:r>
            <a:r>
              <a:rPr lang="en-US" altLang="ja-JP" sz="1100" dirty="0"/>
              <a:t>2</a:t>
            </a:r>
            <a:r>
              <a:rPr lang="ja-JP" altLang="ja-JP" sz="1100" dirty="0"/>
              <a:t>）配置換えを定期的に行う。</a:t>
            </a:r>
          </a:p>
          <a:p>
            <a:pPr hangingPunct="0"/>
            <a:r>
              <a:rPr lang="en-US" altLang="ja-JP" sz="1100" dirty="0"/>
              <a:t> </a:t>
            </a:r>
            <a:endParaRPr lang="ja-JP" altLang="ja-JP" sz="1100" dirty="0"/>
          </a:p>
          <a:p>
            <a:pPr hangingPunct="0"/>
            <a:r>
              <a:rPr lang="ja-JP" altLang="ja-JP" sz="1100" b="1" dirty="0"/>
              <a:t>２．経　理（お金をきっちり管理する）</a:t>
            </a:r>
            <a:endParaRPr lang="ja-JP" altLang="ja-JP" sz="1100" dirty="0"/>
          </a:p>
          <a:p>
            <a:pPr hangingPunct="0"/>
            <a:r>
              <a:rPr lang="ja-JP" altLang="ja-JP" sz="1100" b="1" dirty="0"/>
              <a:t>（</a:t>
            </a:r>
            <a:r>
              <a:rPr lang="en-US" altLang="ja-JP" sz="1100" b="1" dirty="0"/>
              <a:t>1</a:t>
            </a:r>
            <a:r>
              <a:rPr lang="ja-JP" altLang="ja-JP" sz="1100" b="1" dirty="0"/>
              <a:t>）支払い</a:t>
            </a:r>
            <a:endParaRPr lang="ja-JP" altLang="ja-JP" sz="1100" dirty="0"/>
          </a:p>
          <a:p>
            <a:pPr hangingPunct="0"/>
            <a:r>
              <a:rPr lang="ja-JP" altLang="ja-JP" sz="1100" dirty="0"/>
              <a:t>①給料は、</a:t>
            </a:r>
            <a:r>
              <a:rPr lang="en-US" altLang="ja-JP" sz="1100" b="1" dirty="0"/>
              <a:t>20 </a:t>
            </a:r>
            <a:r>
              <a:rPr lang="ja-JP" altLang="ja-JP" sz="1100" b="1" dirty="0"/>
              <a:t>日締め、</a:t>
            </a:r>
            <a:r>
              <a:rPr lang="en-US" altLang="ja-JP" sz="1100" b="1" dirty="0"/>
              <a:t>24 </a:t>
            </a:r>
            <a:r>
              <a:rPr lang="ja-JP" altLang="ja-JP" sz="1100" b="1" dirty="0"/>
              <a:t>日払い</a:t>
            </a:r>
            <a:r>
              <a:rPr lang="ja-JP" altLang="ja-JP" sz="1100" dirty="0"/>
              <a:t>を原則とし、</a:t>
            </a:r>
            <a:r>
              <a:rPr lang="en-US" altLang="ja-JP" sz="1100" dirty="0"/>
              <a:t>24 </a:t>
            </a:r>
            <a:r>
              <a:rPr lang="ja-JP" altLang="ja-JP" sz="1100" dirty="0"/>
              <a:t>日が土曜、日曜</a:t>
            </a:r>
            <a:endParaRPr lang="en-US" altLang="ja-JP" sz="1100" dirty="0"/>
          </a:p>
          <a:p>
            <a:pPr hangingPunct="0"/>
            <a:r>
              <a:rPr lang="en-US" altLang="ja-JP" sz="1100" dirty="0"/>
              <a:t>    </a:t>
            </a:r>
            <a:r>
              <a:rPr lang="ja-JP" altLang="ja-JP" sz="1100" dirty="0"/>
              <a:t>祝祭日の場合には前日に本人に</a:t>
            </a:r>
            <a:r>
              <a:rPr lang="ja-JP" altLang="ja-JP" sz="1100" b="1" dirty="0"/>
              <a:t>所長が現金で渡す</a:t>
            </a:r>
            <a:r>
              <a:rPr lang="ja-JP" altLang="ja-JP" sz="1100" dirty="0"/>
              <a:t>。</a:t>
            </a:r>
            <a:r>
              <a:rPr lang="en-US" altLang="ja-JP" sz="1100" dirty="0"/>
              <a:t>22 </a:t>
            </a:r>
            <a:r>
              <a:rPr lang="ja-JP" altLang="ja-JP" sz="1100" dirty="0"/>
              <a:t>日～ </a:t>
            </a:r>
            <a:endParaRPr lang="en-US" altLang="ja-JP" sz="1100" dirty="0"/>
          </a:p>
          <a:p>
            <a:pPr hangingPunct="0"/>
            <a:r>
              <a:rPr lang="en-US" altLang="ja-JP" sz="1100" dirty="0"/>
              <a:t>    24 </a:t>
            </a:r>
            <a:r>
              <a:rPr lang="ja-JP" altLang="ja-JP" sz="1100" dirty="0"/>
              <a:t>日が休みの場合は </a:t>
            </a:r>
            <a:r>
              <a:rPr lang="en-US" altLang="ja-JP" sz="1100" dirty="0"/>
              <a:t>25 </a:t>
            </a:r>
            <a:r>
              <a:rPr lang="ja-JP" altLang="ja-JP" sz="1100" dirty="0"/>
              <a:t>日とする。</a:t>
            </a:r>
          </a:p>
          <a:p>
            <a:pPr hangingPunct="0"/>
            <a:r>
              <a:rPr lang="ja-JP" altLang="ja-JP" sz="1100" dirty="0"/>
              <a:t>②経費の支払いは</a:t>
            </a:r>
            <a:r>
              <a:rPr lang="ja-JP" altLang="ja-JP" sz="1100" b="1" dirty="0"/>
              <a:t>月末締めの翌月 </a:t>
            </a:r>
            <a:r>
              <a:rPr lang="en-US" altLang="ja-JP" sz="1100" b="1" dirty="0"/>
              <a:t>10 </a:t>
            </a:r>
            <a:r>
              <a:rPr lang="ja-JP" altLang="ja-JP" sz="1100" b="1" dirty="0"/>
              <a:t>日払いとする</a:t>
            </a:r>
            <a:r>
              <a:rPr lang="ja-JP" altLang="ja-JP" sz="1100" dirty="0"/>
              <a:t>。</a:t>
            </a:r>
            <a:endParaRPr lang="en-US" altLang="ja-JP" sz="1100" dirty="0"/>
          </a:p>
          <a:p>
            <a:pPr hangingPunct="0"/>
            <a:r>
              <a:rPr lang="en-US" altLang="ja-JP" sz="1100" dirty="0"/>
              <a:t>    </a:t>
            </a:r>
            <a:r>
              <a:rPr lang="ja-JP" altLang="ja-JP" sz="1100" dirty="0"/>
              <a:t>ただし、</a:t>
            </a:r>
            <a:r>
              <a:rPr lang="ja-JP" altLang="ja-JP" sz="1100" dirty="0">
                <a:solidFill>
                  <a:srgbClr val="FF0000"/>
                </a:solidFill>
              </a:rPr>
              <a:t>臨時的なものは所長の判断で早く支払うこともある。</a:t>
            </a:r>
          </a:p>
          <a:p>
            <a:pPr hangingPunct="0"/>
            <a:r>
              <a:rPr lang="ja-JP" altLang="ja-JP" sz="1100" dirty="0"/>
              <a:t>③経理は所長決裁印のない経費は断じて支払ってはならない。</a:t>
            </a:r>
            <a:endParaRPr lang="en-US" altLang="ja-JP" sz="1100" dirty="0"/>
          </a:p>
          <a:p>
            <a:pPr hangingPunct="0"/>
            <a:r>
              <a:rPr lang="en-US" altLang="ja-JP" sz="1100" dirty="0"/>
              <a:t>    </a:t>
            </a:r>
            <a:r>
              <a:rPr lang="ja-JP" altLang="ja-JP" sz="1100" dirty="0"/>
              <a:t>購入は事前に所長の承認を得る。ただし、小口現金（</a:t>
            </a:r>
            <a:r>
              <a:rPr lang="en-US" altLang="ja-JP" sz="1100" dirty="0"/>
              <a:t>1 </a:t>
            </a:r>
            <a:r>
              <a:rPr lang="ja-JP" altLang="ja-JP" sz="1100" dirty="0"/>
              <a:t>万円）</a:t>
            </a:r>
            <a:endParaRPr lang="en-US" altLang="ja-JP" sz="1100" dirty="0"/>
          </a:p>
          <a:p>
            <a:pPr hangingPunct="0"/>
            <a:r>
              <a:rPr lang="en-US" altLang="ja-JP" sz="1100" dirty="0"/>
              <a:t>    </a:t>
            </a:r>
            <a:r>
              <a:rPr lang="ja-JP" altLang="ja-JP" sz="1100" dirty="0"/>
              <a:t>はよい。</a:t>
            </a:r>
          </a:p>
          <a:p>
            <a:pPr hangingPunct="0"/>
            <a:r>
              <a:rPr lang="ja-JP" altLang="ja-JP" sz="1100" b="1" dirty="0"/>
              <a:t>（</a:t>
            </a:r>
            <a:r>
              <a:rPr lang="en-US" altLang="ja-JP" sz="1100" b="1" dirty="0"/>
              <a:t>2</a:t>
            </a:r>
            <a:r>
              <a:rPr lang="ja-JP" altLang="ja-JP" sz="1100" b="1" dirty="0"/>
              <a:t>）請　求</a:t>
            </a:r>
            <a:endParaRPr lang="ja-JP" altLang="ja-JP" sz="1100" dirty="0"/>
          </a:p>
          <a:p>
            <a:pPr hangingPunct="0"/>
            <a:r>
              <a:rPr lang="ja-JP" altLang="ja-JP" sz="1100" dirty="0"/>
              <a:t>①月次顧問料は</a:t>
            </a:r>
            <a:r>
              <a:rPr lang="ja-JP" altLang="ja-JP" sz="1100" b="1" dirty="0"/>
              <a:t>自動振替</a:t>
            </a:r>
            <a:r>
              <a:rPr lang="ja-JP" altLang="ja-JP" sz="1100" dirty="0"/>
              <a:t>をお願いする。</a:t>
            </a:r>
          </a:p>
          <a:p>
            <a:pPr hangingPunct="0"/>
            <a:r>
              <a:rPr lang="ja-JP" altLang="ja-JP" sz="1100" dirty="0"/>
              <a:t>②決算料は</a:t>
            </a:r>
            <a:r>
              <a:rPr lang="ja-JP" altLang="ja-JP" sz="1100" b="1" dirty="0"/>
              <a:t>申告書提出月の翌月</a:t>
            </a:r>
            <a:r>
              <a:rPr lang="en-US" altLang="ja-JP" sz="1100" b="1" dirty="0"/>
              <a:t>25</a:t>
            </a:r>
            <a:r>
              <a:rPr lang="ja-JP" altLang="ja-JP" sz="1100" b="1" dirty="0"/>
              <a:t>日までに回収</a:t>
            </a:r>
            <a:r>
              <a:rPr lang="ja-JP" altLang="ja-JP" sz="1100" dirty="0"/>
              <a:t>するように</a:t>
            </a:r>
            <a:r>
              <a:rPr lang="ja-JP" altLang="ja-JP" sz="1100" dirty="0" err="1"/>
              <a:t>お</a:t>
            </a:r>
            <a:endParaRPr lang="en-US" altLang="ja-JP" sz="1100" dirty="0"/>
          </a:p>
          <a:p>
            <a:pPr hangingPunct="0"/>
            <a:r>
              <a:rPr lang="en-US" altLang="ja-JP" sz="1100" dirty="0"/>
              <a:t>    </a:t>
            </a:r>
            <a:r>
              <a:rPr lang="ja-JP" altLang="ja-JP" sz="1100" dirty="0"/>
              <a:t>願いする。</a:t>
            </a:r>
          </a:p>
          <a:p>
            <a:pPr hangingPunct="0"/>
            <a:r>
              <a:rPr lang="ja-JP" altLang="ja-JP" sz="1100" dirty="0"/>
              <a:t>③請求書には必ず</a:t>
            </a:r>
            <a:r>
              <a:rPr lang="ja-JP" altLang="ja-JP" sz="1100" b="1" dirty="0"/>
              <a:t>入金お願い日</a:t>
            </a:r>
            <a:r>
              <a:rPr lang="ja-JP" altLang="ja-JP" sz="1100" dirty="0"/>
              <a:t>を記入する。</a:t>
            </a:r>
          </a:p>
          <a:p>
            <a:pPr hangingPunct="0"/>
            <a:r>
              <a:rPr lang="ja-JP" altLang="ja-JP" sz="1100" dirty="0"/>
              <a:t>④請求書を発行していないものは売上に計上してはならない。</a:t>
            </a:r>
            <a:endParaRPr lang="en-US" altLang="ja-JP" sz="1100" dirty="0"/>
          </a:p>
          <a:p>
            <a:pPr hangingPunct="0"/>
            <a:r>
              <a:rPr lang="en-US" altLang="ja-JP" sz="1100" dirty="0"/>
              <a:t>    </a:t>
            </a:r>
            <a:r>
              <a:rPr lang="ja-JP" altLang="ja-JP" sz="1100" dirty="0"/>
              <a:t>ただし、保険売上は別扱いとする。</a:t>
            </a:r>
            <a:endParaRPr lang="en-US" altLang="ja-JP" sz="1100" dirty="0"/>
          </a:p>
          <a:p>
            <a:pPr hangingPunct="0"/>
            <a:endParaRPr lang="ja-JP" altLang="ja-JP" sz="1100" dirty="0"/>
          </a:p>
        </p:txBody>
      </p:sp>
      <p:sp>
        <p:nvSpPr>
          <p:cNvPr id="54" name="テキスト ボックス 53"/>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正方形/長方形 25"/>
          <p:cNvSpPr/>
          <p:nvPr/>
        </p:nvSpPr>
        <p:spPr>
          <a:xfrm>
            <a:off x="226634" y="539389"/>
            <a:ext cx="700833" cy="276999"/>
          </a:xfrm>
          <a:prstGeom prst="rect">
            <a:avLst/>
          </a:prstGeom>
        </p:spPr>
        <p:txBody>
          <a:bodyPr wrap="none">
            <a:spAutoFit/>
          </a:bodyPr>
          <a:lstStyle/>
          <a:p>
            <a:pPr hangingPunct="0"/>
            <a:r>
              <a:rPr lang="ja-JP" altLang="en-US" sz="1200" b="1" dirty="0"/>
              <a:t>１．基本</a:t>
            </a:r>
            <a:endParaRPr lang="en-US" altLang="ja-JP" sz="1200" b="1" dirty="0"/>
          </a:p>
        </p:txBody>
      </p:sp>
      <p:sp>
        <p:nvSpPr>
          <p:cNvPr id="27" name="正方形/長方形 26"/>
          <p:cNvSpPr/>
          <p:nvPr/>
        </p:nvSpPr>
        <p:spPr>
          <a:xfrm>
            <a:off x="251520" y="3656057"/>
            <a:ext cx="1960912" cy="276999"/>
          </a:xfrm>
          <a:prstGeom prst="rect">
            <a:avLst/>
          </a:prstGeom>
        </p:spPr>
        <p:txBody>
          <a:bodyPr wrap="square">
            <a:spAutoFit/>
          </a:bodyPr>
          <a:lstStyle/>
          <a:p>
            <a:pPr hangingPunct="0"/>
            <a:r>
              <a:rPr lang="ja-JP" altLang="en-US" sz="1200" b="1" dirty="0"/>
              <a:t>２．経理　</a:t>
            </a:r>
            <a:endParaRPr lang="ja-JP" altLang="ja-JP" sz="1200" dirty="0"/>
          </a:p>
        </p:txBody>
      </p:sp>
      <p:sp>
        <p:nvSpPr>
          <p:cNvPr id="28" name="正方形/長方形 27"/>
          <p:cNvSpPr/>
          <p:nvPr/>
        </p:nvSpPr>
        <p:spPr>
          <a:xfrm>
            <a:off x="277595" y="3918882"/>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正方形/長方形 28"/>
          <p:cNvSpPr/>
          <p:nvPr/>
        </p:nvSpPr>
        <p:spPr>
          <a:xfrm>
            <a:off x="277595" y="816388"/>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0" name="テキスト ボックス 19"/>
          <p:cNvSpPr txBox="1"/>
          <p:nvPr/>
        </p:nvSpPr>
        <p:spPr>
          <a:xfrm>
            <a:off x="179511" y="-27384"/>
            <a:ext cx="4019909"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③管理課（経理・総務）に関する方針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199480115"/>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cxnSp>
        <p:nvCxnSpPr>
          <p:cNvPr id="21" name="直線コネクタ 20"/>
          <p:cNvCxnSpPr/>
          <p:nvPr/>
        </p:nvCxnSpPr>
        <p:spPr>
          <a:xfrm>
            <a:off x="6325697" y="-675456"/>
            <a:ext cx="468052" cy="0"/>
          </a:xfrm>
          <a:prstGeom prst="line">
            <a:avLst/>
          </a:prstGeom>
          <a:ln w="19050">
            <a:solidFill>
              <a:srgbClr val="FF0066"/>
            </a:solidFill>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26</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26</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26</a:t>
            </a:fld>
            <a:endParaRPr lang="ja-JP" altLang="en-US" dirty="0"/>
          </a:p>
        </p:txBody>
      </p:sp>
      <p:sp>
        <p:nvSpPr>
          <p:cNvPr id="59" name="正方形/長方形 58"/>
          <p:cNvSpPr/>
          <p:nvPr/>
        </p:nvSpPr>
        <p:spPr>
          <a:xfrm>
            <a:off x="252083" y="3429000"/>
            <a:ext cx="700833" cy="276999"/>
          </a:xfrm>
          <a:prstGeom prst="rect">
            <a:avLst/>
          </a:prstGeom>
        </p:spPr>
        <p:txBody>
          <a:bodyPr wrap="none">
            <a:spAutoFit/>
          </a:bodyPr>
          <a:lstStyle/>
          <a:p>
            <a:pPr hangingPunct="0"/>
            <a:r>
              <a:rPr lang="ja-JP" altLang="en-US" sz="1200" b="1" dirty="0"/>
              <a:t>３．総務</a:t>
            </a:r>
            <a:endParaRPr lang="ja-JP" altLang="ja-JP" sz="1200" dirty="0"/>
          </a:p>
        </p:txBody>
      </p:sp>
      <p:sp>
        <p:nvSpPr>
          <p:cNvPr id="60" name="正方形/長方形 59"/>
          <p:cNvSpPr/>
          <p:nvPr/>
        </p:nvSpPr>
        <p:spPr>
          <a:xfrm>
            <a:off x="259310" y="5301208"/>
            <a:ext cx="700833" cy="276999"/>
          </a:xfrm>
          <a:prstGeom prst="rect">
            <a:avLst/>
          </a:prstGeom>
        </p:spPr>
        <p:txBody>
          <a:bodyPr wrap="none">
            <a:spAutoFit/>
          </a:bodyPr>
          <a:lstStyle/>
          <a:p>
            <a:pPr hangingPunct="0"/>
            <a:r>
              <a:rPr lang="ja-JP" altLang="en-US" sz="1200" b="1" dirty="0"/>
              <a:t>４．受付</a:t>
            </a:r>
            <a:endParaRPr lang="en-US" altLang="ja-JP" sz="1200" b="1" dirty="0"/>
          </a:p>
        </p:txBody>
      </p:sp>
      <p:sp>
        <p:nvSpPr>
          <p:cNvPr id="61" name="正方形/長方形 60"/>
          <p:cNvSpPr/>
          <p:nvPr/>
        </p:nvSpPr>
        <p:spPr>
          <a:xfrm>
            <a:off x="270123" y="816387"/>
            <a:ext cx="3964067" cy="2540605"/>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２．経理</a:t>
            </a:r>
            <a:endParaRPr lang="en-US" altLang="ja-JP" sz="1200" b="1" dirty="0"/>
          </a:p>
        </p:txBody>
      </p:sp>
      <p:sp>
        <p:nvSpPr>
          <p:cNvPr id="64" name="正方形/長方形 63"/>
          <p:cNvSpPr/>
          <p:nvPr/>
        </p:nvSpPr>
        <p:spPr>
          <a:xfrm>
            <a:off x="291242" y="3717032"/>
            <a:ext cx="3921827" cy="1440160"/>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5" name="正方形/長方形 64"/>
          <p:cNvSpPr/>
          <p:nvPr/>
        </p:nvSpPr>
        <p:spPr>
          <a:xfrm>
            <a:off x="277595" y="5589240"/>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1" y="-27384"/>
            <a:ext cx="4019909"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③管理課（経理・総務）に関する方針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31" name="グループ化 30"/>
          <p:cNvGrpSpPr/>
          <p:nvPr/>
        </p:nvGrpSpPr>
        <p:grpSpPr>
          <a:xfrm>
            <a:off x="4716015" y="-10621"/>
            <a:ext cx="3168353" cy="391170"/>
            <a:chOff x="4826003" y="-24938"/>
            <a:chExt cx="3290312" cy="391170"/>
          </a:xfrm>
          <a:solidFill>
            <a:srgbClr val="FFC000"/>
          </a:solidFill>
        </p:grpSpPr>
        <p:sp>
          <p:nvSpPr>
            <p:cNvPr id="33" name="フリーフォーム 32"/>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34" name="フリーフォーム 33"/>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35" name="フリーフォーム 34"/>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36" name="フリーフォーム 3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経理・総務</a:t>
              </a:r>
              <a:endParaRPr lang="en-US" altLang="ja-JP" sz="900" b="1" dirty="0">
                <a:solidFill>
                  <a:srgbClr val="FFFFFF"/>
                </a:solidFill>
              </a:endParaRPr>
            </a:p>
          </p:txBody>
        </p:sp>
      </p:grpSp>
      <p:sp>
        <p:nvSpPr>
          <p:cNvPr id="37" name="フリーフォーム 3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53" name="テキスト ボックス 52"/>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管理課に関する方針</a:t>
            </a:r>
            <a:r>
              <a:rPr lang="en-US" altLang="ja-JP" sz="1100" dirty="0"/>
              <a:t> </a:t>
            </a:r>
            <a:endParaRPr lang="ja-JP" altLang="ja-JP" sz="1100" dirty="0"/>
          </a:p>
          <a:p>
            <a:pPr hangingPunct="0"/>
            <a:r>
              <a:rPr lang="ja-JP" altLang="ja-JP" sz="1100" b="1" dirty="0"/>
              <a:t>（</a:t>
            </a:r>
            <a:r>
              <a:rPr lang="en-US" altLang="ja-JP" sz="1100" b="1" dirty="0"/>
              <a:t>3</a:t>
            </a:r>
            <a:r>
              <a:rPr lang="ja-JP" altLang="ja-JP" sz="1100" b="1" dirty="0"/>
              <a:t>）入　金</a:t>
            </a:r>
            <a:endParaRPr lang="ja-JP" altLang="ja-JP" sz="1100" dirty="0"/>
          </a:p>
          <a:p>
            <a:pPr hangingPunct="0"/>
            <a:r>
              <a:rPr lang="en-US" altLang="ja-JP" sz="1100" dirty="0"/>
              <a:t>   </a:t>
            </a:r>
            <a:r>
              <a:rPr lang="ja-JP" altLang="ja-JP" sz="1100" dirty="0"/>
              <a:t>①</a:t>
            </a:r>
            <a:r>
              <a:rPr lang="ja-JP" altLang="ja-JP" sz="1100" dirty="0">
                <a:solidFill>
                  <a:srgbClr val="FF0000"/>
                </a:solidFill>
              </a:rPr>
              <a:t>仕事は入金があってはじめて終了する。従って</a:t>
            </a:r>
            <a:r>
              <a:rPr lang="ja-JP" altLang="ja-JP" sz="1100" b="1" dirty="0">
                <a:solidFill>
                  <a:srgbClr val="FF0000"/>
                </a:solidFill>
              </a:rPr>
              <a:t>入金のチェッ</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クは経理が厳格に</a:t>
            </a:r>
            <a:r>
              <a:rPr lang="ja-JP" altLang="ja-JP" sz="1100" dirty="0">
                <a:solidFill>
                  <a:srgbClr val="FF0000"/>
                </a:solidFill>
              </a:rPr>
              <a:t>行う。</a:t>
            </a:r>
            <a:r>
              <a:rPr lang="ja-JP" altLang="ja-JP" sz="1100" dirty="0"/>
              <a:t>約束日に入金されないお客様は２日</a:t>
            </a:r>
            <a:endParaRPr lang="en-US" altLang="ja-JP" sz="1100" dirty="0"/>
          </a:p>
          <a:p>
            <a:pPr hangingPunct="0"/>
            <a:r>
              <a:rPr lang="en-US" altLang="ja-JP" sz="1100" dirty="0"/>
              <a:t>       </a:t>
            </a:r>
            <a:r>
              <a:rPr lang="ja-JP" altLang="ja-JP" sz="1100" dirty="0"/>
              <a:t>以内に所長に報告する。</a:t>
            </a:r>
          </a:p>
          <a:p>
            <a:pPr hangingPunct="0"/>
            <a:r>
              <a:rPr lang="en-US" altLang="ja-JP" sz="1100" dirty="0"/>
              <a:t>   </a:t>
            </a:r>
            <a:r>
              <a:rPr lang="ja-JP" altLang="ja-JP" sz="1100" dirty="0"/>
              <a:t>②請求書発行後翌月末までに回収されていないものは、毎月</a:t>
            </a:r>
            <a:endParaRPr lang="en-US" altLang="ja-JP" sz="1100" dirty="0"/>
          </a:p>
          <a:p>
            <a:pPr hangingPunct="0"/>
            <a:r>
              <a:rPr lang="en-US" altLang="ja-JP" sz="1100" dirty="0"/>
              <a:t>       10 </a:t>
            </a:r>
            <a:r>
              <a:rPr lang="ja-JP" altLang="ja-JP" sz="1100" dirty="0"/>
              <a:t>日に再請求書を発行し、回収されるまで毎月</a:t>
            </a:r>
            <a:r>
              <a:rPr lang="ja-JP" altLang="ja-JP" sz="1100" dirty="0" err="1"/>
              <a:t>続けるととも</a:t>
            </a:r>
            <a:endParaRPr lang="en-US" altLang="ja-JP" sz="1100" dirty="0"/>
          </a:p>
          <a:p>
            <a:pPr hangingPunct="0"/>
            <a:r>
              <a:rPr lang="en-US" altLang="ja-JP" sz="1100" dirty="0"/>
              <a:t>       </a:t>
            </a:r>
            <a:r>
              <a:rPr lang="ja-JP" altLang="ja-JP" sz="1100" dirty="0"/>
              <a:t>に、再請求書一覧表を</a:t>
            </a:r>
            <a:r>
              <a:rPr lang="ja-JP" altLang="ja-JP" sz="1100" b="1" dirty="0"/>
              <a:t>毎月 </a:t>
            </a:r>
            <a:r>
              <a:rPr lang="en-US" altLang="ja-JP" sz="1100" b="1" dirty="0"/>
              <a:t>10 </a:t>
            </a:r>
            <a:r>
              <a:rPr lang="ja-JP" altLang="ja-JP" sz="1100" b="1" dirty="0"/>
              <a:t>日に所長に</a:t>
            </a:r>
            <a:r>
              <a:rPr lang="ja-JP" altLang="ja-JP" sz="1100" dirty="0"/>
              <a:t>報告する。</a:t>
            </a:r>
            <a:endParaRPr lang="en-US" altLang="ja-JP" sz="1100" dirty="0"/>
          </a:p>
          <a:p>
            <a:pPr hangingPunct="0"/>
            <a:r>
              <a:rPr lang="ja-JP" altLang="ja-JP" sz="1100" b="1" dirty="0"/>
              <a:t>（</a:t>
            </a:r>
            <a:r>
              <a:rPr lang="en-US" altLang="ja-JP" sz="1100" b="1" dirty="0"/>
              <a:t>4</a:t>
            </a:r>
            <a:r>
              <a:rPr lang="ja-JP" altLang="ja-JP" sz="1100" b="1" dirty="0"/>
              <a:t>）利益計画のチェック</a:t>
            </a:r>
            <a:endParaRPr lang="ja-JP" altLang="ja-JP" sz="1100" dirty="0"/>
          </a:p>
          <a:p>
            <a:pPr hangingPunct="0"/>
            <a:r>
              <a:rPr lang="en-US" altLang="ja-JP" sz="1100" dirty="0"/>
              <a:t>  </a:t>
            </a:r>
            <a:r>
              <a:rPr lang="ja-JP" altLang="ja-JP" sz="1100" dirty="0"/>
              <a:t>①</a:t>
            </a:r>
            <a:r>
              <a:rPr lang="ja-JP" altLang="ja-JP" sz="1100" dirty="0">
                <a:solidFill>
                  <a:srgbClr val="FF0000"/>
                </a:solidFill>
              </a:rPr>
              <a:t>月次決算書は</a:t>
            </a:r>
            <a:r>
              <a:rPr lang="ja-JP" altLang="ja-JP" sz="1100" b="1" dirty="0">
                <a:solidFill>
                  <a:srgbClr val="FF0000"/>
                </a:solidFill>
              </a:rPr>
              <a:t>仮のものを</a:t>
            </a:r>
            <a:r>
              <a:rPr lang="en-US" altLang="ja-JP" sz="1100" b="1" dirty="0">
                <a:solidFill>
                  <a:srgbClr val="FF0000"/>
                </a:solidFill>
              </a:rPr>
              <a:t>3 </a:t>
            </a:r>
            <a:r>
              <a:rPr lang="ja-JP" altLang="ja-JP" sz="1100" b="1" dirty="0">
                <a:solidFill>
                  <a:srgbClr val="FF0000"/>
                </a:solidFill>
              </a:rPr>
              <a:t>営業日</a:t>
            </a:r>
            <a:r>
              <a:rPr lang="ja-JP" altLang="ja-JP" sz="1100" dirty="0">
                <a:solidFill>
                  <a:srgbClr val="FF0000"/>
                </a:solidFill>
              </a:rPr>
              <a:t>までに所長に提出し、</a:t>
            </a:r>
            <a:r>
              <a:rPr lang="ja-JP" altLang="ja-JP" sz="1100" b="1" dirty="0">
                <a:solidFill>
                  <a:srgbClr val="FF0000"/>
                </a:solidFill>
              </a:rPr>
              <a:t>確定</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したものを毎月 </a:t>
            </a:r>
            <a:r>
              <a:rPr lang="en-US" altLang="ja-JP" sz="1100" b="1" dirty="0">
                <a:solidFill>
                  <a:srgbClr val="FF0000"/>
                </a:solidFill>
              </a:rPr>
              <a:t>10 </a:t>
            </a:r>
            <a:r>
              <a:rPr lang="ja-JP" altLang="ja-JP" sz="1100" b="1" dirty="0">
                <a:solidFill>
                  <a:srgbClr val="FF0000"/>
                </a:solidFill>
              </a:rPr>
              <a:t>日</a:t>
            </a:r>
            <a:r>
              <a:rPr lang="ja-JP" altLang="ja-JP" sz="1100" dirty="0">
                <a:solidFill>
                  <a:srgbClr val="FF0000"/>
                </a:solidFill>
              </a:rPr>
              <a:t>までに全社員に提出する。</a:t>
            </a:r>
          </a:p>
          <a:p>
            <a:pPr hangingPunct="0"/>
            <a:r>
              <a:rPr lang="en-US" altLang="ja-JP" sz="1100" dirty="0"/>
              <a:t>  </a:t>
            </a:r>
            <a:r>
              <a:rPr lang="ja-JP" altLang="ja-JP" sz="1100" dirty="0"/>
              <a:t>②月次決算書の内容は毎月</a:t>
            </a:r>
            <a:r>
              <a:rPr lang="en-US" altLang="ja-JP" sz="1100" dirty="0"/>
              <a:t> 10 </a:t>
            </a:r>
            <a:r>
              <a:rPr lang="ja-JP" altLang="ja-JP" sz="1100" dirty="0"/>
              <a:t>日までに各自に配布し、</a:t>
            </a:r>
            <a:r>
              <a:rPr lang="ja-JP" altLang="ja-JP" sz="1100" b="1" dirty="0"/>
              <a:t>各人</a:t>
            </a:r>
            <a:endParaRPr lang="en-US" altLang="ja-JP" sz="1100" b="1" dirty="0"/>
          </a:p>
          <a:p>
            <a:pPr hangingPunct="0"/>
            <a:r>
              <a:rPr lang="en-US" altLang="ja-JP" sz="1100" b="1" dirty="0"/>
              <a:t>      </a:t>
            </a:r>
            <a:r>
              <a:rPr lang="ja-JP" altLang="ja-JP" sz="1100" b="1" dirty="0"/>
              <a:t>は、当月第３月曜勉強会までに記入しておく</a:t>
            </a:r>
            <a:r>
              <a:rPr lang="ja-JP" altLang="ja-JP" sz="1100" dirty="0"/>
              <a:t>。</a:t>
            </a:r>
            <a:endParaRPr lang="en-US" altLang="ja-JP" sz="1100" dirty="0"/>
          </a:p>
          <a:p>
            <a:pPr hangingPunct="0"/>
            <a:r>
              <a:rPr lang="ja-JP" altLang="ja-JP" sz="1100" b="1" dirty="0"/>
              <a:t>（</a:t>
            </a:r>
            <a:r>
              <a:rPr lang="en-US" altLang="ja-JP" sz="1100" b="1" dirty="0"/>
              <a:t>5</a:t>
            </a:r>
            <a:r>
              <a:rPr lang="ja-JP" altLang="ja-JP" sz="1100" b="1" dirty="0"/>
              <a:t>）給与賞与は現金で支給する</a:t>
            </a:r>
            <a:endParaRPr lang="ja-JP" altLang="ja-JP" sz="1100" dirty="0"/>
          </a:p>
          <a:p>
            <a:pPr hangingPunct="0"/>
            <a:r>
              <a:rPr lang="en-US" altLang="ja-JP" sz="1100" b="1" dirty="0"/>
              <a:t>       </a:t>
            </a:r>
            <a:r>
              <a:rPr lang="ja-JP" altLang="ja-JP" sz="1100" b="1" dirty="0">
                <a:solidFill>
                  <a:srgbClr val="FF0000"/>
                </a:solidFill>
              </a:rPr>
              <a:t>給料日は社長が社員に感謝する日</a:t>
            </a:r>
            <a:endParaRPr lang="ja-JP" altLang="ja-JP" sz="1100" dirty="0">
              <a:solidFill>
                <a:srgbClr val="FF0000"/>
              </a:solidFill>
            </a:endParaRPr>
          </a:p>
          <a:p>
            <a:pPr hangingPunct="0"/>
            <a:r>
              <a:rPr lang="en-US" altLang="ja-JP" sz="1100" dirty="0">
                <a:solidFill>
                  <a:srgbClr val="FF0000"/>
                </a:solidFill>
              </a:rPr>
              <a:t>  </a:t>
            </a:r>
            <a:r>
              <a:rPr lang="ja-JP" altLang="en-US" sz="1100" dirty="0">
                <a:solidFill>
                  <a:srgbClr val="FF0000"/>
                </a:solidFill>
              </a:rPr>
              <a:t>　</a:t>
            </a:r>
            <a:r>
              <a:rPr lang="ja-JP" altLang="ja-JP" sz="1100" dirty="0">
                <a:solidFill>
                  <a:srgbClr val="FF0000"/>
                </a:solidFill>
              </a:rPr>
              <a:t>①社員の給料　…　お客様からいただく。</a:t>
            </a:r>
          </a:p>
          <a:p>
            <a:pPr hangingPunct="0"/>
            <a:r>
              <a:rPr lang="en-US" altLang="ja-JP" sz="1100" dirty="0">
                <a:solidFill>
                  <a:srgbClr val="FF0000"/>
                </a:solidFill>
              </a:rPr>
              <a:t>  </a:t>
            </a:r>
            <a:r>
              <a:rPr lang="ja-JP" altLang="en-US" sz="1100" dirty="0">
                <a:solidFill>
                  <a:srgbClr val="FF0000"/>
                </a:solidFill>
              </a:rPr>
              <a:t>　</a:t>
            </a:r>
            <a:r>
              <a:rPr lang="ja-JP" altLang="ja-JP" sz="1100" dirty="0">
                <a:solidFill>
                  <a:srgbClr val="FF0000"/>
                </a:solidFill>
              </a:rPr>
              <a:t>②社長の給料　…　社員からいただく。</a:t>
            </a:r>
          </a:p>
          <a:p>
            <a:pPr hangingPunct="0"/>
            <a:r>
              <a:rPr lang="en-US" altLang="ja-JP" sz="1100" dirty="0">
                <a:solidFill>
                  <a:srgbClr val="FF0000"/>
                </a:solidFill>
              </a:rPr>
              <a:t> </a:t>
            </a:r>
            <a:r>
              <a:rPr lang="ja-JP" altLang="en-US" sz="1100" dirty="0">
                <a:solidFill>
                  <a:srgbClr val="FF0000"/>
                </a:solidFill>
              </a:rPr>
              <a:t>　</a:t>
            </a:r>
            <a:r>
              <a:rPr lang="en-US" altLang="ja-JP" sz="1100" dirty="0">
                <a:solidFill>
                  <a:srgbClr val="FF0000"/>
                </a:solidFill>
              </a:rPr>
              <a:t> </a:t>
            </a:r>
            <a:r>
              <a:rPr lang="ja-JP" altLang="ja-JP" sz="1100" dirty="0">
                <a:solidFill>
                  <a:srgbClr val="FF0000"/>
                </a:solidFill>
              </a:rPr>
              <a:t>③社員の賞与　…　社長のおかげでいただく。</a:t>
            </a:r>
          </a:p>
          <a:p>
            <a:pPr hangingPunct="0"/>
            <a:r>
              <a:rPr lang="ja-JP" altLang="ja-JP" sz="1100" b="1" dirty="0"/>
              <a:t>（</a:t>
            </a:r>
            <a:r>
              <a:rPr lang="en-US" altLang="ja-JP" sz="1100" b="1" dirty="0"/>
              <a:t>6</a:t>
            </a:r>
            <a:r>
              <a:rPr lang="ja-JP" altLang="ja-JP" sz="1100" b="1" dirty="0"/>
              <a:t>）業務のマニュアル化</a:t>
            </a:r>
            <a:endParaRPr lang="ja-JP" altLang="ja-JP" sz="1100" dirty="0"/>
          </a:p>
          <a:p>
            <a:pPr hangingPunct="0"/>
            <a:r>
              <a:rPr lang="en-US" altLang="ja-JP" sz="1100" dirty="0"/>
              <a:t>        </a:t>
            </a:r>
            <a:r>
              <a:rPr lang="ja-JP" altLang="ja-JP" sz="1100" dirty="0"/>
              <a:t>特定の業務に偏りがでないように、常に業務担当を入れ替</a:t>
            </a:r>
            <a:endParaRPr lang="en-US" altLang="ja-JP" sz="1100" dirty="0"/>
          </a:p>
          <a:p>
            <a:pPr hangingPunct="0"/>
            <a:r>
              <a:rPr lang="en-US" altLang="ja-JP" sz="1100" dirty="0"/>
              <a:t>        </a:t>
            </a:r>
            <a:r>
              <a:rPr lang="ja-JP" altLang="ja-JP" sz="1100" dirty="0"/>
              <a:t>え、誰でも経理業務ができるような仕組みにしておく。</a:t>
            </a:r>
          </a:p>
          <a:p>
            <a:pPr hangingPunct="0"/>
            <a:r>
              <a:rPr lang="ja-JP" altLang="ja-JP" sz="1100" b="1" dirty="0"/>
              <a:t>（</a:t>
            </a:r>
            <a:r>
              <a:rPr lang="en-US" altLang="ja-JP" sz="1100" b="1" dirty="0"/>
              <a:t>7</a:t>
            </a:r>
            <a:r>
              <a:rPr lang="ja-JP" altLang="ja-JP" sz="1100" b="1" dirty="0"/>
              <a:t>）元帳残高と銀行残高を突合する。毎月監査役が確認する。</a:t>
            </a:r>
            <a:endParaRPr lang="ja-JP" altLang="ja-JP" sz="1100" dirty="0"/>
          </a:p>
          <a:p>
            <a:pPr hangingPunct="0"/>
            <a:r>
              <a:rPr lang="en-US" altLang="ja-JP" sz="1100" dirty="0"/>
              <a:t> </a:t>
            </a:r>
            <a:endParaRPr lang="ja-JP" altLang="ja-JP" sz="1100" dirty="0"/>
          </a:p>
          <a:p>
            <a:pPr hangingPunct="0"/>
            <a:r>
              <a:rPr lang="ja-JP" altLang="ja-JP" sz="1100" b="1" dirty="0"/>
              <a:t>３．総務（支援し心地よさをサポートする）</a:t>
            </a:r>
            <a:endParaRPr lang="ja-JP" altLang="ja-JP" sz="1100" dirty="0"/>
          </a:p>
          <a:p>
            <a:pPr hangingPunct="0"/>
            <a:r>
              <a:rPr lang="ja-JP" altLang="ja-JP" sz="1100" dirty="0"/>
              <a:t>（</a:t>
            </a:r>
            <a:r>
              <a:rPr lang="en-US" altLang="ja-JP" sz="1100" dirty="0"/>
              <a:t>1</a:t>
            </a:r>
            <a:r>
              <a:rPr lang="ja-JP" altLang="ja-JP" sz="1100" dirty="0"/>
              <a:t>）会社活動が円滑に進められるよう</a:t>
            </a:r>
            <a:r>
              <a:rPr lang="ja-JP" altLang="ja-JP" sz="1100" b="1" dirty="0"/>
              <a:t>社内体制整備</a:t>
            </a:r>
            <a:r>
              <a:rPr lang="ja-JP" altLang="ja-JP" sz="1100" dirty="0"/>
              <a:t>に努める。</a:t>
            </a:r>
          </a:p>
          <a:p>
            <a:pPr hangingPunct="0"/>
            <a:r>
              <a:rPr lang="ja-JP" altLang="ja-JP" sz="1100" dirty="0"/>
              <a:t>（</a:t>
            </a:r>
            <a:r>
              <a:rPr lang="en-US" altLang="ja-JP" sz="1100" dirty="0"/>
              <a:t>2</a:t>
            </a:r>
            <a:r>
              <a:rPr lang="ja-JP" altLang="ja-JP" sz="1100" dirty="0"/>
              <a:t>）各課を</a:t>
            </a:r>
            <a:r>
              <a:rPr lang="ja-JP" altLang="ja-JP" sz="1100" b="1" dirty="0"/>
              <a:t>支援し助け心地よさを提供する</a:t>
            </a:r>
            <a:r>
              <a:rPr lang="ja-JP" altLang="ja-JP" sz="1100" dirty="0"/>
              <a:t>ことが任務である。</a:t>
            </a:r>
          </a:p>
          <a:p>
            <a:pPr hangingPunct="0"/>
            <a:r>
              <a:rPr lang="ja-JP" altLang="ja-JP" sz="1100" dirty="0"/>
              <a:t>（</a:t>
            </a:r>
            <a:r>
              <a:rPr lang="en-US" altLang="ja-JP" sz="1100" dirty="0"/>
              <a:t>3</a:t>
            </a:r>
            <a:r>
              <a:rPr lang="ja-JP" altLang="ja-JP" sz="1100" dirty="0"/>
              <a:t>）</a:t>
            </a:r>
            <a:r>
              <a:rPr lang="ja-JP" altLang="ja-JP" sz="1100" dirty="0">
                <a:solidFill>
                  <a:srgbClr val="FF0000"/>
                </a:solidFill>
              </a:rPr>
              <a:t>いつ人事異動があっても困らないように「総務マニュアル」を</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常に更新・改正をする。</a:t>
            </a:r>
          </a:p>
          <a:p>
            <a:pPr hangingPunct="0"/>
            <a:r>
              <a:rPr lang="ja-JP" altLang="ja-JP" sz="1100" dirty="0"/>
              <a:t>（</a:t>
            </a:r>
            <a:r>
              <a:rPr lang="en-US" altLang="ja-JP" sz="1100" dirty="0"/>
              <a:t>4</a:t>
            </a:r>
            <a:r>
              <a:rPr lang="ja-JP" altLang="ja-JP" sz="1100" dirty="0"/>
              <a:t>）総務・受付は、</a:t>
            </a:r>
            <a:r>
              <a:rPr lang="ja-JP" altLang="ja-JP" sz="1100" b="1" dirty="0"/>
              <a:t>心のやさしさ</a:t>
            </a:r>
            <a:r>
              <a:rPr lang="ja-JP" altLang="ja-JP" sz="1100" dirty="0"/>
              <a:t>が一番大切です。</a:t>
            </a:r>
          </a:p>
          <a:p>
            <a:pPr hangingPunct="0"/>
            <a:r>
              <a:rPr lang="en-US" altLang="ja-JP" sz="1100" dirty="0"/>
              <a:t> </a:t>
            </a:r>
            <a:endParaRPr lang="ja-JP" altLang="ja-JP" sz="1100" dirty="0"/>
          </a:p>
          <a:p>
            <a:pPr hangingPunct="0"/>
            <a:r>
              <a:rPr lang="ja-JP" altLang="ja-JP" sz="1100" b="1" dirty="0"/>
              <a:t>４．受付（一番大切で、一番難しい）</a:t>
            </a:r>
            <a:endParaRPr lang="ja-JP" altLang="ja-JP" sz="1100" dirty="0"/>
          </a:p>
          <a:p>
            <a:pPr hangingPunct="0"/>
            <a:r>
              <a:rPr lang="ja-JP" altLang="en-US" sz="1100" dirty="0"/>
              <a:t>　　</a:t>
            </a:r>
            <a:r>
              <a:rPr lang="ja-JP" altLang="ja-JP" sz="1100" dirty="0"/>
              <a:t>受付は、</a:t>
            </a:r>
            <a:r>
              <a:rPr lang="ja-JP" altLang="ja-JP" sz="1100" b="1" dirty="0"/>
              <a:t>我社の顔</a:t>
            </a:r>
            <a:r>
              <a:rPr lang="ja-JP" altLang="ja-JP" sz="1100" dirty="0"/>
              <a:t>であり、</a:t>
            </a:r>
            <a:r>
              <a:rPr lang="ja-JP" altLang="ja-JP" sz="1100" b="1" dirty="0"/>
              <a:t>代表</a:t>
            </a:r>
            <a:r>
              <a:rPr lang="ja-JP" altLang="ja-JP" sz="1100" dirty="0"/>
              <a:t>です。マナー、言葉遣いに注</a:t>
            </a:r>
            <a:endParaRPr lang="en-US" altLang="ja-JP" sz="1100" dirty="0"/>
          </a:p>
          <a:p>
            <a:pPr hangingPunct="0"/>
            <a:r>
              <a:rPr lang="ja-JP" altLang="en-US" sz="1100" dirty="0"/>
              <a:t>　　</a:t>
            </a:r>
            <a:r>
              <a:rPr lang="ja-JP" altLang="ja-JP" sz="1100" dirty="0" err="1"/>
              <a:t>意し</a:t>
            </a:r>
            <a:r>
              <a:rPr lang="ja-JP" altLang="ja-JP" sz="1100" dirty="0"/>
              <a:t>、</a:t>
            </a:r>
            <a:r>
              <a:rPr lang="ja-JP" altLang="ja-JP" sz="1100" b="1" dirty="0"/>
              <a:t>いつも笑顔</a:t>
            </a:r>
            <a:r>
              <a:rPr lang="ja-JP" altLang="ja-JP" sz="1100" dirty="0"/>
              <a:t>でお客様にとって</a:t>
            </a:r>
            <a:r>
              <a:rPr lang="ja-JP" altLang="ja-JP" sz="1100" b="1" dirty="0"/>
              <a:t>心地よいサービス</a:t>
            </a:r>
            <a:r>
              <a:rPr lang="ja-JP" altLang="ja-JP" sz="1100" dirty="0"/>
              <a:t>をして下</a:t>
            </a:r>
            <a:endParaRPr lang="en-US" altLang="ja-JP" sz="1100" dirty="0"/>
          </a:p>
          <a:p>
            <a:pPr hangingPunct="0"/>
            <a:r>
              <a:rPr lang="ja-JP" altLang="en-US" sz="1100" dirty="0"/>
              <a:t>　　</a:t>
            </a:r>
            <a:r>
              <a:rPr lang="ja-JP" altLang="ja-JP" sz="1100" dirty="0"/>
              <a:t>さい。</a:t>
            </a:r>
          </a:p>
        </p:txBody>
      </p:sp>
      <p:sp>
        <p:nvSpPr>
          <p:cNvPr id="54" name="テキスト ボックス 53"/>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Tree>
    <p:extLst>
      <p:ext uri="{BB962C8B-B14F-4D97-AF65-F5344CB8AC3E}">
        <p14:creationId xmlns:p14="http://schemas.microsoft.com/office/powerpoint/2010/main" val="1227390049"/>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cxnSp>
        <p:nvCxnSpPr>
          <p:cNvPr id="21" name="直線コネクタ 20"/>
          <p:cNvCxnSpPr/>
          <p:nvPr/>
        </p:nvCxnSpPr>
        <p:spPr>
          <a:xfrm>
            <a:off x="6325697" y="-675456"/>
            <a:ext cx="468052" cy="0"/>
          </a:xfrm>
          <a:prstGeom prst="line">
            <a:avLst/>
          </a:prstGeom>
          <a:ln w="19050">
            <a:solidFill>
              <a:srgbClr val="FF0066"/>
            </a:solidFill>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27</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27</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27</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①内部体制に関する方針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46" name="グループ化 45"/>
          <p:cNvGrpSpPr/>
          <p:nvPr/>
        </p:nvGrpSpPr>
        <p:grpSpPr>
          <a:xfrm>
            <a:off x="4716015" y="-10621"/>
            <a:ext cx="3168353" cy="391170"/>
            <a:chOff x="4826003" y="-24938"/>
            <a:chExt cx="3290312" cy="391170"/>
          </a:xfrm>
          <a:solidFill>
            <a:srgbClr val="FFC000"/>
          </a:solidFill>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51" name="フリーフォーム 50"/>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33" name="テキスト ボックス 32"/>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8" name="テキスト ボックス 27"/>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内部体制に関する方針</a:t>
            </a:r>
            <a:endParaRPr lang="ja-JP" altLang="ja-JP" sz="1400" dirty="0"/>
          </a:p>
          <a:p>
            <a:pPr algn="ctr" hangingPunct="0"/>
            <a:r>
              <a:rPr lang="en-US" altLang="ja-JP" sz="1100" dirty="0"/>
              <a:t> </a:t>
            </a:r>
            <a:endParaRPr lang="ja-JP" altLang="ja-JP" sz="1100" dirty="0"/>
          </a:p>
          <a:p>
            <a:pPr algn="ctr" hangingPunct="0"/>
            <a:r>
              <a:rPr lang="ja-JP" altLang="ja-JP" sz="1100" b="1" dirty="0"/>
              <a:t>社内の人間関係は事業経営に優先しない</a:t>
            </a:r>
            <a:endParaRPr lang="ja-JP" altLang="ja-JP" sz="1100" dirty="0"/>
          </a:p>
          <a:p>
            <a:pPr hangingPunct="0"/>
            <a:r>
              <a:rPr lang="en-US" altLang="ja-JP" sz="1100" dirty="0"/>
              <a:t> </a:t>
            </a:r>
            <a:endParaRPr lang="ja-JP" altLang="ja-JP" sz="1100" dirty="0"/>
          </a:p>
          <a:p>
            <a:pPr hangingPunct="0"/>
            <a:r>
              <a:rPr lang="ja-JP" altLang="ja-JP" sz="1100" b="1" dirty="0"/>
              <a:t>１．組　織（美しい組織を目指す）</a:t>
            </a:r>
            <a:endParaRPr lang="ja-JP" altLang="ja-JP" sz="1100" dirty="0"/>
          </a:p>
          <a:p>
            <a:pPr hangingPunct="0"/>
            <a:r>
              <a:rPr lang="ja-JP" altLang="ja-JP" sz="1100" b="1" dirty="0"/>
              <a:t>儲かる組織ではなく、人を育てられる組織にしたい。人が育てば自然と儲かる組織になる。良い組織とは</a:t>
            </a:r>
            <a:r>
              <a:rPr lang="ja-JP" altLang="ja-JP" sz="1100" dirty="0"/>
              <a:t>、</a:t>
            </a:r>
            <a:r>
              <a:rPr lang="ja-JP" altLang="ja-JP" sz="1100" b="1" dirty="0"/>
              <a:t>優れた業績をあげられる組織</a:t>
            </a:r>
            <a:r>
              <a:rPr lang="ja-JP" altLang="ja-JP" sz="1100" dirty="0"/>
              <a:t>。</a:t>
            </a:r>
            <a:r>
              <a:rPr lang="ja-JP" altLang="ja-JP" sz="1100" dirty="0">
                <a:solidFill>
                  <a:srgbClr val="FF0000"/>
                </a:solidFill>
              </a:rPr>
              <a:t>優れた業績は</a:t>
            </a:r>
            <a:r>
              <a:rPr lang="ja-JP" altLang="ja-JP" sz="1100" b="1" dirty="0">
                <a:solidFill>
                  <a:srgbClr val="FF0000"/>
                </a:solidFill>
              </a:rPr>
              <a:t>優れたお客様サービス</a:t>
            </a:r>
            <a:r>
              <a:rPr lang="ja-JP" altLang="ja-JP" sz="1100" dirty="0">
                <a:solidFill>
                  <a:srgbClr val="FF0000"/>
                </a:solidFill>
              </a:rPr>
              <a:t>ができる集団であり、</a:t>
            </a:r>
            <a:r>
              <a:rPr lang="ja-JP" altLang="ja-JP" sz="1100" b="1" dirty="0">
                <a:solidFill>
                  <a:srgbClr val="FF0000"/>
                </a:solidFill>
              </a:rPr>
              <a:t>競合他社と戦って勝てる集団</a:t>
            </a:r>
            <a:r>
              <a:rPr lang="ja-JP" altLang="ja-JP" sz="1100" dirty="0">
                <a:solidFill>
                  <a:srgbClr val="FF0000"/>
                </a:solidFill>
              </a:rPr>
              <a:t>です。</a:t>
            </a:r>
            <a:endParaRPr lang="en-US" altLang="ja-JP" sz="1100" dirty="0">
              <a:solidFill>
                <a:srgbClr val="FF0000"/>
              </a:solidFill>
            </a:endParaRPr>
          </a:p>
          <a:p>
            <a:pPr hangingPunct="0"/>
            <a:endParaRPr lang="ja-JP" altLang="ja-JP" sz="1100" dirty="0"/>
          </a:p>
          <a:p>
            <a:pPr hangingPunct="0"/>
            <a:r>
              <a:rPr lang="ja-JP" altLang="ja-JP" sz="1100" dirty="0"/>
              <a:t>（</a:t>
            </a:r>
            <a:r>
              <a:rPr lang="en-US" altLang="ja-JP" sz="1100" dirty="0"/>
              <a:t>1</a:t>
            </a:r>
            <a:r>
              <a:rPr lang="ja-JP" altLang="ja-JP" sz="1100" dirty="0"/>
              <a:t>）</a:t>
            </a:r>
            <a:r>
              <a:rPr lang="ja-JP" altLang="ja-JP" sz="1100" b="1" dirty="0"/>
              <a:t>社員が早く帰れる組織</a:t>
            </a:r>
            <a:r>
              <a:rPr lang="ja-JP" altLang="ja-JP" sz="1100" dirty="0"/>
              <a:t>にする。</a:t>
            </a:r>
            <a:endParaRPr lang="en-US" altLang="ja-JP" sz="1100" dirty="0"/>
          </a:p>
          <a:p>
            <a:pPr hangingPunct="0"/>
            <a:r>
              <a:rPr lang="ja-JP" altLang="ja-JP" sz="1100" dirty="0"/>
              <a:t>（</a:t>
            </a:r>
            <a:r>
              <a:rPr lang="en-US" altLang="ja-JP" sz="1100" dirty="0"/>
              <a:t>2</a:t>
            </a:r>
            <a:r>
              <a:rPr lang="ja-JP" altLang="ja-JP" sz="1100" dirty="0"/>
              <a:t>） </a:t>
            </a:r>
            <a:r>
              <a:rPr lang="ja-JP" altLang="ja-JP" sz="1100" b="1" dirty="0"/>
              <a:t>トップの意図が全員に正しく伝えられ、スピード（早く）で実行</a:t>
            </a:r>
            <a:endParaRPr lang="en-US" altLang="ja-JP" sz="1100" b="1" dirty="0"/>
          </a:p>
          <a:p>
            <a:pPr hangingPunct="0"/>
            <a:r>
              <a:rPr lang="en-US" altLang="ja-JP" sz="1100" b="1" dirty="0"/>
              <a:t>       </a:t>
            </a:r>
            <a:r>
              <a:rPr lang="ja-JP" altLang="ja-JP" sz="1100" b="1" dirty="0"/>
              <a:t>に移される</a:t>
            </a:r>
            <a:r>
              <a:rPr lang="ja-JP" altLang="ja-JP" sz="1100" dirty="0"/>
              <a:t>組織にする。</a:t>
            </a:r>
          </a:p>
          <a:p>
            <a:pPr hangingPunct="0"/>
            <a:r>
              <a:rPr lang="ja-JP" altLang="ja-JP" sz="1100" dirty="0"/>
              <a:t>（</a:t>
            </a:r>
            <a:r>
              <a:rPr lang="en-US" altLang="ja-JP" sz="1100" dirty="0"/>
              <a:t>3</a:t>
            </a:r>
            <a:r>
              <a:rPr lang="ja-JP" altLang="ja-JP" sz="1100" dirty="0"/>
              <a:t>）</a:t>
            </a:r>
            <a:r>
              <a:rPr lang="ja-JP" altLang="ja-JP" sz="1100" b="1" dirty="0"/>
              <a:t>プロとして</a:t>
            </a:r>
            <a:r>
              <a:rPr lang="ja-JP" altLang="ja-JP" sz="1100" dirty="0"/>
              <a:t>、お客様に満足してもらえる組織にするため、</a:t>
            </a:r>
            <a:r>
              <a:rPr lang="ja-JP" altLang="ja-JP" sz="1100" b="1" dirty="0"/>
              <a:t>社員</a:t>
            </a:r>
            <a:endParaRPr lang="en-US" altLang="ja-JP" sz="1100" b="1" dirty="0"/>
          </a:p>
          <a:p>
            <a:pPr hangingPunct="0"/>
            <a:r>
              <a:rPr lang="en-US" altLang="ja-JP" sz="1100" b="1" dirty="0"/>
              <a:t>       </a:t>
            </a:r>
            <a:r>
              <a:rPr lang="ja-JP" altLang="ja-JP" sz="1100" b="1" dirty="0"/>
              <a:t>教育・業務の改善・改革</a:t>
            </a:r>
            <a:r>
              <a:rPr lang="ja-JP" altLang="ja-JP" sz="1100" dirty="0"/>
              <a:t>を徹底して実行する。</a:t>
            </a:r>
          </a:p>
          <a:p>
            <a:pPr hangingPunct="0"/>
            <a:r>
              <a:rPr lang="ja-JP" altLang="ja-JP" sz="1100" dirty="0"/>
              <a:t>（</a:t>
            </a:r>
            <a:r>
              <a:rPr lang="en-US" altLang="ja-JP" sz="1100" dirty="0"/>
              <a:t>4</a:t>
            </a:r>
            <a:r>
              <a:rPr lang="ja-JP" altLang="ja-JP" sz="1100" dirty="0"/>
              <a:t>）お客様からの</a:t>
            </a:r>
            <a:r>
              <a:rPr lang="ja-JP" altLang="ja-JP" sz="1100" b="1" dirty="0"/>
              <a:t>要求に応えられない場合</a:t>
            </a:r>
            <a:r>
              <a:rPr lang="ja-JP" altLang="ja-JP" sz="1100" dirty="0"/>
              <a:t>、随時、担当者の変</a:t>
            </a:r>
            <a:endParaRPr lang="en-US" altLang="ja-JP" sz="1100" dirty="0"/>
          </a:p>
          <a:p>
            <a:pPr hangingPunct="0"/>
            <a:r>
              <a:rPr lang="en-US" altLang="ja-JP" sz="1100" dirty="0"/>
              <a:t>       </a:t>
            </a:r>
            <a:r>
              <a:rPr lang="ja-JP" altLang="ja-JP" sz="1100" dirty="0"/>
              <a:t>更、リーダーの変更、</a:t>
            </a:r>
            <a:r>
              <a:rPr lang="ja-JP" altLang="ja-JP" sz="1100" b="1" dirty="0"/>
              <a:t>チームの人事異動をコロコロ行う</a:t>
            </a:r>
            <a:r>
              <a:rPr lang="ja-JP" altLang="ja-JP" sz="1100" dirty="0"/>
              <a:t>。</a:t>
            </a:r>
          </a:p>
          <a:p>
            <a:pPr hangingPunct="0"/>
            <a:r>
              <a:rPr lang="ja-JP" altLang="ja-JP" sz="1100" dirty="0"/>
              <a:t>（</a:t>
            </a:r>
            <a:r>
              <a:rPr lang="en-US" altLang="ja-JP" sz="1100" dirty="0"/>
              <a:t>6</a:t>
            </a:r>
            <a:r>
              <a:rPr lang="ja-JP" altLang="ja-JP" sz="1100" dirty="0"/>
              <a:t>）担当者が休暇・病気等で急に休んだ場合でも、仕事のできる</a:t>
            </a:r>
            <a:endParaRPr lang="en-US" altLang="ja-JP" sz="1100" dirty="0"/>
          </a:p>
          <a:p>
            <a:pPr hangingPunct="0"/>
            <a:r>
              <a:rPr lang="en-US" altLang="ja-JP" sz="1100" dirty="0"/>
              <a:t>       </a:t>
            </a:r>
            <a:r>
              <a:rPr lang="ja-JP" altLang="ja-JP" sz="1100" dirty="0"/>
              <a:t>組織にする。</a:t>
            </a:r>
            <a:r>
              <a:rPr lang="ja-JP" altLang="ja-JP" sz="1100" dirty="0">
                <a:solidFill>
                  <a:srgbClr val="FF0000"/>
                </a:solidFill>
              </a:rPr>
              <a:t>お客様は担当者についているのではなく</a:t>
            </a:r>
            <a:r>
              <a:rPr lang="ja-JP" altLang="ja-JP" sz="1100" b="1" dirty="0">
                <a:solidFill>
                  <a:srgbClr val="FF0000"/>
                </a:solidFill>
              </a:rPr>
              <a:t>事務所</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のお客様</a:t>
            </a:r>
            <a:r>
              <a:rPr lang="ja-JP" altLang="ja-JP" sz="1100" dirty="0">
                <a:solidFill>
                  <a:srgbClr val="FF0000"/>
                </a:solidFill>
              </a:rPr>
              <a:t>である。</a:t>
            </a:r>
            <a:r>
              <a:rPr lang="ja-JP" altLang="ja-JP" sz="1100" b="1" dirty="0">
                <a:solidFill>
                  <a:srgbClr val="FF0000"/>
                </a:solidFill>
              </a:rPr>
              <a:t>事務所全体で対応</a:t>
            </a:r>
            <a:r>
              <a:rPr lang="ja-JP" altLang="ja-JP" sz="1100" dirty="0">
                <a:solidFill>
                  <a:srgbClr val="FF0000"/>
                </a:solidFill>
              </a:rPr>
              <a:t>する。</a:t>
            </a:r>
          </a:p>
          <a:p>
            <a:pPr hangingPunct="0"/>
            <a:r>
              <a:rPr lang="ja-JP" altLang="ja-JP" sz="1100" dirty="0"/>
              <a:t>（</a:t>
            </a:r>
            <a:r>
              <a:rPr lang="en-US" altLang="ja-JP" sz="1100" dirty="0"/>
              <a:t>7</a:t>
            </a:r>
            <a:r>
              <a:rPr lang="ja-JP" altLang="ja-JP" sz="1100" dirty="0"/>
              <a:t>）</a:t>
            </a:r>
            <a:r>
              <a:rPr lang="ja-JP" altLang="ja-JP" sz="1100" b="1" dirty="0"/>
              <a:t>仕事に人をつける組織</a:t>
            </a:r>
            <a:r>
              <a:rPr lang="ja-JP" altLang="ja-JP" sz="1100" dirty="0"/>
              <a:t>にする。</a:t>
            </a:r>
            <a:endParaRPr lang="en-US" altLang="ja-JP" sz="1100" dirty="0"/>
          </a:p>
          <a:p>
            <a:pPr hangingPunct="0"/>
            <a:r>
              <a:rPr lang="ja-JP" altLang="ja-JP" sz="1100" dirty="0"/>
              <a:t>（</a:t>
            </a:r>
            <a:r>
              <a:rPr lang="en-US" altLang="ja-JP" sz="1100" dirty="0"/>
              <a:t>9</a:t>
            </a:r>
            <a:r>
              <a:rPr lang="ja-JP" altLang="ja-JP" sz="1100" dirty="0"/>
              <a:t>）上司の指令を守れなければ</a:t>
            </a:r>
            <a:r>
              <a:rPr lang="ja-JP" altLang="ja-JP" sz="1100" b="1" dirty="0"/>
              <a:t>人前で叱る</a:t>
            </a:r>
            <a:r>
              <a:rPr lang="ja-JP" altLang="ja-JP" sz="1100" dirty="0"/>
              <a:t>。</a:t>
            </a:r>
            <a:r>
              <a:rPr lang="ja-JP" altLang="ja-JP" sz="1100" b="1" dirty="0"/>
              <a:t>怒る</a:t>
            </a:r>
            <a:r>
              <a:rPr lang="ja-JP" altLang="ja-JP" sz="1100" dirty="0"/>
              <a:t>。</a:t>
            </a:r>
            <a:r>
              <a:rPr lang="ja-JP" altLang="ja-JP" sz="1100" b="1" dirty="0">
                <a:solidFill>
                  <a:srgbClr val="FF0000"/>
                </a:solidFill>
              </a:rPr>
              <a:t>人を叱って</a:t>
            </a:r>
            <a:r>
              <a:rPr lang="ja-JP" altLang="ja-JP" sz="1100" b="1" dirty="0" err="1">
                <a:solidFill>
                  <a:srgbClr val="FF0000"/>
                </a:solidFill>
              </a:rPr>
              <a:t>い</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err="1">
                <a:solidFill>
                  <a:srgbClr val="FF0000"/>
                </a:solidFill>
              </a:rPr>
              <a:t>るの</a:t>
            </a:r>
            <a:r>
              <a:rPr lang="ja-JP" altLang="ja-JP" sz="1100" b="1" dirty="0">
                <a:solidFill>
                  <a:srgbClr val="FF0000"/>
                </a:solidFill>
              </a:rPr>
              <a:t>ではなくコトを叱っている</a:t>
            </a:r>
            <a:r>
              <a:rPr lang="ja-JP" altLang="ja-JP" sz="1100" dirty="0">
                <a:solidFill>
                  <a:srgbClr val="FF0000"/>
                </a:solidFill>
              </a:rPr>
              <a:t>。</a:t>
            </a:r>
          </a:p>
          <a:p>
            <a:pPr hangingPunct="0"/>
            <a:r>
              <a:rPr lang="ja-JP" altLang="ja-JP" sz="1100" dirty="0"/>
              <a:t>（</a:t>
            </a:r>
            <a:r>
              <a:rPr lang="en-US" altLang="ja-JP" sz="1100" dirty="0"/>
              <a:t>10</a:t>
            </a:r>
            <a:r>
              <a:rPr lang="ja-JP" altLang="ja-JP" sz="1100" dirty="0"/>
              <a:t>）業務ミス・クレームは</a:t>
            </a:r>
            <a:r>
              <a:rPr lang="ja-JP" altLang="ja-JP" sz="1100" b="1" dirty="0"/>
              <a:t>大</a:t>
            </a:r>
            <a:r>
              <a:rPr lang="ja-JP" altLang="en-US" sz="1100" b="1" dirty="0"/>
              <a:t>騒ぎ</a:t>
            </a:r>
            <a:r>
              <a:rPr lang="ja-JP" altLang="ja-JP" sz="1100" dirty="0"/>
              <a:t>し</a:t>
            </a:r>
            <a:r>
              <a:rPr lang="ja-JP" altLang="ja-JP" sz="1100" b="1" dirty="0"/>
              <a:t>人前で叱る</a:t>
            </a:r>
            <a:r>
              <a:rPr lang="ja-JP" altLang="ja-JP" sz="1100" dirty="0"/>
              <a:t>。</a:t>
            </a:r>
            <a:r>
              <a:rPr lang="ja-JP" altLang="ja-JP" sz="1100" dirty="0">
                <a:solidFill>
                  <a:srgbClr val="FF0000"/>
                </a:solidFill>
              </a:rPr>
              <a:t>愛をもって</a:t>
            </a:r>
            <a:r>
              <a:rPr lang="ja-JP" altLang="ja-JP" sz="1100" b="1" dirty="0">
                <a:solidFill>
                  <a:srgbClr val="FF0000"/>
                </a:solidFill>
              </a:rPr>
              <a:t>怒る</a:t>
            </a:r>
            <a:r>
              <a:rPr lang="ja-JP" altLang="ja-JP" sz="1100" dirty="0">
                <a:solidFill>
                  <a:srgbClr val="FF0000"/>
                </a:solidFill>
              </a:rPr>
              <a:t>。</a:t>
            </a:r>
          </a:p>
          <a:p>
            <a:pPr hangingPunct="0"/>
            <a:endParaRPr lang="en-US" altLang="ja-JP" sz="1100" dirty="0"/>
          </a:p>
          <a:p>
            <a:pPr hangingPunct="0"/>
            <a:r>
              <a:rPr lang="ja-JP" altLang="ja-JP" sz="1100" b="1" dirty="0"/>
              <a:t>２．人事・給料（あなたの成長する尺度）</a:t>
            </a:r>
            <a:endParaRPr lang="ja-JP" altLang="ja-JP" sz="1100" dirty="0"/>
          </a:p>
          <a:p>
            <a:pPr hangingPunct="0"/>
            <a:r>
              <a:rPr lang="ja-JP" altLang="ja-JP" sz="1100" dirty="0"/>
              <a:t>（</a:t>
            </a:r>
            <a:r>
              <a:rPr lang="en-US" altLang="ja-JP" sz="1100" dirty="0"/>
              <a:t>1</a:t>
            </a:r>
            <a:r>
              <a:rPr lang="ja-JP" altLang="ja-JP" sz="1100" dirty="0"/>
              <a:t>）</a:t>
            </a:r>
            <a:r>
              <a:rPr lang="ja-JP" altLang="ja-JP" sz="1100" b="1" dirty="0">
                <a:solidFill>
                  <a:srgbClr val="FF0000"/>
                </a:solidFill>
              </a:rPr>
              <a:t>会社の方針</a:t>
            </a:r>
            <a:r>
              <a:rPr lang="ja-JP" altLang="ja-JP" sz="1100" dirty="0">
                <a:solidFill>
                  <a:srgbClr val="FF0000"/>
                </a:solidFill>
              </a:rPr>
              <a:t>に従って行動しているものを優先的に昇進させる。</a:t>
            </a:r>
            <a:r>
              <a:rPr lang="ja-JP" altLang="ja-JP" sz="1100" dirty="0"/>
              <a:t>例え、有資格者といえども、実務経験が長くとも、会社の方針に従わないもの、</a:t>
            </a:r>
            <a:r>
              <a:rPr lang="ja-JP" altLang="ja-JP" sz="1100" b="1" dirty="0"/>
              <a:t>人として正しい生き方</a:t>
            </a:r>
            <a:r>
              <a:rPr lang="ja-JP" altLang="ja-JP" sz="1100" dirty="0"/>
              <a:t>をしていないもの、全体の利益を考えて行動しないもの、</a:t>
            </a:r>
            <a:r>
              <a:rPr lang="ja-JP" altLang="ja-JP" sz="1100" b="1" dirty="0"/>
              <a:t>自己啓発</a:t>
            </a:r>
            <a:r>
              <a:rPr lang="ja-JP" altLang="ja-JP" sz="1100" dirty="0"/>
              <a:t>に</a:t>
            </a:r>
            <a:r>
              <a:rPr lang="ja-JP" altLang="ja-JP" sz="1100" b="1" dirty="0"/>
              <a:t>熱心</a:t>
            </a:r>
            <a:r>
              <a:rPr lang="ja-JP" altLang="ja-JP" sz="1100" dirty="0"/>
              <a:t>でないもの</a:t>
            </a:r>
            <a:r>
              <a:rPr lang="ja-JP" altLang="en-US" sz="1100" dirty="0"/>
              <a:t>、</a:t>
            </a:r>
            <a:r>
              <a:rPr lang="ja-JP" altLang="ja-JP" sz="1100" dirty="0"/>
              <a:t>昇進をのぞまないものは昇進させない。</a:t>
            </a:r>
          </a:p>
          <a:p>
            <a:pPr hangingPunct="0"/>
            <a:r>
              <a:rPr lang="ja-JP" altLang="ja-JP" sz="1100" dirty="0"/>
              <a:t>（</a:t>
            </a:r>
            <a:r>
              <a:rPr lang="en-US" altLang="ja-JP" sz="1100" dirty="0"/>
              <a:t>2</a:t>
            </a:r>
            <a:r>
              <a:rPr lang="ja-JP" altLang="ja-JP" sz="1100" dirty="0"/>
              <a:t>）</a:t>
            </a:r>
            <a:r>
              <a:rPr lang="ja-JP" altLang="ja-JP" sz="1100" b="1" dirty="0"/>
              <a:t>能力に見合った給与体系とする</a:t>
            </a:r>
            <a:r>
              <a:rPr lang="ja-JP" altLang="ja-JP" sz="1100" dirty="0"/>
              <a:t>。</a:t>
            </a:r>
          </a:p>
          <a:p>
            <a:pPr hangingPunct="0"/>
            <a:r>
              <a:rPr lang="en-US" altLang="ja-JP" sz="1100" b="1" dirty="0"/>
              <a:t>  </a:t>
            </a:r>
            <a:r>
              <a:rPr lang="ja-JP" altLang="ja-JP" sz="1100" b="1" dirty="0"/>
              <a:t>能力＝</a:t>
            </a:r>
            <a:endParaRPr lang="en-US" altLang="ja-JP" sz="1100" b="1" dirty="0"/>
          </a:p>
          <a:p>
            <a:pPr hangingPunct="0"/>
            <a:r>
              <a:rPr lang="en-US" altLang="ja-JP" sz="1100" b="1" dirty="0"/>
              <a:t>        </a:t>
            </a:r>
            <a:r>
              <a:rPr lang="ja-JP" altLang="ja-JP" sz="1100" b="1" dirty="0"/>
              <a:t>知力×度量（忍耐力×熱意×思いやり×使命感×行動力）</a:t>
            </a:r>
            <a:endParaRPr lang="ja-JP" altLang="ja-JP" sz="1100" dirty="0"/>
          </a:p>
        </p:txBody>
      </p:sp>
      <p:sp>
        <p:nvSpPr>
          <p:cNvPr id="29" name="正方形/長方形 28"/>
          <p:cNvSpPr/>
          <p:nvPr/>
        </p:nvSpPr>
        <p:spPr>
          <a:xfrm>
            <a:off x="226634" y="539389"/>
            <a:ext cx="700833" cy="276999"/>
          </a:xfrm>
          <a:prstGeom prst="rect">
            <a:avLst/>
          </a:prstGeom>
        </p:spPr>
        <p:txBody>
          <a:bodyPr wrap="none">
            <a:spAutoFit/>
          </a:bodyPr>
          <a:lstStyle/>
          <a:p>
            <a:pPr hangingPunct="0"/>
            <a:r>
              <a:rPr lang="ja-JP" altLang="en-US" sz="1200" b="1" dirty="0"/>
              <a:t>１．組織</a:t>
            </a:r>
            <a:endParaRPr lang="en-US" altLang="ja-JP" sz="1200" b="1" dirty="0"/>
          </a:p>
        </p:txBody>
      </p:sp>
      <p:sp>
        <p:nvSpPr>
          <p:cNvPr id="30" name="正方形/長方形 29"/>
          <p:cNvSpPr/>
          <p:nvPr/>
        </p:nvSpPr>
        <p:spPr>
          <a:xfrm>
            <a:off x="251520" y="4448145"/>
            <a:ext cx="1960912" cy="276999"/>
          </a:xfrm>
          <a:prstGeom prst="rect">
            <a:avLst/>
          </a:prstGeom>
        </p:spPr>
        <p:txBody>
          <a:bodyPr wrap="square">
            <a:spAutoFit/>
          </a:bodyPr>
          <a:lstStyle/>
          <a:p>
            <a:pPr hangingPunct="0"/>
            <a:r>
              <a:rPr lang="ja-JP" altLang="en-US" sz="1200" b="1" dirty="0"/>
              <a:t>２．人事・給料</a:t>
            </a:r>
            <a:endParaRPr lang="ja-JP" altLang="ja-JP" sz="1200" dirty="0"/>
          </a:p>
        </p:txBody>
      </p:sp>
      <p:sp>
        <p:nvSpPr>
          <p:cNvPr id="32" name="正方形/長方形 31"/>
          <p:cNvSpPr/>
          <p:nvPr/>
        </p:nvSpPr>
        <p:spPr>
          <a:xfrm>
            <a:off x="277595" y="4725144"/>
            <a:ext cx="3964067" cy="1961400"/>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4" name="正方形/長方形 33"/>
          <p:cNvSpPr/>
          <p:nvPr/>
        </p:nvSpPr>
        <p:spPr>
          <a:xfrm>
            <a:off x="277595" y="816388"/>
            <a:ext cx="3964067" cy="354871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3680300558"/>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28</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28</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28</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①内部体制に関する方針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46" name="グループ化 45"/>
          <p:cNvGrpSpPr/>
          <p:nvPr/>
        </p:nvGrpSpPr>
        <p:grpSpPr>
          <a:xfrm>
            <a:off x="4716015" y="-10621"/>
            <a:ext cx="3168353" cy="391170"/>
            <a:chOff x="4826003" y="-24938"/>
            <a:chExt cx="3290312" cy="391170"/>
          </a:xfrm>
          <a:solidFill>
            <a:srgbClr val="FFC000"/>
          </a:solidFill>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51" name="フリーフォーム 50"/>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33" name="テキスト ボックス 32"/>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8" name="テキスト ボックス 27"/>
          <p:cNvSpPr txBox="1"/>
          <p:nvPr/>
        </p:nvSpPr>
        <p:spPr>
          <a:xfrm>
            <a:off x="4860032" y="804916"/>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内部体制に関する方針</a:t>
            </a:r>
            <a:endParaRPr lang="ja-JP" altLang="ja-JP" sz="1400" dirty="0"/>
          </a:p>
          <a:p>
            <a:pPr hangingPunct="0"/>
            <a:r>
              <a:rPr lang="en-US" altLang="ja-JP" sz="1100" dirty="0"/>
              <a:t> </a:t>
            </a:r>
            <a:endParaRPr lang="ja-JP" altLang="ja-JP" sz="1100" dirty="0"/>
          </a:p>
          <a:p>
            <a:pPr hangingPunct="0"/>
            <a:r>
              <a:rPr lang="ja-JP" altLang="ja-JP" sz="1100" b="1" dirty="0"/>
              <a:t>３．役員（現場に出て実践する人）</a:t>
            </a:r>
            <a:endParaRPr lang="en-US" altLang="ja-JP" sz="1100" b="1" dirty="0"/>
          </a:p>
          <a:p>
            <a:pPr hangingPunct="0"/>
            <a:r>
              <a:rPr lang="ja-JP" altLang="ja-JP" sz="1100" dirty="0"/>
              <a:t>（</a:t>
            </a:r>
            <a:r>
              <a:rPr lang="en-US" altLang="ja-JP" sz="1100" dirty="0"/>
              <a:t>1</a:t>
            </a:r>
            <a:r>
              <a:rPr lang="ja-JP" altLang="ja-JP" sz="1100" dirty="0"/>
              <a:t>）</a:t>
            </a:r>
            <a:r>
              <a:rPr lang="ja-JP" altLang="ja-JP" sz="1100" dirty="0">
                <a:solidFill>
                  <a:srgbClr val="FF0000"/>
                </a:solidFill>
              </a:rPr>
              <a:t>人間的魅力があり、尊敬され、人の何倍も働き、心身共に健</a:t>
            </a:r>
            <a:endParaRPr lang="en-US" altLang="ja-JP" sz="1100" dirty="0">
              <a:solidFill>
                <a:srgbClr val="FF0000"/>
              </a:solidFill>
            </a:endParaRPr>
          </a:p>
          <a:p>
            <a:pPr hangingPunct="0"/>
            <a:r>
              <a:rPr lang="ja-JP" altLang="en-US" sz="1100" dirty="0">
                <a:solidFill>
                  <a:srgbClr val="FF0000"/>
                </a:solidFill>
              </a:rPr>
              <a:t>　　 </a:t>
            </a:r>
            <a:r>
              <a:rPr lang="ja-JP" altLang="ja-JP" sz="1100" dirty="0">
                <a:solidFill>
                  <a:srgbClr val="FF0000"/>
                </a:solidFill>
              </a:rPr>
              <a:t>全で人間力にあふれ、使命感と経営理を先頭に立って実践</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する。</a:t>
            </a:r>
          </a:p>
          <a:p>
            <a:pPr hangingPunct="0"/>
            <a:r>
              <a:rPr lang="ja-JP" altLang="ja-JP" sz="1100" dirty="0"/>
              <a:t>（</a:t>
            </a:r>
            <a:r>
              <a:rPr lang="en-US" altLang="ja-JP" sz="1100" dirty="0"/>
              <a:t>2</a:t>
            </a:r>
            <a:r>
              <a:rPr lang="ja-JP" altLang="ja-JP" sz="1100" dirty="0"/>
              <a:t>）社員に</a:t>
            </a:r>
            <a:r>
              <a:rPr lang="ja-JP" altLang="ja-JP" sz="1100" b="1" dirty="0"/>
              <a:t>うしろ姿を見せ</a:t>
            </a:r>
            <a:r>
              <a:rPr lang="ja-JP" altLang="ja-JP" sz="1100" dirty="0"/>
              <a:t>て</a:t>
            </a:r>
            <a:r>
              <a:rPr lang="ja-JP" altLang="ja-JP" sz="1100" b="1" dirty="0"/>
              <a:t>社員をやる気にさせる</a:t>
            </a:r>
            <a:r>
              <a:rPr lang="ja-JP" altLang="ja-JP" sz="1100" dirty="0"/>
              <a:t>。</a:t>
            </a:r>
            <a:r>
              <a:rPr lang="ja-JP" altLang="ja-JP" sz="1100" b="1" dirty="0"/>
              <a:t>尊敬</a:t>
            </a:r>
            <a:r>
              <a:rPr lang="ja-JP" altLang="ja-JP" sz="1100" dirty="0"/>
              <a:t>される。</a:t>
            </a:r>
          </a:p>
          <a:p>
            <a:pPr hangingPunct="0"/>
            <a:r>
              <a:rPr lang="ja-JP" altLang="ja-JP" sz="1100" dirty="0"/>
              <a:t>（</a:t>
            </a:r>
            <a:r>
              <a:rPr lang="en-US" altLang="ja-JP" sz="1100" dirty="0"/>
              <a:t>3</a:t>
            </a:r>
            <a:r>
              <a:rPr lang="ja-JP" altLang="ja-JP" sz="1100" dirty="0"/>
              <a:t>）</a:t>
            </a:r>
            <a:r>
              <a:rPr lang="ja-JP" altLang="ja-JP" sz="1100" b="1" dirty="0"/>
              <a:t>すぐやれ</a:t>
            </a:r>
            <a:r>
              <a:rPr lang="ja-JP" altLang="ja-JP" sz="1100" dirty="0"/>
              <a:t>、</a:t>
            </a:r>
            <a:r>
              <a:rPr lang="ja-JP" altLang="ja-JP" sz="1100" b="1" dirty="0"/>
              <a:t>いまやれ</a:t>
            </a:r>
            <a:r>
              <a:rPr lang="ja-JP" altLang="ja-JP" sz="1100" dirty="0"/>
              <a:t>、</a:t>
            </a:r>
            <a:r>
              <a:rPr lang="ja-JP" altLang="ja-JP" sz="1100" b="1" dirty="0"/>
              <a:t>これをやめろ</a:t>
            </a:r>
            <a:r>
              <a:rPr lang="ja-JP" altLang="ja-JP" sz="1100" dirty="0"/>
              <a:t>、を</a:t>
            </a:r>
            <a:r>
              <a:rPr lang="ja-JP" altLang="ja-JP" sz="1100" b="1" dirty="0"/>
              <a:t>口うるさく言う</a:t>
            </a:r>
            <a:r>
              <a:rPr lang="ja-JP" altLang="ja-JP" sz="1100" dirty="0"/>
              <a:t>。しつこく</a:t>
            </a:r>
            <a:endParaRPr lang="en-US" altLang="ja-JP" sz="1100" dirty="0"/>
          </a:p>
          <a:p>
            <a:pPr hangingPunct="0"/>
            <a:r>
              <a:rPr lang="en-US" altLang="ja-JP" sz="1100" b="1" dirty="0"/>
              <a:t>       </a:t>
            </a:r>
            <a:r>
              <a:rPr lang="ja-JP" altLang="ja-JP" sz="1100" b="1" dirty="0"/>
              <a:t>チェック</a:t>
            </a:r>
            <a:r>
              <a:rPr lang="ja-JP" altLang="ja-JP" sz="1100" dirty="0"/>
              <a:t>する。</a:t>
            </a:r>
            <a:r>
              <a:rPr lang="ja-JP" altLang="ja-JP" sz="1100" b="1" dirty="0"/>
              <a:t>チェック</a:t>
            </a:r>
            <a:r>
              <a:rPr lang="ja-JP" altLang="ja-JP" sz="1100" dirty="0"/>
              <a:t>が甘いと</a:t>
            </a:r>
            <a:r>
              <a:rPr lang="ja-JP" altLang="ja-JP" sz="1100" b="1" dirty="0"/>
              <a:t>ヌケ</a:t>
            </a:r>
            <a:r>
              <a:rPr lang="ja-JP" altLang="ja-JP" sz="1100" dirty="0"/>
              <a:t>が出る。</a:t>
            </a:r>
          </a:p>
          <a:p>
            <a:pPr hangingPunct="0"/>
            <a:r>
              <a:rPr lang="ja-JP" altLang="ja-JP" sz="1100" dirty="0"/>
              <a:t>（</a:t>
            </a:r>
            <a:r>
              <a:rPr lang="en-US" altLang="ja-JP" sz="1100" dirty="0"/>
              <a:t>4</a:t>
            </a:r>
            <a:r>
              <a:rPr lang="ja-JP" altLang="ja-JP" sz="1100" dirty="0"/>
              <a:t>）</a:t>
            </a:r>
            <a:r>
              <a:rPr lang="ja-JP" altLang="ja-JP" sz="1100" b="1" dirty="0"/>
              <a:t>年中無休</a:t>
            </a:r>
            <a:r>
              <a:rPr lang="ja-JP" altLang="ja-JP" sz="1100" dirty="0"/>
              <a:t>、常に</a:t>
            </a:r>
            <a:r>
              <a:rPr lang="ja-JP" altLang="ja-JP" sz="1100" b="1" dirty="0"/>
              <a:t>すべての時間を有効活用する</a:t>
            </a:r>
            <a:r>
              <a:rPr lang="ja-JP" altLang="ja-JP" sz="1100" dirty="0"/>
              <a:t>。</a:t>
            </a:r>
          </a:p>
          <a:p>
            <a:pPr hangingPunct="0"/>
            <a:r>
              <a:rPr lang="ja-JP" altLang="ja-JP" sz="1100" dirty="0"/>
              <a:t>（</a:t>
            </a:r>
            <a:r>
              <a:rPr lang="en-US" altLang="ja-JP" sz="1100" dirty="0"/>
              <a:t>5</a:t>
            </a:r>
            <a:r>
              <a:rPr lang="ja-JP" altLang="ja-JP" sz="1100" dirty="0"/>
              <a:t>）新商品・サービスを開発し、先頭になって事業化する。</a:t>
            </a:r>
          </a:p>
          <a:p>
            <a:pPr hangingPunct="0"/>
            <a:r>
              <a:rPr lang="ja-JP" altLang="ja-JP" sz="1100" dirty="0"/>
              <a:t>（</a:t>
            </a:r>
            <a:r>
              <a:rPr lang="en-US" altLang="ja-JP" sz="1100" dirty="0"/>
              <a:t>6</a:t>
            </a:r>
            <a:r>
              <a:rPr lang="ja-JP" altLang="ja-JP" sz="1100" dirty="0"/>
              <a:t>）</a:t>
            </a:r>
            <a:r>
              <a:rPr lang="ja-JP" altLang="ja-JP" sz="1100" b="1" dirty="0">
                <a:solidFill>
                  <a:srgbClr val="FF0000"/>
                </a:solidFill>
              </a:rPr>
              <a:t>利益を創造</a:t>
            </a:r>
            <a:r>
              <a:rPr lang="ja-JP" altLang="ja-JP" sz="1100" dirty="0">
                <a:solidFill>
                  <a:srgbClr val="FF0000"/>
                </a:solidFill>
              </a:rPr>
              <a:t>する。</a:t>
            </a:r>
            <a:r>
              <a:rPr lang="ja-JP" altLang="ja-JP" sz="1100" b="1" dirty="0">
                <a:solidFill>
                  <a:srgbClr val="FF0000"/>
                </a:solidFill>
              </a:rPr>
              <a:t>顧客を創造する</a:t>
            </a:r>
            <a:r>
              <a:rPr lang="ja-JP" altLang="ja-JP" sz="1100" dirty="0">
                <a:solidFill>
                  <a:srgbClr val="FF0000"/>
                </a:solidFill>
              </a:rPr>
              <a:t>。</a:t>
            </a:r>
          </a:p>
          <a:p>
            <a:pPr hangingPunct="0"/>
            <a:r>
              <a:rPr lang="ja-JP" altLang="ja-JP" sz="1100" dirty="0"/>
              <a:t>（</a:t>
            </a:r>
            <a:r>
              <a:rPr lang="en-US" altLang="ja-JP" sz="1100" dirty="0"/>
              <a:t>7</a:t>
            </a:r>
            <a:r>
              <a:rPr lang="ja-JP" altLang="ja-JP" sz="1100" dirty="0"/>
              <a:t>）</a:t>
            </a:r>
            <a:r>
              <a:rPr lang="ja-JP" altLang="ja-JP" sz="1100" b="1" dirty="0">
                <a:solidFill>
                  <a:srgbClr val="FF0000"/>
                </a:solidFill>
              </a:rPr>
              <a:t>部下を信頼し支援</a:t>
            </a:r>
            <a:r>
              <a:rPr lang="ja-JP" altLang="ja-JP" sz="1100" dirty="0">
                <a:solidFill>
                  <a:srgbClr val="FF0000"/>
                </a:solidFill>
              </a:rPr>
              <a:t>する。</a:t>
            </a:r>
            <a:r>
              <a:rPr lang="ja-JP" altLang="ja-JP" sz="1100" b="1" dirty="0"/>
              <a:t>心の中から本気</a:t>
            </a:r>
            <a:r>
              <a:rPr lang="ja-JP" altLang="ja-JP" sz="1100" dirty="0"/>
              <a:t>になって信じきる</a:t>
            </a:r>
            <a:r>
              <a:rPr lang="ja-JP" altLang="ja-JP" sz="1100" dirty="0" err="1"/>
              <a:t>こ</a:t>
            </a:r>
            <a:endParaRPr lang="en-US" altLang="ja-JP" sz="1100" dirty="0"/>
          </a:p>
          <a:p>
            <a:pPr hangingPunct="0"/>
            <a:r>
              <a:rPr lang="en-US" altLang="ja-JP" sz="1100" dirty="0"/>
              <a:t>       </a:t>
            </a:r>
            <a:r>
              <a:rPr lang="ja-JP" altLang="ja-JP" sz="1100" dirty="0"/>
              <a:t>と。信頼は覚悟。</a:t>
            </a:r>
            <a:r>
              <a:rPr lang="ja-JP" altLang="ja-JP" sz="1100" b="1" dirty="0"/>
              <a:t>人材の抜擢を心がける</a:t>
            </a:r>
            <a:endParaRPr lang="ja-JP" altLang="ja-JP" sz="1100" dirty="0"/>
          </a:p>
          <a:p>
            <a:pPr hangingPunct="0"/>
            <a:r>
              <a:rPr lang="ja-JP" altLang="ja-JP" sz="1100" dirty="0"/>
              <a:t>（</a:t>
            </a:r>
            <a:r>
              <a:rPr lang="en-US" altLang="ja-JP" sz="1100" dirty="0"/>
              <a:t>8</a:t>
            </a:r>
            <a:r>
              <a:rPr lang="ja-JP" altLang="ja-JP" sz="1100" dirty="0"/>
              <a:t>）部下が指令を守らなければ</a:t>
            </a:r>
            <a:r>
              <a:rPr lang="ja-JP" altLang="ja-JP" sz="1100" b="1" dirty="0"/>
              <a:t>人前で叱る</a:t>
            </a:r>
            <a:r>
              <a:rPr lang="ja-JP" altLang="ja-JP" sz="1100" dirty="0"/>
              <a:t>。</a:t>
            </a:r>
          </a:p>
          <a:p>
            <a:pPr hangingPunct="0"/>
            <a:r>
              <a:rPr lang="ja-JP" altLang="ja-JP" sz="1100" dirty="0"/>
              <a:t>（</a:t>
            </a:r>
            <a:r>
              <a:rPr lang="en-US" altLang="ja-JP" sz="1100" dirty="0"/>
              <a:t>9</a:t>
            </a:r>
            <a:r>
              <a:rPr lang="ja-JP" altLang="ja-JP" sz="1100" dirty="0"/>
              <a:t>）</a:t>
            </a:r>
            <a:r>
              <a:rPr lang="ja-JP" altLang="ja-JP" sz="1100" b="1" dirty="0"/>
              <a:t>部長</a:t>
            </a:r>
            <a:r>
              <a:rPr lang="ja-JP" altLang="ja-JP" sz="1100" dirty="0"/>
              <a:t>は取締役会の推せん</a:t>
            </a:r>
            <a:r>
              <a:rPr lang="ja-JP" altLang="ja-JP" sz="1100" dirty="0" err="1"/>
              <a:t>で</a:t>
            </a:r>
            <a:r>
              <a:rPr lang="ja-JP" altLang="ja-JP" sz="1100" b="1" dirty="0"/>
              <a:t>社長が決定</a:t>
            </a:r>
            <a:r>
              <a:rPr lang="ja-JP" altLang="ja-JP" sz="1100" dirty="0"/>
              <a:t>する。</a:t>
            </a:r>
            <a:r>
              <a:rPr lang="ja-JP" altLang="ja-JP" sz="1100" b="1" dirty="0"/>
              <a:t>取締役</a:t>
            </a:r>
            <a:r>
              <a:rPr lang="ja-JP" altLang="ja-JP" sz="1100" dirty="0"/>
              <a:t>は取締</a:t>
            </a:r>
            <a:endParaRPr lang="en-US" altLang="ja-JP" sz="1100" dirty="0"/>
          </a:p>
          <a:p>
            <a:pPr hangingPunct="0"/>
            <a:r>
              <a:rPr lang="en-US" altLang="ja-JP" sz="1100" dirty="0"/>
              <a:t>       </a:t>
            </a:r>
            <a:r>
              <a:rPr lang="ja-JP" altLang="ja-JP" sz="1100" dirty="0"/>
              <a:t>役会の推せんで社長が決定し、株主総会で承認を受ける。</a:t>
            </a:r>
          </a:p>
          <a:p>
            <a:pPr hangingPunct="0"/>
            <a:r>
              <a:rPr lang="en-US" altLang="ja-JP" sz="1100" dirty="0"/>
              <a:t> </a:t>
            </a:r>
            <a:endParaRPr lang="ja-JP" altLang="ja-JP" sz="1100" dirty="0"/>
          </a:p>
          <a:p>
            <a:pPr hangingPunct="0"/>
            <a:r>
              <a:rPr lang="ja-JP" altLang="ja-JP" sz="1100" b="1" dirty="0"/>
              <a:t>４．管理職（部下に社長の方針を実施させる人）</a:t>
            </a:r>
            <a:endParaRPr lang="ja-JP" altLang="ja-JP" sz="1100" dirty="0"/>
          </a:p>
          <a:p>
            <a:pPr hangingPunct="0"/>
            <a:r>
              <a:rPr lang="ja-JP" altLang="en-US" sz="1100" dirty="0"/>
              <a:t>　　 </a:t>
            </a:r>
            <a:r>
              <a:rPr lang="ja-JP" altLang="ja-JP" sz="1100" dirty="0"/>
              <a:t>人の人生に</a:t>
            </a:r>
            <a:r>
              <a:rPr lang="ja-JP" altLang="en-US" sz="1100" dirty="0"/>
              <a:t>関わる</a:t>
            </a:r>
            <a:r>
              <a:rPr lang="ja-JP" altLang="ja-JP" sz="1100" dirty="0"/>
              <a:t>という喜びがあるからこそ人づくりに力を</a:t>
            </a:r>
            <a:endParaRPr lang="en-US" altLang="ja-JP" sz="1100" dirty="0"/>
          </a:p>
          <a:p>
            <a:pPr hangingPunct="0"/>
            <a:r>
              <a:rPr lang="en-US" altLang="ja-JP" sz="1100" dirty="0"/>
              <a:t>       </a:t>
            </a:r>
            <a:r>
              <a:rPr lang="ja-JP" altLang="ja-JP" sz="1100" dirty="0"/>
              <a:t>注げる。</a:t>
            </a:r>
          </a:p>
          <a:p>
            <a:pPr hangingPunct="0"/>
            <a:r>
              <a:rPr lang="ja-JP" altLang="ja-JP" sz="1100" dirty="0"/>
              <a:t>（</a:t>
            </a:r>
            <a:r>
              <a:rPr lang="en-US" altLang="ja-JP" sz="1100" dirty="0"/>
              <a:t>1</a:t>
            </a:r>
            <a:r>
              <a:rPr lang="ja-JP" altLang="ja-JP" sz="1100" dirty="0"/>
              <a:t>）</a:t>
            </a:r>
            <a:r>
              <a:rPr lang="ja-JP" altLang="ja-JP" sz="1100" dirty="0">
                <a:solidFill>
                  <a:srgbClr val="FF0000"/>
                </a:solidFill>
              </a:rPr>
              <a:t>社長のかわりに「</a:t>
            </a:r>
            <a:r>
              <a:rPr lang="ja-JP" altLang="ja-JP" sz="1100" b="1" dirty="0">
                <a:solidFill>
                  <a:srgbClr val="FF0000"/>
                </a:solidFill>
              </a:rPr>
              <a:t>社長の意図の徹底を図る</a:t>
            </a:r>
            <a:r>
              <a:rPr lang="ja-JP" altLang="ja-JP" sz="1100" dirty="0">
                <a:solidFill>
                  <a:srgbClr val="FF0000"/>
                </a:solidFill>
              </a:rPr>
              <a:t>」のが管理職。</a:t>
            </a:r>
            <a:endParaRPr lang="en-US" altLang="ja-JP" sz="1100" dirty="0">
              <a:solidFill>
                <a:srgbClr val="FF0000"/>
              </a:solidFill>
            </a:endParaRPr>
          </a:p>
          <a:p>
            <a:pPr hangingPunct="0"/>
            <a:r>
              <a:rPr lang="en-US" altLang="ja-JP" sz="1100" dirty="0"/>
              <a:t>     </a:t>
            </a:r>
            <a:r>
              <a:rPr lang="ja-JP" altLang="ja-JP" sz="1100" dirty="0">
                <a:solidFill>
                  <a:srgbClr val="FF0000"/>
                </a:solidFill>
              </a:rPr>
              <a:t>「部下を管理する人」ではない。</a:t>
            </a:r>
            <a:r>
              <a:rPr lang="ja-JP" altLang="ja-JP" sz="1100" b="1" dirty="0">
                <a:solidFill>
                  <a:srgbClr val="FF0000"/>
                </a:solidFill>
              </a:rPr>
              <a:t>管理職は</a:t>
            </a:r>
            <a:r>
              <a:rPr lang="ja-JP" altLang="ja-JP" sz="1100" dirty="0">
                <a:solidFill>
                  <a:srgbClr val="FF0000"/>
                </a:solidFill>
              </a:rPr>
              <a:t>、</a:t>
            </a:r>
            <a:r>
              <a:rPr lang="ja-JP" altLang="ja-JP" sz="1100" b="1" dirty="0">
                <a:solidFill>
                  <a:srgbClr val="FF0000"/>
                </a:solidFill>
              </a:rPr>
              <a:t>下を向くことでは</a:t>
            </a:r>
            <a:r>
              <a:rPr lang="ja-JP" altLang="ja-JP" sz="1100" b="1" dirty="0" err="1">
                <a:solidFill>
                  <a:srgbClr val="FF0000"/>
                </a:solidFill>
              </a:rPr>
              <a:t>な</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く上を向く</a:t>
            </a:r>
            <a:r>
              <a:rPr lang="ja-JP" altLang="ja-JP" sz="1100" dirty="0">
                <a:solidFill>
                  <a:srgbClr val="FF0000"/>
                </a:solidFill>
              </a:rPr>
              <a:t>のが正しい。</a:t>
            </a:r>
          </a:p>
          <a:p>
            <a:pPr hangingPunct="0"/>
            <a:r>
              <a:rPr lang="ja-JP" altLang="ja-JP" sz="1100" dirty="0"/>
              <a:t>（</a:t>
            </a:r>
            <a:r>
              <a:rPr lang="en-US" altLang="ja-JP" sz="1100" dirty="0"/>
              <a:t>2</a:t>
            </a:r>
            <a:r>
              <a:rPr lang="ja-JP" altLang="ja-JP" sz="1100" dirty="0"/>
              <a:t>）管理職は、部下の仕事の</a:t>
            </a:r>
            <a:r>
              <a:rPr lang="ja-JP" altLang="ja-JP" sz="1100" b="1" dirty="0"/>
              <a:t>中身を見る</a:t>
            </a:r>
            <a:r>
              <a:rPr lang="ja-JP" altLang="ja-JP" sz="1100" dirty="0"/>
              <a:t>。</a:t>
            </a:r>
            <a:r>
              <a:rPr lang="ja-JP" altLang="ja-JP" sz="1100" b="1" dirty="0"/>
              <a:t>声をかける</a:t>
            </a:r>
            <a:r>
              <a:rPr lang="ja-JP" altLang="ja-JP" sz="1100" dirty="0"/>
              <a:t>。また</a:t>
            </a:r>
            <a:r>
              <a:rPr lang="ja-JP" altLang="ja-JP" sz="1100" b="1" dirty="0"/>
              <a:t>健康</a:t>
            </a:r>
            <a:endParaRPr lang="en-US" altLang="ja-JP" sz="1100" b="1" dirty="0"/>
          </a:p>
          <a:p>
            <a:pPr hangingPunct="0"/>
            <a:r>
              <a:rPr lang="en-US" altLang="ja-JP" sz="1100" b="1" dirty="0"/>
              <a:t>       </a:t>
            </a:r>
            <a:r>
              <a:rPr lang="ja-JP" altLang="ja-JP" sz="1100" b="1" dirty="0"/>
              <a:t>管理</a:t>
            </a:r>
            <a:r>
              <a:rPr lang="ja-JP" altLang="ja-JP" sz="1100" dirty="0"/>
              <a:t>に気をつかう。特に</a:t>
            </a:r>
            <a:r>
              <a:rPr lang="ja-JP" altLang="ja-JP" sz="1100" b="1" dirty="0"/>
              <a:t>女性の長時間労働</a:t>
            </a:r>
            <a:r>
              <a:rPr lang="ja-JP" altLang="ja-JP" sz="1100" dirty="0"/>
              <a:t>はなくす</a:t>
            </a:r>
          </a:p>
          <a:p>
            <a:pPr hangingPunct="0"/>
            <a:r>
              <a:rPr lang="ja-JP" altLang="ja-JP" sz="1100" dirty="0"/>
              <a:t>（</a:t>
            </a:r>
            <a:r>
              <a:rPr lang="en-US" altLang="ja-JP" sz="1100" dirty="0"/>
              <a:t>3</a:t>
            </a:r>
            <a:r>
              <a:rPr lang="ja-JP" altLang="ja-JP" sz="1100" dirty="0"/>
              <a:t>） </a:t>
            </a:r>
            <a:r>
              <a:rPr lang="ja-JP" altLang="ja-JP" sz="1100" b="1" dirty="0"/>
              <a:t>現場で指導する</a:t>
            </a:r>
            <a:r>
              <a:rPr lang="ja-JP" altLang="ja-JP" sz="1100" dirty="0"/>
              <a:t>。</a:t>
            </a:r>
            <a:r>
              <a:rPr lang="ja-JP" altLang="ja-JP" sz="1100" dirty="0">
                <a:solidFill>
                  <a:srgbClr val="FF0000"/>
                </a:solidFill>
              </a:rPr>
              <a:t>人の管理ではなく</a:t>
            </a:r>
            <a:r>
              <a:rPr lang="ja-JP" altLang="ja-JP" sz="1100" b="1" dirty="0">
                <a:solidFill>
                  <a:srgbClr val="FF0000"/>
                </a:solidFill>
              </a:rPr>
              <a:t>仕事の管理</a:t>
            </a:r>
            <a:r>
              <a:rPr lang="ja-JP" altLang="ja-JP" sz="1100" b="1" dirty="0"/>
              <a:t>で</a:t>
            </a:r>
            <a:r>
              <a:rPr lang="ja-JP" altLang="ja-JP" sz="1100" dirty="0"/>
              <a:t>あり、</a:t>
            </a:r>
            <a:endParaRPr lang="en-US" altLang="ja-JP" sz="1100" dirty="0"/>
          </a:p>
          <a:p>
            <a:pPr hangingPunct="0"/>
            <a:r>
              <a:rPr lang="en-US" altLang="ja-JP" sz="1100" b="1" dirty="0"/>
              <a:t>       </a:t>
            </a:r>
            <a:r>
              <a:rPr lang="ja-JP" altLang="ja-JP" sz="1100" b="1" dirty="0"/>
              <a:t>チェック</a:t>
            </a:r>
            <a:r>
              <a:rPr lang="ja-JP" altLang="ja-JP" sz="1100" dirty="0"/>
              <a:t>だけでなく</a:t>
            </a:r>
            <a:r>
              <a:rPr lang="ja-JP" altLang="ja-JP" sz="1100" b="1" dirty="0"/>
              <a:t>支援激励</a:t>
            </a:r>
            <a:r>
              <a:rPr lang="ja-JP" altLang="ja-JP" sz="1100" dirty="0"/>
              <a:t>する。</a:t>
            </a:r>
          </a:p>
          <a:p>
            <a:pPr hangingPunct="0"/>
            <a:r>
              <a:rPr lang="ja-JP" altLang="ja-JP" sz="1100" dirty="0"/>
              <a:t>（</a:t>
            </a:r>
            <a:r>
              <a:rPr lang="en-US" altLang="ja-JP" sz="1100" dirty="0"/>
              <a:t>4</a:t>
            </a:r>
            <a:r>
              <a:rPr lang="ja-JP" altLang="ja-JP" sz="1100" dirty="0"/>
              <a:t>）チーム内の</a:t>
            </a:r>
            <a:r>
              <a:rPr lang="ja-JP" altLang="ja-JP" sz="1100" b="1" dirty="0"/>
              <a:t>コミュニケーション</a:t>
            </a:r>
            <a:r>
              <a:rPr lang="ja-JP" altLang="ja-JP" sz="1100" dirty="0"/>
              <a:t>ができ</a:t>
            </a:r>
            <a:r>
              <a:rPr lang="ja-JP" altLang="ja-JP" sz="1100" b="1" dirty="0"/>
              <a:t>支援する</a:t>
            </a:r>
            <a:r>
              <a:rPr lang="ja-JP" altLang="ja-JP" sz="1100" dirty="0"/>
              <a:t>。</a:t>
            </a:r>
          </a:p>
          <a:p>
            <a:pPr hangingPunct="0"/>
            <a:r>
              <a:rPr lang="ja-JP" altLang="ja-JP" sz="1100" dirty="0"/>
              <a:t>（</a:t>
            </a:r>
            <a:r>
              <a:rPr lang="en-US" altLang="ja-JP" sz="1100" dirty="0"/>
              <a:t>5</a:t>
            </a:r>
            <a:r>
              <a:rPr lang="ja-JP" altLang="ja-JP" sz="1100" dirty="0"/>
              <a:t>）</a:t>
            </a:r>
            <a:r>
              <a:rPr lang="ja-JP" altLang="ja-JP" sz="1100" b="1" dirty="0"/>
              <a:t>自分の課以外</a:t>
            </a:r>
            <a:r>
              <a:rPr lang="ja-JP" altLang="ja-JP" sz="1100" dirty="0"/>
              <a:t>とのコミュニケーションをとり</a:t>
            </a:r>
            <a:r>
              <a:rPr lang="ja-JP" altLang="ja-JP" sz="1100" b="1" dirty="0"/>
              <a:t>支援する</a:t>
            </a:r>
            <a:r>
              <a:rPr lang="ja-JP" altLang="ja-JP" sz="1100" dirty="0"/>
              <a:t>。</a:t>
            </a:r>
          </a:p>
          <a:p>
            <a:pPr hangingPunct="0"/>
            <a:r>
              <a:rPr lang="ja-JP" altLang="ja-JP" sz="1100" dirty="0"/>
              <a:t>（</a:t>
            </a:r>
            <a:r>
              <a:rPr lang="en-US" altLang="ja-JP" sz="1100" dirty="0"/>
              <a:t>6</a:t>
            </a:r>
            <a:r>
              <a:rPr lang="ja-JP" altLang="ja-JP" sz="1100" dirty="0"/>
              <a:t>）部下との金銭にかかわる相談事は所長に報告する。</a:t>
            </a:r>
          </a:p>
          <a:p>
            <a:pPr hangingPunct="0"/>
            <a:r>
              <a:rPr lang="ja-JP" altLang="ja-JP" sz="1100" dirty="0"/>
              <a:t>（</a:t>
            </a:r>
            <a:r>
              <a:rPr lang="en-US" altLang="ja-JP" sz="1100" dirty="0"/>
              <a:t>7</a:t>
            </a:r>
            <a:r>
              <a:rPr lang="ja-JP" altLang="ja-JP" sz="1100" dirty="0"/>
              <a:t>）毎週木曜日の午前７時 </a:t>
            </a:r>
            <a:r>
              <a:rPr lang="en-US" altLang="ja-JP" sz="1100" dirty="0"/>
              <a:t>30 </a:t>
            </a:r>
            <a:r>
              <a:rPr lang="ja-JP" altLang="ja-JP" sz="1100" dirty="0"/>
              <a:t>分からの所長勉強会に出席する。</a:t>
            </a:r>
          </a:p>
          <a:p>
            <a:pPr hangingPunct="0"/>
            <a:r>
              <a:rPr lang="en-US" altLang="ja-JP" sz="1100" dirty="0"/>
              <a:t> </a:t>
            </a:r>
            <a:endParaRPr lang="ja-JP" altLang="ja-JP" sz="1100" dirty="0"/>
          </a:p>
        </p:txBody>
      </p:sp>
      <p:sp>
        <p:nvSpPr>
          <p:cNvPr id="18" name="正方形/長方形 17"/>
          <p:cNvSpPr/>
          <p:nvPr/>
        </p:nvSpPr>
        <p:spPr>
          <a:xfrm>
            <a:off x="226634" y="539389"/>
            <a:ext cx="700833" cy="276999"/>
          </a:xfrm>
          <a:prstGeom prst="rect">
            <a:avLst/>
          </a:prstGeom>
        </p:spPr>
        <p:txBody>
          <a:bodyPr wrap="none">
            <a:spAutoFit/>
          </a:bodyPr>
          <a:lstStyle/>
          <a:p>
            <a:pPr hangingPunct="0"/>
            <a:r>
              <a:rPr lang="ja-JP" altLang="en-US" sz="1200" b="1" dirty="0"/>
              <a:t>２．役員</a:t>
            </a:r>
            <a:endParaRPr lang="en-US" altLang="ja-JP" sz="1200" b="1" dirty="0"/>
          </a:p>
        </p:txBody>
      </p:sp>
      <p:sp>
        <p:nvSpPr>
          <p:cNvPr id="19" name="正方形/長方形 18"/>
          <p:cNvSpPr/>
          <p:nvPr/>
        </p:nvSpPr>
        <p:spPr>
          <a:xfrm>
            <a:off x="251520" y="3656057"/>
            <a:ext cx="1960912" cy="276999"/>
          </a:xfrm>
          <a:prstGeom prst="rect">
            <a:avLst/>
          </a:prstGeom>
        </p:spPr>
        <p:txBody>
          <a:bodyPr wrap="square">
            <a:spAutoFit/>
          </a:bodyPr>
          <a:lstStyle/>
          <a:p>
            <a:pPr hangingPunct="0"/>
            <a:r>
              <a:rPr lang="ja-JP" altLang="en-US" sz="1200" b="1" dirty="0"/>
              <a:t>３．管理職　</a:t>
            </a:r>
            <a:endParaRPr lang="ja-JP" altLang="ja-JP" sz="1200" dirty="0"/>
          </a:p>
        </p:txBody>
      </p:sp>
      <p:sp>
        <p:nvSpPr>
          <p:cNvPr id="20" name="正方形/長方形 19"/>
          <p:cNvSpPr/>
          <p:nvPr/>
        </p:nvSpPr>
        <p:spPr>
          <a:xfrm>
            <a:off x="277595" y="3918882"/>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2" name="正方形/長方形 21"/>
          <p:cNvSpPr/>
          <p:nvPr/>
        </p:nvSpPr>
        <p:spPr>
          <a:xfrm>
            <a:off x="277595" y="816388"/>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3960900989"/>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29</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29</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29</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①内部体制に関する方針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46" name="グループ化 45"/>
          <p:cNvGrpSpPr/>
          <p:nvPr/>
        </p:nvGrpSpPr>
        <p:grpSpPr>
          <a:xfrm>
            <a:off x="4716015" y="-10621"/>
            <a:ext cx="3168353" cy="391170"/>
            <a:chOff x="4826003" y="-24938"/>
            <a:chExt cx="3290312" cy="391170"/>
          </a:xfrm>
          <a:solidFill>
            <a:srgbClr val="FFC000"/>
          </a:solidFill>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51" name="フリーフォーム 50"/>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33" name="テキスト ボックス 32"/>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8" name="テキスト ボックス 27"/>
          <p:cNvSpPr txBox="1"/>
          <p:nvPr/>
        </p:nvSpPr>
        <p:spPr>
          <a:xfrm>
            <a:off x="4860032" y="804916"/>
            <a:ext cx="3960440" cy="5555367"/>
          </a:xfrm>
          <a:prstGeom prst="rect">
            <a:avLst/>
          </a:prstGeom>
          <a:noFill/>
          <a:ln>
            <a:solidFill>
              <a:schemeClr val="tx1"/>
            </a:solidFill>
            <a:prstDash val="dash"/>
          </a:ln>
        </p:spPr>
        <p:txBody>
          <a:bodyPr wrap="square" rtlCol="0">
            <a:spAutoFit/>
          </a:bodyPr>
          <a:lstStyle/>
          <a:p>
            <a:pPr algn="ctr" hangingPunct="0"/>
            <a:r>
              <a:rPr lang="ja-JP" altLang="ja-JP" sz="1400" b="1" dirty="0"/>
              <a:t>内部体制に関する方針</a:t>
            </a:r>
            <a:endParaRPr lang="ja-JP" altLang="ja-JP" sz="1400" dirty="0"/>
          </a:p>
          <a:p>
            <a:pPr hangingPunct="0"/>
            <a:r>
              <a:rPr lang="en-US" altLang="ja-JP" sz="1100" dirty="0"/>
              <a:t>   </a:t>
            </a:r>
            <a:endParaRPr lang="ja-JP" altLang="ja-JP" sz="1100" dirty="0"/>
          </a:p>
          <a:p>
            <a:pPr hangingPunct="0"/>
            <a:r>
              <a:rPr lang="ja-JP" altLang="ja-JP" sz="1100" b="1" dirty="0"/>
              <a:t>５．社員</a:t>
            </a:r>
            <a:endParaRPr lang="ja-JP" altLang="ja-JP" sz="1100" dirty="0"/>
          </a:p>
          <a:p>
            <a:pPr hangingPunct="0"/>
            <a:r>
              <a:rPr lang="ja-JP" altLang="ja-JP" sz="1100" dirty="0"/>
              <a:t>（</a:t>
            </a:r>
            <a:r>
              <a:rPr lang="en-US" altLang="ja-JP" sz="1100" dirty="0"/>
              <a:t>1</a:t>
            </a:r>
            <a:r>
              <a:rPr lang="ja-JP" altLang="ja-JP" sz="1100" dirty="0"/>
              <a:t>）</a:t>
            </a:r>
            <a:r>
              <a:rPr lang="ja-JP" altLang="ja-JP" sz="1100" b="1" dirty="0">
                <a:solidFill>
                  <a:srgbClr val="FF0000"/>
                </a:solidFill>
              </a:rPr>
              <a:t>会社の方針を実施する人</a:t>
            </a:r>
            <a:endParaRPr lang="ja-JP" altLang="ja-JP" sz="1100" dirty="0">
              <a:solidFill>
                <a:srgbClr val="FF0000"/>
              </a:solidFill>
            </a:endParaRPr>
          </a:p>
          <a:p>
            <a:pPr hangingPunct="0"/>
            <a:r>
              <a:rPr lang="ja-JP" altLang="ja-JP" sz="1100" dirty="0"/>
              <a:t>（</a:t>
            </a:r>
            <a:r>
              <a:rPr lang="en-US" altLang="ja-JP" sz="1100" dirty="0"/>
              <a:t>2</a:t>
            </a:r>
            <a:r>
              <a:rPr lang="ja-JP" altLang="ja-JP" sz="1100" dirty="0"/>
              <a:t>）</a:t>
            </a:r>
            <a:r>
              <a:rPr lang="ja-JP" altLang="ja-JP" sz="1100" b="1" dirty="0">
                <a:solidFill>
                  <a:srgbClr val="FF0000"/>
                </a:solidFill>
              </a:rPr>
              <a:t>夢</a:t>
            </a:r>
            <a:r>
              <a:rPr lang="ja-JP" altLang="ja-JP" sz="1100" dirty="0">
                <a:solidFill>
                  <a:srgbClr val="FF0000"/>
                </a:solidFill>
              </a:rPr>
              <a:t>を持ち</a:t>
            </a:r>
            <a:r>
              <a:rPr lang="ja-JP" altLang="ja-JP" sz="1100" b="1" dirty="0">
                <a:solidFill>
                  <a:srgbClr val="FF0000"/>
                </a:solidFill>
              </a:rPr>
              <a:t>未来に希望を持って</a:t>
            </a:r>
            <a:r>
              <a:rPr lang="ja-JP" altLang="ja-JP" sz="1100" dirty="0">
                <a:solidFill>
                  <a:srgbClr val="FF0000"/>
                </a:solidFill>
              </a:rPr>
              <a:t>仕事をする。</a:t>
            </a:r>
          </a:p>
          <a:p>
            <a:pPr hangingPunct="0"/>
            <a:r>
              <a:rPr lang="ja-JP" altLang="ja-JP" sz="1100" dirty="0"/>
              <a:t>（</a:t>
            </a:r>
            <a:r>
              <a:rPr lang="en-US" altLang="ja-JP" sz="1100" dirty="0"/>
              <a:t>3</a:t>
            </a:r>
            <a:r>
              <a:rPr lang="ja-JP" altLang="ja-JP" sz="1100" dirty="0"/>
              <a:t>）</a:t>
            </a:r>
            <a:r>
              <a:rPr lang="ja-JP" altLang="ja-JP" sz="1100" b="1" dirty="0"/>
              <a:t>報・連・相・打・根</a:t>
            </a:r>
            <a:r>
              <a:rPr lang="ja-JP" altLang="ja-JP" sz="1100" dirty="0"/>
              <a:t>をきちんとする。</a:t>
            </a:r>
          </a:p>
          <a:p>
            <a:pPr hangingPunct="0"/>
            <a:r>
              <a:rPr lang="ja-JP" altLang="ja-JP" sz="1100" dirty="0"/>
              <a:t>（</a:t>
            </a:r>
            <a:r>
              <a:rPr lang="en-US" altLang="ja-JP" sz="1100" dirty="0"/>
              <a:t>4</a:t>
            </a:r>
            <a:r>
              <a:rPr lang="ja-JP" altLang="ja-JP" sz="1100" dirty="0"/>
              <a:t>）</a:t>
            </a:r>
            <a:r>
              <a:rPr lang="ja-JP" altLang="ja-JP" sz="1100" b="1" dirty="0"/>
              <a:t>よく勉強</a:t>
            </a:r>
            <a:r>
              <a:rPr lang="ja-JP" altLang="ja-JP" sz="1100" dirty="0"/>
              <a:t>し</a:t>
            </a:r>
            <a:r>
              <a:rPr lang="ja-JP" altLang="ja-JP" sz="1100" b="1" dirty="0"/>
              <a:t>仕事の効率</a:t>
            </a:r>
            <a:r>
              <a:rPr lang="ja-JP" altLang="ja-JP" sz="1100" dirty="0"/>
              <a:t>を考え、</a:t>
            </a:r>
            <a:r>
              <a:rPr lang="ja-JP" altLang="ja-JP" sz="1100" b="1" dirty="0"/>
              <a:t>素直</a:t>
            </a:r>
            <a:r>
              <a:rPr lang="ja-JP" altLang="ja-JP" sz="1100" dirty="0"/>
              <a:t>になる。</a:t>
            </a:r>
            <a:r>
              <a:rPr lang="ja-JP" altLang="ja-JP" sz="1100" b="1" dirty="0"/>
              <a:t>プラス思考</a:t>
            </a:r>
            <a:r>
              <a:rPr lang="ja-JP" altLang="ja-JP" sz="1100" dirty="0"/>
              <a:t>。</a:t>
            </a:r>
          </a:p>
          <a:p>
            <a:pPr hangingPunct="0"/>
            <a:r>
              <a:rPr lang="ja-JP" altLang="ja-JP" sz="1100" dirty="0"/>
              <a:t>（</a:t>
            </a:r>
            <a:r>
              <a:rPr lang="en-US" altLang="ja-JP" sz="1100" dirty="0"/>
              <a:t>5</a:t>
            </a:r>
            <a:r>
              <a:rPr lang="ja-JP" altLang="ja-JP" sz="1100" dirty="0"/>
              <a:t>）よく分からないこと、疑問に思うことは、自分が納得するまで</a:t>
            </a:r>
            <a:endParaRPr lang="en-US" altLang="ja-JP" sz="1100" dirty="0"/>
          </a:p>
          <a:p>
            <a:pPr hangingPunct="0"/>
            <a:r>
              <a:rPr lang="en-US" altLang="ja-JP" sz="1100" dirty="0"/>
              <a:t>       </a:t>
            </a:r>
            <a:r>
              <a:rPr lang="ja-JP" altLang="ja-JP" sz="1100" dirty="0"/>
              <a:t>勉強し、質問し、</a:t>
            </a:r>
            <a:r>
              <a:rPr lang="ja-JP" altLang="ja-JP" sz="1100" b="1" dirty="0"/>
              <a:t>うやむやにしない</a:t>
            </a:r>
            <a:r>
              <a:rPr lang="ja-JP" altLang="ja-JP" sz="1100" dirty="0"/>
              <a:t>。</a:t>
            </a:r>
          </a:p>
          <a:p>
            <a:pPr hangingPunct="0"/>
            <a:r>
              <a:rPr lang="ja-JP" altLang="ja-JP" sz="1100" dirty="0"/>
              <a:t>（</a:t>
            </a:r>
            <a:r>
              <a:rPr lang="en-US" altLang="ja-JP" sz="1100" dirty="0"/>
              <a:t>6</a:t>
            </a:r>
            <a:r>
              <a:rPr lang="ja-JP" altLang="ja-JP" sz="1100" dirty="0"/>
              <a:t>）指示されたこと、</a:t>
            </a:r>
            <a:r>
              <a:rPr lang="ja-JP" altLang="ja-JP" sz="1100" b="1" dirty="0"/>
              <a:t>命令</a:t>
            </a:r>
            <a:r>
              <a:rPr lang="ja-JP" altLang="ja-JP" sz="1100" dirty="0"/>
              <a:t>されたことは、</a:t>
            </a:r>
            <a:r>
              <a:rPr lang="ja-JP" altLang="ja-JP" sz="1100" b="1" dirty="0"/>
              <a:t>先ず受け入れる</a:t>
            </a:r>
            <a:r>
              <a:rPr lang="ja-JP" altLang="ja-JP" sz="1100" dirty="0"/>
              <a:t>。</a:t>
            </a:r>
            <a:r>
              <a:rPr lang="ja-JP" altLang="ja-JP" sz="1100" b="1" dirty="0"/>
              <a:t>自分で</a:t>
            </a:r>
            <a:endParaRPr lang="en-US" altLang="ja-JP" sz="1100" b="1" dirty="0"/>
          </a:p>
          <a:p>
            <a:pPr hangingPunct="0"/>
            <a:r>
              <a:rPr lang="en-US" altLang="ja-JP" sz="1100" b="1" dirty="0"/>
              <a:t>       </a:t>
            </a:r>
            <a:r>
              <a:rPr lang="ja-JP" altLang="ja-JP" sz="1100" b="1" dirty="0"/>
              <a:t>判断しない</a:t>
            </a:r>
            <a:r>
              <a:rPr lang="ja-JP" altLang="ja-JP" sz="1100" dirty="0"/>
              <a:t>。</a:t>
            </a:r>
          </a:p>
          <a:p>
            <a:pPr hangingPunct="0"/>
            <a:r>
              <a:rPr lang="ja-JP" altLang="ja-JP" sz="1100" dirty="0"/>
              <a:t>（</a:t>
            </a:r>
            <a:r>
              <a:rPr lang="en-US" altLang="ja-JP" sz="1100" dirty="0"/>
              <a:t>7</a:t>
            </a:r>
            <a:r>
              <a:rPr lang="ja-JP" altLang="ja-JP" sz="1100" dirty="0"/>
              <a:t>）</a:t>
            </a:r>
            <a:r>
              <a:rPr lang="ja-JP" altLang="ja-JP" sz="1100" b="1" dirty="0"/>
              <a:t>自分が上司の立場だったら</a:t>
            </a:r>
            <a:r>
              <a:rPr lang="ja-JP" altLang="ja-JP" sz="1100" dirty="0"/>
              <a:t>どうするか考えながら仕事</a:t>
            </a:r>
            <a:endParaRPr lang="en-US" altLang="ja-JP" sz="1100" dirty="0"/>
          </a:p>
          <a:p>
            <a:pPr hangingPunct="0"/>
            <a:r>
              <a:rPr lang="en-US" altLang="ja-JP" sz="1100" dirty="0"/>
              <a:t>       </a:t>
            </a:r>
            <a:r>
              <a:rPr lang="ja-JP" altLang="ja-JP" sz="1100" dirty="0"/>
              <a:t>をする。やってみないと事の良し悪し、正しいかどうかは分か</a:t>
            </a:r>
            <a:endParaRPr lang="en-US" altLang="ja-JP" sz="1100" dirty="0"/>
          </a:p>
          <a:p>
            <a:pPr hangingPunct="0"/>
            <a:r>
              <a:rPr lang="ja-JP" altLang="en-US" sz="1100" dirty="0"/>
              <a:t>　　  </a:t>
            </a:r>
            <a:r>
              <a:rPr lang="ja-JP" altLang="ja-JP" sz="1100" dirty="0"/>
              <a:t>らない。</a:t>
            </a:r>
          </a:p>
          <a:p>
            <a:pPr hangingPunct="0"/>
            <a:r>
              <a:rPr lang="ja-JP" altLang="ja-JP" sz="1100" dirty="0"/>
              <a:t>（</a:t>
            </a:r>
            <a:r>
              <a:rPr lang="en-US" altLang="ja-JP" sz="1100" dirty="0"/>
              <a:t>8</a:t>
            </a:r>
            <a:r>
              <a:rPr lang="ja-JP" altLang="ja-JP" sz="1100" dirty="0">
                <a:solidFill>
                  <a:srgbClr val="FF0000"/>
                </a:solidFill>
              </a:rPr>
              <a:t>） 自分の</a:t>
            </a:r>
            <a:r>
              <a:rPr lang="ja-JP" altLang="ja-JP" sz="1100" b="1" dirty="0">
                <a:solidFill>
                  <a:srgbClr val="FF0000"/>
                </a:solidFill>
              </a:rPr>
              <a:t>目標を数字</a:t>
            </a:r>
            <a:r>
              <a:rPr lang="ja-JP" altLang="ja-JP" sz="1100" dirty="0">
                <a:solidFill>
                  <a:srgbClr val="FF0000"/>
                </a:solidFill>
              </a:rPr>
              <a:t>、</a:t>
            </a:r>
            <a:r>
              <a:rPr lang="ja-JP" altLang="ja-JP" sz="1100" b="1" dirty="0">
                <a:solidFill>
                  <a:srgbClr val="FF0000"/>
                </a:solidFill>
              </a:rPr>
              <a:t>態度</a:t>
            </a:r>
            <a:r>
              <a:rPr lang="ja-JP" altLang="ja-JP" sz="1100" dirty="0">
                <a:solidFill>
                  <a:srgbClr val="FF0000"/>
                </a:solidFill>
              </a:rPr>
              <a:t>で明確に</a:t>
            </a:r>
            <a:r>
              <a:rPr lang="ja-JP" altLang="ja-JP" sz="1100" b="1" dirty="0">
                <a:solidFill>
                  <a:srgbClr val="FF0000"/>
                </a:solidFill>
              </a:rPr>
              <a:t>設定</a:t>
            </a:r>
            <a:r>
              <a:rPr lang="ja-JP" altLang="ja-JP" sz="1100" dirty="0">
                <a:solidFill>
                  <a:srgbClr val="FF0000"/>
                </a:solidFill>
              </a:rPr>
              <a:t>し、</a:t>
            </a:r>
            <a:r>
              <a:rPr lang="ja-JP" altLang="ja-JP" sz="1100" b="1" dirty="0">
                <a:solidFill>
                  <a:srgbClr val="FF0000"/>
                </a:solidFill>
              </a:rPr>
              <a:t>達成</a:t>
            </a:r>
            <a:r>
              <a:rPr lang="ja-JP" altLang="ja-JP" sz="1100" dirty="0">
                <a:solidFill>
                  <a:srgbClr val="FF0000"/>
                </a:solidFill>
              </a:rPr>
              <a:t>する。</a:t>
            </a:r>
          </a:p>
          <a:p>
            <a:pPr hangingPunct="0"/>
            <a:r>
              <a:rPr lang="ja-JP" altLang="ja-JP" sz="1100" dirty="0"/>
              <a:t>（</a:t>
            </a:r>
            <a:r>
              <a:rPr lang="en-US" altLang="ja-JP" sz="1100" dirty="0"/>
              <a:t>9</a:t>
            </a:r>
            <a:r>
              <a:rPr lang="ja-JP" altLang="ja-JP" sz="1100" dirty="0"/>
              <a:t>）</a:t>
            </a:r>
            <a:r>
              <a:rPr lang="ja-JP" altLang="ja-JP" sz="1100" b="1" dirty="0"/>
              <a:t>時間管理</a:t>
            </a:r>
            <a:r>
              <a:rPr lang="ja-JP" altLang="ja-JP" sz="1100" dirty="0"/>
              <a:t>、</a:t>
            </a:r>
            <a:r>
              <a:rPr lang="ja-JP" altLang="ja-JP" sz="1100" b="1" dirty="0"/>
              <a:t>健康管理</a:t>
            </a:r>
            <a:r>
              <a:rPr lang="ja-JP" altLang="ja-JP" sz="1100" dirty="0"/>
              <a:t>をきちんとする。</a:t>
            </a:r>
          </a:p>
          <a:p>
            <a:pPr hangingPunct="0"/>
            <a:r>
              <a:rPr lang="ja-JP" altLang="ja-JP" sz="1100" dirty="0"/>
              <a:t>（</a:t>
            </a:r>
            <a:r>
              <a:rPr lang="en-US" altLang="ja-JP" sz="1100" dirty="0"/>
              <a:t>10</a:t>
            </a:r>
            <a:r>
              <a:rPr lang="ja-JP" altLang="ja-JP" sz="1100" dirty="0"/>
              <a:t>）</a:t>
            </a:r>
            <a:r>
              <a:rPr lang="ja-JP" altLang="ja-JP" sz="1100" b="1" dirty="0"/>
              <a:t>環境整備</a:t>
            </a:r>
            <a:r>
              <a:rPr lang="ja-JP" altLang="ja-JP" sz="1100" dirty="0"/>
              <a:t>ができ、</a:t>
            </a:r>
            <a:r>
              <a:rPr lang="ja-JP" altLang="ja-JP" sz="1100" b="1" dirty="0"/>
              <a:t>作法、言葉づかい</a:t>
            </a:r>
            <a:r>
              <a:rPr lang="ja-JP" altLang="ja-JP" sz="1100" dirty="0"/>
              <a:t>をしっかりする。</a:t>
            </a:r>
          </a:p>
          <a:p>
            <a:pPr hangingPunct="0"/>
            <a:r>
              <a:rPr lang="en-US" altLang="ja-JP" sz="1100" dirty="0"/>
              <a:t> </a:t>
            </a:r>
            <a:endParaRPr lang="ja-JP" altLang="ja-JP" sz="1100" dirty="0"/>
          </a:p>
          <a:p>
            <a:pPr hangingPunct="0"/>
            <a:r>
              <a:rPr lang="ja-JP" altLang="ja-JP" sz="1100" b="1" dirty="0"/>
              <a:t>６．嘱託（</a:t>
            </a:r>
            <a:r>
              <a:rPr lang="en-US" altLang="ja-JP" sz="1100" b="1" dirty="0"/>
              <a:t>70 </a:t>
            </a:r>
            <a:r>
              <a:rPr lang="ja-JP" altLang="ja-JP" sz="1100" b="1" dirty="0"/>
              <a:t>歳まで）</a:t>
            </a:r>
            <a:endParaRPr lang="ja-JP" altLang="ja-JP" sz="1100" dirty="0"/>
          </a:p>
          <a:p>
            <a:pPr hangingPunct="0"/>
            <a:r>
              <a:rPr lang="ja-JP" altLang="ja-JP" sz="1100" dirty="0"/>
              <a:t>（</a:t>
            </a:r>
            <a:r>
              <a:rPr lang="en-US" altLang="ja-JP" sz="1100" dirty="0"/>
              <a:t>1</a:t>
            </a:r>
            <a:r>
              <a:rPr lang="ja-JP" altLang="ja-JP" sz="1100" dirty="0"/>
              <a:t>） 定年後も、本人と会社の希望が合致する場合は嘱託として働くことができる。</a:t>
            </a:r>
          </a:p>
          <a:p>
            <a:pPr hangingPunct="0"/>
            <a:r>
              <a:rPr lang="ja-JP" altLang="ja-JP" sz="1100" dirty="0"/>
              <a:t>定年後嘱託社員として継続雇用を希望する場合は、会社に対して定年退職日の３か月前までに書面にて申し出なければならない。職場、職種、勤務形態は、知識、技能、経験、適性、健康状態等を勘案して以下の条件で会社が決定します。</a:t>
            </a:r>
          </a:p>
          <a:p>
            <a:pPr hangingPunct="0"/>
            <a:r>
              <a:rPr lang="ja-JP" altLang="ja-JP" sz="1100" dirty="0"/>
              <a:t>（</a:t>
            </a:r>
            <a:r>
              <a:rPr lang="en-US" altLang="ja-JP" sz="1100" dirty="0"/>
              <a:t>2</a:t>
            </a:r>
            <a:r>
              <a:rPr lang="ja-JP" altLang="ja-JP" sz="1100" dirty="0"/>
              <a:t>）１年契約とし、その都度契約を更新するか検討する。</a:t>
            </a:r>
          </a:p>
          <a:p>
            <a:pPr hangingPunct="0"/>
            <a:r>
              <a:rPr lang="ja-JP" altLang="ja-JP" sz="1100" dirty="0"/>
              <a:t>（</a:t>
            </a:r>
            <a:r>
              <a:rPr lang="en-US" altLang="ja-JP" sz="1100" dirty="0"/>
              <a:t>3</a:t>
            </a:r>
            <a:r>
              <a:rPr lang="ja-JP" altLang="ja-JP" sz="1100" dirty="0"/>
              <a:t>）給与は、定年後の勤務条件、本人の能力等を考慮し決定します。</a:t>
            </a:r>
          </a:p>
          <a:p>
            <a:pPr hangingPunct="0"/>
            <a:r>
              <a:rPr lang="ja-JP" altLang="ja-JP" sz="1100" dirty="0"/>
              <a:t>（</a:t>
            </a:r>
            <a:r>
              <a:rPr lang="en-US" altLang="ja-JP" sz="1100" dirty="0"/>
              <a:t>4</a:t>
            </a:r>
            <a:r>
              <a:rPr lang="ja-JP" altLang="ja-JP" sz="1100" dirty="0"/>
              <a:t>） </a:t>
            </a:r>
            <a:r>
              <a:rPr lang="en-US" altLang="ja-JP" sz="1100" dirty="0"/>
              <a:t>70 </a:t>
            </a:r>
            <a:r>
              <a:rPr lang="ja-JP" altLang="ja-JP" sz="1100" dirty="0"/>
              <a:t>歳を過ぎるとパート嘱託となる。</a:t>
            </a:r>
            <a:r>
              <a:rPr lang="en-US" altLang="ja-JP" sz="1100" dirty="0"/>
              <a:t>80 </a:t>
            </a:r>
            <a:r>
              <a:rPr lang="ja-JP" altLang="ja-JP" sz="1100" dirty="0"/>
              <a:t>歳まで。最高の人生を送るために仕事より人生を楽しむために時間を使う。月半分の出社を目指す。なお、</a:t>
            </a:r>
            <a:r>
              <a:rPr lang="en-US" altLang="ja-JP" sz="1100" dirty="0"/>
              <a:t>65 </a:t>
            </a:r>
            <a:r>
              <a:rPr lang="ja-JP" altLang="ja-JP" sz="1100" dirty="0"/>
              <a:t>歳以上でもパート嘱託を選択できる。知的労働者は、</a:t>
            </a:r>
            <a:r>
              <a:rPr lang="en-US" altLang="ja-JP" sz="1100" dirty="0"/>
              <a:t>10 </a:t>
            </a:r>
            <a:r>
              <a:rPr lang="ja-JP" altLang="ja-JP" sz="1100" dirty="0"/>
              <a:t>歳多く働ける（</a:t>
            </a:r>
            <a:r>
              <a:rPr lang="en-US" altLang="ja-JP" sz="1100" dirty="0"/>
              <a:t>P</a:t>
            </a:r>
            <a:r>
              <a:rPr lang="ja-JP" altLang="ja-JP" sz="1100" dirty="0"/>
              <a:t>･</a:t>
            </a:r>
            <a:r>
              <a:rPr lang="en-US" altLang="ja-JP" sz="1100" dirty="0"/>
              <a:t>F</a:t>
            </a:r>
            <a:r>
              <a:rPr lang="ja-JP" altLang="ja-JP" sz="1100" dirty="0"/>
              <a:t>･ドラッカー）</a:t>
            </a:r>
            <a:endParaRPr lang="en-US" altLang="ja-JP" sz="1100" dirty="0"/>
          </a:p>
        </p:txBody>
      </p:sp>
      <p:sp>
        <p:nvSpPr>
          <p:cNvPr id="17" name="正方形/長方形 16"/>
          <p:cNvSpPr/>
          <p:nvPr/>
        </p:nvSpPr>
        <p:spPr>
          <a:xfrm>
            <a:off x="226634" y="539389"/>
            <a:ext cx="700833" cy="276999"/>
          </a:xfrm>
          <a:prstGeom prst="rect">
            <a:avLst/>
          </a:prstGeom>
        </p:spPr>
        <p:txBody>
          <a:bodyPr wrap="none">
            <a:spAutoFit/>
          </a:bodyPr>
          <a:lstStyle/>
          <a:p>
            <a:pPr hangingPunct="0"/>
            <a:r>
              <a:rPr lang="ja-JP" altLang="en-US" sz="1200" b="1" dirty="0"/>
              <a:t>５．社員</a:t>
            </a:r>
            <a:endParaRPr lang="en-US" altLang="ja-JP" sz="1200" b="1" dirty="0"/>
          </a:p>
        </p:txBody>
      </p:sp>
      <p:sp>
        <p:nvSpPr>
          <p:cNvPr id="18" name="正方形/長方形 17"/>
          <p:cNvSpPr/>
          <p:nvPr/>
        </p:nvSpPr>
        <p:spPr>
          <a:xfrm>
            <a:off x="251520" y="3656057"/>
            <a:ext cx="1960912" cy="276999"/>
          </a:xfrm>
          <a:prstGeom prst="rect">
            <a:avLst/>
          </a:prstGeom>
        </p:spPr>
        <p:txBody>
          <a:bodyPr wrap="square">
            <a:spAutoFit/>
          </a:bodyPr>
          <a:lstStyle/>
          <a:p>
            <a:pPr hangingPunct="0"/>
            <a:r>
              <a:rPr lang="ja-JP" altLang="en-US" sz="1200" b="1" dirty="0"/>
              <a:t>６．嘱託　</a:t>
            </a:r>
            <a:endParaRPr lang="ja-JP" altLang="ja-JP" sz="1200" dirty="0"/>
          </a:p>
        </p:txBody>
      </p:sp>
      <p:sp>
        <p:nvSpPr>
          <p:cNvPr id="19" name="正方形/長方形 18"/>
          <p:cNvSpPr/>
          <p:nvPr/>
        </p:nvSpPr>
        <p:spPr>
          <a:xfrm>
            <a:off x="277595" y="3918882"/>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0" name="正方形/長方形 19"/>
          <p:cNvSpPr/>
          <p:nvPr/>
        </p:nvSpPr>
        <p:spPr>
          <a:xfrm>
            <a:off x="277595" y="816388"/>
            <a:ext cx="3964067" cy="27676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546213598"/>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3</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a:t>
            </a:fld>
            <a:endParaRPr lang="ja-JP" altLang="en-US" dirty="0"/>
          </a:p>
        </p:txBody>
      </p:sp>
      <p:sp>
        <p:nvSpPr>
          <p:cNvPr id="58" name="正方形/長方形 57"/>
          <p:cNvSpPr/>
          <p:nvPr/>
        </p:nvSpPr>
        <p:spPr>
          <a:xfrm>
            <a:off x="277595" y="3557625"/>
            <a:ext cx="1846133" cy="276999"/>
          </a:xfrm>
          <a:prstGeom prst="rect">
            <a:avLst/>
          </a:prstGeom>
        </p:spPr>
        <p:txBody>
          <a:bodyPr wrap="square">
            <a:spAutoFit/>
          </a:bodyPr>
          <a:lstStyle/>
          <a:p>
            <a:pPr hangingPunct="0"/>
            <a:r>
              <a:rPr lang="ja-JP" altLang="en-US" sz="1200" b="1" dirty="0"/>
              <a:t>２．サービスの差別化　</a:t>
            </a:r>
            <a:endParaRPr lang="ja-JP" altLang="ja-JP" sz="1200" dirty="0"/>
          </a:p>
        </p:txBody>
      </p:sp>
      <p:sp>
        <p:nvSpPr>
          <p:cNvPr id="61" name="正方形/長方形 60"/>
          <p:cNvSpPr/>
          <p:nvPr/>
        </p:nvSpPr>
        <p:spPr>
          <a:xfrm>
            <a:off x="270123" y="816387"/>
            <a:ext cx="3964067" cy="261261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１．基本</a:t>
            </a:r>
            <a:endParaRPr lang="en-US" altLang="ja-JP" sz="1200" b="1"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②サービスに関する方針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30" name="グループ化 29"/>
          <p:cNvGrpSpPr/>
          <p:nvPr/>
        </p:nvGrpSpPr>
        <p:grpSpPr>
          <a:xfrm>
            <a:off x="4716015" y="-10621"/>
            <a:ext cx="3168353" cy="391170"/>
            <a:chOff x="4826003" y="-24938"/>
            <a:chExt cx="3290312" cy="391170"/>
          </a:xfrm>
          <a:solidFill>
            <a:srgbClr val="FFC000"/>
          </a:solidFill>
        </p:grpSpPr>
        <p:sp>
          <p:nvSpPr>
            <p:cNvPr id="35" name="フリーフォーム 3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事業活動</a:t>
              </a:r>
              <a:endParaRPr kumimoji="1" lang="ja-JP" altLang="en-US" sz="900" b="1" kern="1200" dirty="0">
                <a:solidFill>
                  <a:srgbClr val="FFFFFF"/>
                </a:solidFill>
              </a:endParaRPr>
            </a:p>
          </p:txBody>
        </p:sp>
        <p:sp>
          <p:nvSpPr>
            <p:cNvPr id="46" name="フリーフォーム 4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47" name="フリーフォーム 4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48" name="フリーフォーム 47"/>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49" name="フリーフォーム 48"/>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50" name="テキスト ボックス 49"/>
          <p:cNvSpPr txBox="1"/>
          <p:nvPr/>
        </p:nvSpPr>
        <p:spPr>
          <a:xfrm>
            <a:off x="4860032" y="847447"/>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サービスに関する方針</a:t>
            </a:r>
            <a:endParaRPr lang="ja-JP" altLang="ja-JP" sz="1400" dirty="0"/>
          </a:p>
          <a:p>
            <a:pPr algn="ctr" hangingPunct="0"/>
            <a:r>
              <a:rPr lang="en-US" altLang="ja-JP" sz="1100" dirty="0"/>
              <a:t> </a:t>
            </a:r>
            <a:endParaRPr lang="ja-JP" altLang="ja-JP" sz="1100" dirty="0"/>
          </a:p>
          <a:p>
            <a:pPr algn="ctr" hangingPunct="0"/>
            <a:r>
              <a:rPr lang="ja-JP" altLang="ja-JP" sz="1100" b="1" dirty="0"/>
              <a:t>サービスは社員力・おもてなしのこころ。</a:t>
            </a:r>
            <a:endParaRPr lang="ja-JP" altLang="ja-JP" sz="1100" dirty="0"/>
          </a:p>
          <a:p>
            <a:pPr algn="ctr" hangingPunct="0"/>
            <a:r>
              <a:rPr lang="ja-JP" altLang="ja-JP" sz="1100" b="1" dirty="0"/>
              <a:t>戦略として取り組む。</a:t>
            </a:r>
            <a:endParaRPr lang="en-US" altLang="ja-JP" sz="1100" b="1" dirty="0"/>
          </a:p>
          <a:p>
            <a:pPr algn="ctr" hangingPunct="0"/>
            <a:endParaRPr lang="ja-JP" altLang="ja-JP" sz="1100" dirty="0"/>
          </a:p>
          <a:p>
            <a:pPr hangingPunct="0"/>
            <a:r>
              <a:rPr lang="ja-JP" altLang="ja-JP" sz="1100" b="1" dirty="0"/>
              <a:t>１．基本</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おもてなしのこころ</a:t>
            </a:r>
            <a:r>
              <a:rPr lang="ja-JP" altLang="ja-JP" sz="1100" dirty="0"/>
              <a:t>でお客様と接する。</a:t>
            </a:r>
          </a:p>
          <a:p>
            <a:pPr hangingPunct="0"/>
            <a:r>
              <a:rPr lang="ja-JP" altLang="ja-JP" sz="1100" dirty="0"/>
              <a:t>（</a:t>
            </a:r>
            <a:r>
              <a:rPr lang="en-US" altLang="ja-JP" sz="1100" dirty="0"/>
              <a:t>2</a:t>
            </a:r>
            <a:r>
              <a:rPr lang="ja-JP" altLang="ja-JP" sz="1100" dirty="0"/>
              <a:t>）</a:t>
            </a:r>
            <a:r>
              <a:rPr lang="ja-JP" altLang="ja-JP" sz="1100" b="1" dirty="0"/>
              <a:t>わかりやすさ</a:t>
            </a:r>
            <a:r>
              <a:rPr lang="ja-JP" altLang="ja-JP" sz="1100" dirty="0"/>
              <a:t>と</a:t>
            </a:r>
            <a:r>
              <a:rPr lang="ja-JP" altLang="ja-JP" sz="1100" b="1" dirty="0"/>
              <a:t>スピード</a:t>
            </a:r>
            <a:r>
              <a:rPr lang="ja-JP" altLang="ja-JP" sz="1100" dirty="0"/>
              <a:t>が大事。</a:t>
            </a:r>
            <a:endParaRPr lang="en-US" altLang="ja-JP" sz="1100" dirty="0"/>
          </a:p>
          <a:p>
            <a:pPr hangingPunct="0"/>
            <a:r>
              <a:rPr lang="en-US" altLang="ja-JP" sz="1100" dirty="0"/>
              <a:t>       </a:t>
            </a:r>
            <a:r>
              <a:rPr lang="ja-JP" altLang="ja-JP" sz="1100" dirty="0"/>
              <a:t>お客様に心地よさを提供</a:t>
            </a:r>
            <a:r>
              <a:rPr lang="ja-JP" altLang="ja-JP" sz="1100" dirty="0" err="1"/>
              <a:t>る</a:t>
            </a:r>
            <a:r>
              <a:rPr lang="ja-JP" altLang="ja-JP" sz="1100" dirty="0"/>
              <a:t>。</a:t>
            </a:r>
          </a:p>
          <a:p>
            <a:pPr hangingPunct="0"/>
            <a:r>
              <a:rPr lang="ja-JP" altLang="ja-JP" sz="1100" dirty="0"/>
              <a:t>（</a:t>
            </a:r>
            <a:r>
              <a:rPr lang="en-US" altLang="ja-JP" sz="1100" dirty="0"/>
              <a:t>3</a:t>
            </a:r>
            <a:r>
              <a:rPr lang="ja-JP" altLang="ja-JP" sz="1100" dirty="0"/>
              <a:t>）</a:t>
            </a:r>
            <a:r>
              <a:rPr lang="ja-JP" altLang="ja-JP" sz="1100" dirty="0">
                <a:solidFill>
                  <a:srgbClr val="FF0000"/>
                </a:solidFill>
              </a:rPr>
              <a:t>サービスの価値はお客様が感じる価値</a:t>
            </a:r>
            <a:r>
              <a:rPr lang="ja-JP" altLang="en-US" sz="1100" dirty="0"/>
              <a:t>。</a:t>
            </a:r>
            <a:r>
              <a:rPr lang="ja-JP" altLang="ja-JP" sz="1100" b="1" dirty="0"/>
              <a:t>人間性が大事</a:t>
            </a:r>
            <a:r>
              <a:rPr lang="ja-JP" altLang="ja-JP" sz="1100" dirty="0"/>
              <a:t>。</a:t>
            </a:r>
          </a:p>
          <a:p>
            <a:pPr hangingPunct="0"/>
            <a:r>
              <a:rPr lang="ja-JP" altLang="ja-JP" sz="1100" dirty="0"/>
              <a:t>（</a:t>
            </a:r>
            <a:r>
              <a:rPr lang="en-US" altLang="ja-JP" sz="1100" dirty="0"/>
              <a:t>4</a:t>
            </a:r>
            <a:r>
              <a:rPr lang="ja-JP" altLang="ja-JP" sz="1100" dirty="0"/>
              <a:t>）</a:t>
            </a:r>
            <a:r>
              <a:rPr lang="ja-JP" altLang="ja-JP" sz="1100" b="1" dirty="0"/>
              <a:t>サービスはマニュアル化</a:t>
            </a:r>
            <a:r>
              <a:rPr lang="ja-JP" altLang="ja-JP" sz="1100" dirty="0"/>
              <a:t>して等質・等量のサービスをして</a:t>
            </a:r>
            <a:r>
              <a:rPr lang="ja-JP" altLang="ja-JP" sz="1100" dirty="0" err="1"/>
              <a:t>お</a:t>
            </a:r>
            <a:endParaRPr lang="en-US" altLang="ja-JP" sz="1100" dirty="0"/>
          </a:p>
          <a:p>
            <a:pPr hangingPunct="0"/>
            <a:r>
              <a:rPr lang="en-US" altLang="ja-JP" sz="1100" dirty="0"/>
              <a:t>       </a:t>
            </a:r>
            <a:r>
              <a:rPr lang="ja-JP" altLang="ja-JP" sz="1100" dirty="0"/>
              <a:t>客様に安心と信頼を提供する。</a:t>
            </a:r>
          </a:p>
          <a:p>
            <a:pPr hangingPunct="0"/>
            <a:r>
              <a:rPr lang="ja-JP" altLang="ja-JP" sz="1100" dirty="0"/>
              <a:t>（</a:t>
            </a:r>
            <a:r>
              <a:rPr lang="en-US" altLang="ja-JP" sz="1100" dirty="0"/>
              <a:t>5</a:t>
            </a:r>
            <a:r>
              <a:rPr lang="ja-JP" altLang="ja-JP" sz="1100" dirty="0"/>
              <a:t>）サービスの差別化は</a:t>
            </a:r>
            <a:r>
              <a:rPr lang="ja-JP" altLang="ja-JP" sz="1100" b="1" dirty="0"/>
              <a:t>人間の差別化</a:t>
            </a:r>
            <a:r>
              <a:rPr lang="ja-JP" altLang="ja-JP" sz="1100" dirty="0"/>
              <a:t>なので社員教育をしっか</a:t>
            </a:r>
            <a:endParaRPr lang="en-US" altLang="ja-JP" sz="1100" dirty="0"/>
          </a:p>
          <a:p>
            <a:pPr hangingPunct="0"/>
            <a:r>
              <a:rPr lang="en-US" altLang="ja-JP" sz="1100" dirty="0"/>
              <a:t>       </a:t>
            </a:r>
            <a:r>
              <a:rPr lang="ja-JP" altLang="ja-JP" sz="1100" dirty="0"/>
              <a:t>りやる。</a:t>
            </a:r>
          </a:p>
          <a:p>
            <a:pPr hangingPunct="0"/>
            <a:r>
              <a:rPr lang="ja-JP" altLang="ja-JP" sz="1100" dirty="0"/>
              <a:t>（</a:t>
            </a:r>
            <a:r>
              <a:rPr lang="en-US" altLang="ja-JP" sz="1100" dirty="0"/>
              <a:t>6</a:t>
            </a:r>
            <a:r>
              <a:rPr lang="ja-JP" altLang="ja-JP" sz="1100" dirty="0"/>
              <a:t>）</a:t>
            </a:r>
            <a:r>
              <a:rPr lang="ja-JP" altLang="ja-JP" sz="1100" b="1" dirty="0"/>
              <a:t>社員教育</a:t>
            </a:r>
            <a:r>
              <a:rPr lang="ja-JP" altLang="ja-JP" sz="1100" dirty="0"/>
              <a:t>には、人間性教育と技術教育がある。</a:t>
            </a:r>
          </a:p>
          <a:p>
            <a:pPr hangingPunct="0"/>
            <a:r>
              <a:rPr lang="ja-JP" altLang="ja-JP" sz="1100" dirty="0"/>
              <a:t>（</a:t>
            </a:r>
            <a:r>
              <a:rPr lang="en-US" altLang="ja-JP" sz="1100" dirty="0"/>
              <a:t>7</a:t>
            </a:r>
            <a:r>
              <a:rPr lang="ja-JP" altLang="ja-JP" sz="1100" dirty="0"/>
              <a:t>）社内の</a:t>
            </a:r>
            <a:r>
              <a:rPr lang="ja-JP" altLang="ja-JP" sz="1100" b="1" dirty="0"/>
              <a:t>人間性教育</a:t>
            </a:r>
            <a:r>
              <a:rPr lang="ja-JP" altLang="ja-JP" sz="1100" dirty="0"/>
              <a:t>の教科書は経営計画書、地教育は環境</a:t>
            </a:r>
            <a:endParaRPr lang="en-US" altLang="ja-JP" sz="1100" dirty="0"/>
          </a:p>
          <a:p>
            <a:pPr hangingPunct="0"/>
            <a:r>
              <a:rPr lang="en-US" altLang="ja-JP" sz="1100" dirty="0"/>
              <a:t>       </a:t>
            </a:r>
            <a:r>
              <a:rPr lang="ja-JP" altLang="ja-JP" sz="1100" dirty="0"/>
              <a:t>整備と現場</a:t>
            </a:r>
          </a:p>
          <a:p>
            <a:pPr hangingPunct="0"/>
            <a:r>
              <a:rPr lang="ja-JP" altLang="ja-JP" sz="1100" dirty="0"/>
              <a:t>（</a:t>
            </a:r>
            <a:r>
              <a:rPr lang="en-US" altLang="ja-JP" sz="1100" dirty="0"/>
              <a:t>8</a:t>
            </a:r>
            <a:r>
              <a:rPr lang="ja-JP" altLang="ja-JP" sz="1100" dirty="0"/>
              <a:t>）売上１年、利益３年、人を育てるのに</a:t>
            </a:r>
            <a:r>
              <a:rPr lang="en-US" altLang="ja-JP" sz="1100" dirty="0"/>
              <a:t> 10 </a:t>
            </a:r>
            <a:r>
              <a:rPr lang="ja-JP" altLang="ja-JP" sz="1100" dirty="0"/>
              <a:t>年といわれるように</a:t>
            </a:r>
            <a:endParaRPr lang="en-US" altLang="ja-JP" sz="1100" dirty="0"/>
          </a:p>
          <a:p>
            <a:pPr hangingPunct="0"/>
            <a:r>
              <a:rPr lang="en-US" altLang="ja-JP" sz="1100" b="1" dirty="0">
                <a:solidFill>
                  <a:srgbClr val="FF0000"/>
                </a:solidFill>
              </a:rPr>
              <a:t>       </a:t>
            </a:r>
            <a:r>
              <a:rPr lang="ja-JP" altLang="ja-JP" sz="1100" b="1" dirty="0">
                <a:solidFill>
                  <a:srgbClr val="FF0000"/>
                </a:solidFill>
              </a:rPr>
              <a:t>人間の差別化</a:t>
            </a:r>
            <a:r>
              <a:rPr lang="ja-JP" altLang="ja-JP" sz="1100" dirty="0">
                <a:solidFill>
                  <a:srgbClr val="FF0000"/>
                </a:solidFill>
              </a:rPr>
              <a:t>をすると他社が真似するのに時間がかかるの</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で、長期的に高収益体質になる。</a:t>
            </a:r>
          </a:p>
          <a:p>
            <a:pPr hangingPunct="0"/>
            <a:r>
              <a:rPr lang="ja-JP" altLang="ja-JP" sz="1100" dirty="0"/>
              <a:t>（</a:t>
            </a:r>
            <a:r>
              <a:rPr lang="en-US" altLang="ja-JP" sz="1100" dirty="0"/>
              <a:t>9</a:t>
            </a:r>
            <a:r>
              <a:rPr lang="ja-JP" altLang="ja-JP" sz="1100" dirty="0"/>
              <a:t>）最高のサービスとは、お客様に</a:t>
            </a:r>
            <a:r>
              <a:rPr lang="ja-JP" altLang="ja-JP" sz="1100" b="1" dirty="0"/>
              <a:t>尊敬</a:t>
            </a:r>
            <a:r>
              <a:rPr lang="ja-JP" altLang="ja-JP" sz="1100" dirty="0"/>
              <a:t>されるくらい人間性を</a:t>
            </a:r>
            <a:endParaRPr lang="en-US" altLang="ja-JP" sz="1100" dirty="0"/>
          </a:p>
          <a:p>
            <a:pPr hangingPunct="0"/>
            <a:r>
              <a:rPr lang="en-US" altLang="ja-JP" sz="1100" dirty="0"/>
              <a:t>       </a:t>
            </a:r>
            <a:r>
              <a:rPr lang="ja-JP" altLang="ja-JP" sz="1100" dirty="0"/>
              <a:t>高めること。</a:t>
            </a:r>
            <a:endParaRPr lang="en-US" altLang="ja-JP" sz="1100" dirty="0"/>
          </a:p>
          <a:p>
            <a:pPr hangingPunct="0"/>
            <a:endParaRPr lang="ja-JP" altLang="ja-JP" sz="1100" dirty="0"/>
          </a:p>
          <a:p>
            <a:pPr hangingPunct="0"/>
            <a:r>
              <a:rPr lang="ja-JP" altLang="ja-JP" sz="1100" b="1" dirty="0"/>
              <a:t>２．サービスの差別化</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挨拶</a:t>
            </a:r>
            <a:r>
              <a:rPr lang="ja-JP" altLang="ja-JP" sz="1100" dirty="0"/>
              <a:t>は</a:t>
            </a:r>
            <a:r>
              <a:rPr lang="ja-JP" altLang="ja-JP" sz="1100" dirty="0">
                <a:solidFill>
                  <a:srgbClr val="FF0000"/>
                </a:solidFill>
              </a:rPr>
              <a:t>日本で一番</a:t>
            </a:r>
            <a:r>
              <a:rPr lang="ja-JP" altLang="ja-JP" sz="1100" dirty="0"/>
              <a:t>相手に喜んで頂けるようになる。</a:t>
            </a:r>
          </a:p>
          <a:p>
            <a:pPr hangingPunct="0"/>
            <a:r>
              <a:rPr lang="ja-JP" altLang="ja-JP" sz="1100" dirty="0"/>
              <a:t>（</a:t>
            </a:r>
            <a:r>
              <a:rPr lang="en-US" altLang="ja-JP" sz="1100" dirty="0"/>
              <a:t>2</a:t>
            </a:r>
            <a:r>
              <a:rPr lang="ja-JP" altLang="ja-JP" sz="1100" dirty="0"/>
              <a:t>）</a:t>
            </a:r>
            <a:r>
              <a:rPr lang="ja-JP" altLang="ja-JP" sz="1100" b="1" dirty="0"/>
              <a:t>朝礼</a:t>
            </a:r>
            <a:r>
              <a:rPr lang="ja-JP" altLang="ja-JP" sz="1100" dirty="0"/>
              <a:t>は日本で一番元気だと言われるようになる。</a:t>
            </a:r>
          </a:p>
          <a:p>
            <a:pPr hangingPunct="0"/>
            <a:r>
              <a:rPr lang="ja-JP" altLang="ja-JP" sz="1100" dirty="0"/>
              <a:t>（</a:t>
            </a:r>
            <a:r>
              <a:rPr lang="en-US" altLang="ja-JP" sz="1100" dirty="0"/>
              <a:t>3</a:t>
            </a:r>
            <a:r>
              <a:rPr lang="ja-JP" altLang="ja-JP" sz="1100" dirty="0"/>
              <a:t>）</a:t>
            </a:r>
            <a:r>
              <a:rPr lang="ja-JP" altLang="ja-JP" sz="1100" b="1" dirty="0"/>
              <a:t>掃除</a:t>
            </a:r>
            <a:r>
              <a:rPr lang="ja-JP" altLang="ja-JP" sz="1100" dirty="0"/>
              <a:t>に学び気づく人間になり、</a:t>
            </a:r>
            <a:r>
              <a:rPr lang="ja-JP" altLang="ja-JP" sz="1100" dirty="0">
                <a:solidFill>
                  <a:srgbClr val="FF0000"/>
                </a:solidFill>
              </a:rPr>
              <a:t>お客様社員に感謝される。</a:t>
            </a:r>
          </a:p>
          <a:p>
            <a:pPr hangingPunct="0"/>
            <a:r>
              <a:rPr lang="ja-JP" altLang="ja-JP" sz="1100" dirty="0"/>
              <a:t>（</a:t>
            </a:r>
            <a:r>
              <a:rPr lang="en-US" altLang="ja-JP" sz="1100" dirty="0"/>
              <a:t>4</a:t>
            </a:r>
            <a:r>
              <a:rPr lang="ja-JP" altLang="ja-JP" sz="1100" dirty="0"/>
              <a:t>）お客様は</a:t>
            </a:r>
            <a:r>
              <a:rPr lang="ja-JP" altLang="ja-JP" sz="1100" b="1" dirty="0"/>
              <a:t>全社員で起立</a:t>
            </a:r>
            <a:r>
              <a:rPr lang="ja-JP" altLang="ja-JP" sz="1100" dirty="0"/>
              <a:t>してお向かえする。</a:t>
            </a:r>
          </a:p>
          <a:p>
            <a:pPr hangingPunct="0"/>
            <a:r>
              <a:rPr lang="ja-JP" altLang="ja-JP" sz="1100" dirty="0"/>
              <a:t>（</a:t>
            </a:r>
            <a:r>
              <a:rPr lang="en-US" altLang="ja-JP" sz="1100" dirty="0"/>
              <a:t>5</a:t>
            </a:r>
            <a:r>
              <a:rPr lang="ja-JP" altLang="ja-JP" sz="1100" dirty="0"/>
              <a:t>）全てのお客様に</a:t>
            </a:r>
            <a:r>
              <a:rPr lang="ja-JP" altLang="ja-JP" sz="1100" b="1" dirty="0"/>
              <a:t>メニュー表</a:t>
            </a:r>
            <a:r>
              <a:rPr lang="ja-JP" altLang="ja-JP" sz="1100" dirty="0"/>
              <a:t>で好きな飲み物を選んで</a:t>
            </a:r>
            <a:r>
              <a:rPr lang="ja-JP" altLang="en-US" sz="1100" dirty="0"/>
              <a:t>頂く</a:t>
            </a:r>
            <a:r>
              <a:rPr lang="ja-JP" altLang="ja-JP" sz="1100" dirty="0"/>
              <a:t>。</a:t>
            </a:r>
          </a:p>
          <a:p>
            <a:pPr hangingPunct="0"/>
            <a:r>
              <a:rPr lang="ja-JP" altLang="ja-JP" sz="1100" dirty="0"/>
              <a:t>（</a:t>
            </a:r>
            <a:r>
              <a:rPr lang="en-US" altLang="ja-JP" sz="1100" dirty="0"/>
              <a:t>6</a:t>
            </a:r>
            <a:r>
              <a:rPr lang="ja-JP" altLang="ja-JP" sz="1100" dirty="0"/>
              <a:t>）月次決算書を翌月</a:t>
            </a:r>
            <a:r>
              <a:rPr lang="en-US" altLang="ja-JP" sz="1100" dirty="0"/>
              <a:t>15 </a:t>
            </a:r>
            <a:r>
              <a:rPr lang="ja-JP" altLang="ja-JP" sz="1100" dirty="0"/>
              <a:t>日を目安に提供し</a:t>
            </a:r>
            <a:r>
              <a:rPr lang="en-US" altLang="ja-JP" sz="1100" dirty="0"/>
              <a:t>,</a:t>
            </a:r>
            <a:r>
              <a:rPr lang="ja-JP" altLang="en-US" sz="1100" b="1" dirty="0"/>
              <a:t>分かりやすく</a:t>
            </a:r>
            <a:endParaRPr lang="en-US" altLang="ja-JP" sz="1100" b="1" dirty="0"/>
          </a:p>
          <a:p>
            <a:pPr hangingPunct="0"/>
            <a:r>
              <a:rPr lang="ja-JP" altLang="en-US" sz="1100" b="1" dirty="0"/>
              <a:t>　　 </a:t>
            </a:r>
            <a:r>
              <a:rPr lang="ja-JP" altLang="ja-JP" sz="1100" dirty="0"/>
              <a:t>説明する。</a:t>
            </a:r>
          </a:p>
          <a:p>
            <a:pPr hangingPunct="0"/>
            <a:r>
              <a:rPr lang="ja-JP" altLang="ja-JP" sz="1100" dirty="0"/>
              <a:t>（</a:t>
            </a:r>
            <a:r>
              <a:rPr lang="en-US" altLang="ja-JP" sz="1100" dirty="0"/>
              <a:t>7</a:t>
            </a:r>
            <a:r>
              <a:rPr lang="ja-JP" altLang="ja-JP" sz="1100" dirty="0"/>
              <a:t>）</a:t>
            </a:r>
            <a:r>
              <a:rPr lang="ja-JP" altLang="ja-JP" sz="1100" b="1" dirty="0"/>
              <a:t>経営計画書の無料指導</a:t>
            </a:r>
            <a:r>
              <a:rPr lang="ja-JP" altLang="ja-JP" sz="1100" dirty="0"/>
              <a:t>により中小企業を育てる。</a:t>
            </a:r>
          </a:p>
          <a:p>
            <a:pPr hangingPunct="0"/>
            <a:r>
              <a:rPr lang="ja-JP" altLang="ja-JP" sz="1100" dirty="0"/>
              <a:t>（</a:t>
            </a:r>
            <a:r>
              <a:rPr lang="en-US" altLang="ja-JP" sz="1100" dirty="0"/>
              <a:t>8</a:t>
            </a:r>
            <a:r>
              <a:rPr lang="ja-JP" altLang="ja-JP" sz="1100" dirty="0"/>
              <a:t>）</a:t>
            </a:r>
            <a:r>
              <a:rPr lang="ja-JP" altLang="ja-JP" sz="1100" b="1" dirty="0"/>
              <a:t>異業種交流会</a:t>
            </a:r>
            <a:r>
              <a:rPr lang="ja-JP" altLang="ja-JP" sz="1100" dirty="0"/>
              <a:t>によりお客様の売上支援。</a:t>
            </a:r>
          </a:p>
          <a:p>
            <a:pPr hangingPunct="0"/>
            <a:r>
              <a:rPr lang="ja-JP" altLang="ja-JP" sz="1100" dirty="0"/>
              <a:t>（</a:t>
            </a:r>
            <a:r>
              <a:rPr lang="en-US" altLang="ja-JP" sz="1100" dirty="0"/>
              <a:t>9</a:t>
            </a:r>
            <a:r>
              <a:rPr lang="ja-JP" altLang="ja-JP" sz="1100" dirty="0"/>
              <a:t>）</a:t>
            </a:r>
            <a:r>
              <a:rPr lang="ja-JP" altLang="ja-JP" sz="1100" b="1" dirty="0">
                <a:solidFill>
                  <a:srgbClr val="FF0000"/>
                </a:solidFill>
              </a:rPr>
              <a:t>働いている社員の姿</a:t>
            </a:r>
            <a:r>
              <a:rPr lang="ja-JP" altLang="ja-JP" sz="1100" dirty="0">
                <a:solidFill>
                  <a:srgbClr val="FF0000"/>
                </a:solidFill>
              </a:rPr>
              <a:t>。</a:t>
            </a:r>
          </a:p>
        </p:txBody>
      </p:sp>
      <p:sp>
        <p:nvSpPr>
          <p:cNvPr id="51" name="テキスト ボックス 50"/>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54" name="正方形/長方形 53"/>
          <p:cNvSpPr/>
          <p:nvPr/>
        </p:nvSpPr>
        <p:spPr>
          <a:xfrm>
            <a:off x="270122" y="3834624"/>
            <a:ext cx="3964067" cy="261261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4163145490"/>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30</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30</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30</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①内部体制に関する方針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46" name="グループ化 45"/>
          <p:cNvGrpSpPr/>
          <p:nvPr/>
        </p:nvGrpSpPr>
        <p:grpSpPr>
          <a:xfrm>
            <a:off x="4716015" y="-10621"/>
            <a:ext cx="3168353" cy="391170"/>
            <a:chOff x="4826003" y="-24938"/>
            <a:chExt cx="3290312" cy="391170"/>
          </a:xfrm>
          <a:solidFill>
            <a:srgbClr val="FFC000"/>
          </a:solidFill>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51" name="フリーフォーム 50"/>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33" name="テキスト ボックス 32"/>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8" name="テキスト ボックス 27"/>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内部体制に関する方針</a:t>
            </a:r>
            <a:endParaRPr lang="ja-JP" altLang="ja-JP" sz="1400" dirty="0"/>
          </a:p>
          <a:p>
            <a:pPr hangingPunct="0"/>
            <a:r>
              <a:rPr lang="en-US" altLang="ja-JP" sz="1100" dirty="0"/>
              <a:t>   </a:t>
            </a:r>
            <a:endParaRPr lang="ja-JP" altLang="ja-JP" sz="1100" dirty="0"/>
          </a:p>
          <a:p>
            <a:pPr hangingPunct="0"/>
            <a:r>
              <a:rPr lang="ja-JP" altLang="ja-JP" sz="1100" b="1" dirty="0"/>
              <a:t>７．売掛金管理</a:t>
            </a:r>
            <a:endParaRPr lang="ja-JP" altLang="ja-JP" sz="1100" dirty="0"/>
          </a:p>
          <a:p>
            <a:pPr hangingPunct="0"/>
            <a:r>
              <a:rPr lang="ja-JP" altLang="ja-JP" sz="1100" dirty="0"/>
              <a:t>（</a:t>
            </a:r>
            <a:r>
              <a:rPr lang="en-US" altLang="ja-JP" sz="1100" dirty="0"/>
              <a:t>1</a:t>
            </a:r>
            <a:r>
              <a:rPr lang="ja-JP" altLang="ja-JP" sz="1100" dirty="0"/>
              <a:t>）売上を計上したものは請求書を発行する。</a:t>
            </a:r>
            <a:endParaRPr lang="en-US" altLang="ja-JP" sz="1100" dirty="0"/>
          </a:p>
          <a:p>
            <a:pPr hangingPunct="0"/>
            <a:r>
              <a:rPr lang="ja-JP" altLang="ja-JP" sz="1100" dirty="0"/>
              <a:t>（</a:t>
            </a:r>
            <a:r>
              <a:rPr lang="en-US" altLang="ja-JP" sz="1100" dirty="0"/>
              <a:t>2</a:t>
            </a:r>
            <a:r>
              <a:rPr lang="ja-JP" altLang="ja-JP" sz="1100" dirty="0"/>
              <a:t>）自動振替を原則とし、当月分を当月中に回収する。</a:t>
            </a:r>
          </a:p>
          <a:p>
            <a:pPr hangingPunct="0"/>
            <a:r>
              <a:rPr lang="ja-JP" altLang="ja-JP" sz="1100" dirty="0"/>
              <a:t>（</a:t>
            </a:r>
            <a:r>
              <a:rPr lang="en-US" altLang="ja-JP" sz="1100" dirty="0"/>
              <a:t>3</a:t>
            </a:r>
            <a:r>
              <a:rPr lang="ja-JP" altLang="ja-JP" sz="1100" dirty="0"/>
              <a:t>）決算料その他は振込み、当月中の入金をお願いする。</a:t>
            </a:r>
          </a:p>
          <a:p>
            <a:pPr hangingPunct="0"/>
            <a:r>
              <a:rPr lang="ja-JP" altLang="ja-JP" sz="1100" dirty="0"/>
              <a:t>（</a:t>
            </a:r>
            <a:r>
              <a:rPr lang="en-US" altLang="ja-JP" sz="1100" dirty="0"/>
              <a:t>4</a:t>
            </a:r>
            <a:r>
              <a:rPr lang="ja-JP" altLang="ja-JP" sz="1100" dirty="0"/>
              <a:t>）回収遅れの</a:t>
            </a:r>
            <a:r>
              <a:rPr lang="ja-JP" altLang="ja-JP" sz="1100" b="1" dirty="0"/>
              <a:t>売掛金の対策はチームリーダー会議</a:t>
            </a:r>
            <a:r>
              <a:rPr lang="ja-JP" altLang="ja-JP" sz="1100" dirty="0"/>
              <a:t>で行う。</a:t>
            </a:r>
          </a:p>
          <a:p>
            <a:pPr hangingPunct="0"/>
            <a:r>
              <a:rPr lang="ja-JP" altLang="ja-JP" sz="1100" dirty="0"/>
              <a:t>（月初チームリーダー会議で報告）滞留分は、賞与の支払で担当</a:t>
            </a:r>
          </a:p>
          <a:p>
            <a:pPr hangingPunct="0"/>
            <a:r>
              <a:rPr lang="en-US" altLang="ja-JP" sz="1100" dirty="0"/>
              <a:t>  </a:t>
            </a:r>
            <a:r>
              <a:rPr lang="ja-JP" altLang="ja-JP" sz="1100" dirty="0"/>
              <a:t>者分から</a:t>
            </a:r>
            <a:r>
              <a:rPr lang="en-US" altLang="ja-JP" sz="1100" dirty="0"/>
              <a:t>50</a:t>
            </a:r>
            <a:r>
              <a:rPr lang="ja-JP" altLang="ja-JP" sz="1100" dirty="0"/>
              <a:t>％（担当者 </a:t>
            </a:r>
            <a:r>
              <a:rPr lang="en-US" altLang="ja-JP" sz="1100" dirty="0"/>
              <a:t>25</a:t>
            </a:r>
            <a:r>
              <a:rPr lang="ja-JP" altLang="ja-JP" sz="1100" dirty="0"/>
              <a:t>％・上司</a:t>
            </a:r>
            <a:r>
              <a:rPr lang="en-US" altLang="ja-JP" sz="1100" dirty="0"/>
              <a:t>25</a:t>
            </a:r>
            <a:r>
              <a:rPr lang="ja-JP" altLang="ja-JP" sz="1100" dirty="0"/>
              <a:t>％。リーダー自身の場合は</a:t>
            </a:r>
            <a:endParaRPr lang="en-US" altLang="ja-JP" sz="1100" dirty="0"/>
          </a:p>
          <a:p>
            <a:pPr hangingPunct="0"/>
            <a:r>
              <a:rPr lang="en-US" altLang="ja-JP" sz="1100" dirty="0"/>
              <a:t>  50</a:t>
            </a:r>
            <a:r>
              <a:rPr lang="ja-JP" altLang="ja-JP" sz="1100" dirty="0"/>
              <a:t>％）残しておく。（上限は</a:t>
            </a:r>
            <a:r>
              <a:rPr lang="en-US" altLang="ja-JP" sz="1100" dirty="0"/>
              <a:t>1</a:t>
            </a:r>
            <a:r>
              <a:rPr lang="ja-JP" altLang="ja-JP" sz="1100" dirty="0"/>
              <a:t>社</a:t>
            </a:r>
            <a:r>
              <a:rPr lang="en-US" altLang="ja-JP" sz="1100" dirty="0"/>
              <a:t>15</a:t>
            </a:r>
            <a:r>
              <a:rPr lang="ja-JP" altLang="ja-JP" sz="1100" dirty="0"/>
              <a:t>万円）。</a:t>
            </a:r>
          </a:p>
          <a:p>
            <a:pPr hangingPunct="0"/>
            <a:r>
              <a:rPr lang="ja-JP" altLang="ja-JP" sz="1100" dirty="0"/>
              <a:t>（</a:t>
            </a:r>
            <a:r>
              <a:rPr lang="en-US" altLang="ja-JP" sz="1100" dirty="0"/>
              <a:t>5</a:t>
            </a:r>
            <a:r>
              <a:rPr lang="ja-JP" altLang="ja-JP" sz="1100" dirty="0"/>
              <a:t>）期日までに回収できなかったときは、リーダーに報告し、指示</a:t>
            </a:r>
            <a:endParaRPr lang="en-US" altLang="ja-JP" sz="1100" dirty="0"/>
          </a:p>
          <a:p>
            <a:pPr hangingPunct="0"/>
            <a:r>
              <a:rPr lang="en-US" altLang="ja-JP" sz="1100" dirty="0"/>
              <a:t>      </a:t>
            </a:r>
            <a:r>
              <a:rPr lang="ja-JP" altLang="ja-JP" sz="1100" dirty="0"/>
              <a:t>を受ける。また、月次報告書に</a:t>
            </a:r>
            <a:r>
              <a:rPr lang="ja-JP" altLang="ja-JP" sz="1100" b="1" dirty="0"/>
              <a:t>赤字で</a:t>
            </a:r>
            <a:r>
              <a:rPr lang="ja-JP" altLang="ja-JP" sz="1100" dirty="0"/>
              <a:t>記入する。</a:t>
            </a:r>
          </a:p>
          <a:p>
            <a:pPr hangingPunct="0"/>
            <a:r>
              <a:rPr lang="en-US" altLang="ja-JP" sz="1100" b="1" dirty="0"/>
              <a:t>      90 </a:t>
            </a:r>
            <a:r>
              <a:rPr lang="ja-JP" altLang="ja-JP" sz="1100" b="1" dirty="0"/>
              <a:t>日を超えるお客様</a:t>
            </a:r>
            <a:r>
              <a:rPr lang="ja-JP" altLang="ja-JP" sz="1100" dirty="0"/>
              <a:t>とは一時停止することもある、担当者</a:t>
            </a:r>
            <a:endParaRPr lang="en-US" altLang="ja-JP" sz="1100" dirty="0"/>
          </a:p>
          <a:p>
            <a:pPr hangingPunct="0"/>
            <a:r>
              <a:rPr lang="en-US" altLang="ja-JP" sz="1100" dirty="0"/>
              <a:t>     </a:t>
            </a:r>
            <a:r>
              <a:rPr lang="ja-JP" altLang="ja-JP" sz="1100" dirty="0"/>
              <a:t>は、見直し値下げ分割を提案する。</a:t>
            </a:r>
          </a:p>
          <a:p>
            <a:pPr hangingPunct="0"/>
            <a:r>
              <a:rPr lang="ja-JP" altLang="ja-JP" sz="1100" dirty="0"/>
              <a:t>（</a:t>
            </a:r>
            <a:r>
              <a:rPr lang="en-US" altLang="ja-JP" sz="1100" dirty="0"/>
              <a:t>6</a:t>
            </a:r>
            <a:r>
              <a:rPr lang="ja-JP" altLang="ja-JP" sz="1100" dirty="0"/>
              <a:t>）</a:t>
            </a:r>
            <a:r>
              <a:rPr lang="ja-JP" altLang="ja-JP" sz="1100" b="1" dirty="0">
                <a:solidFill>
                  <a:srgbClr val="FF0000"/>
                </a:solidFill>
              </a:rPr>
              <a:t>報告なしの</a:t>
            </a:r>
            <a:r>
              <a:rPr lang="ja-JP" altLang="ja-JP" sz="1100" b="1" dirty="0"/>
              <a:t>貸倒れは </a:t>
            </a:r>
            <a:r>
              <a:rPr lang="en-US" altLang="ja-JP" sz="1100" b="1" dirty="0"/>
              <a:t>100</a:t>
            </a:r>
            <a:r>
              <a:rPr lang="ja-JP" altLang="ja-JP" sz="1100" b="1" dirty="0"/>
              <a:t>％本人負担とする。</a:t>
            </a:r>
            <a:endParaRPr lang="ja-JP" altLang="ja-JP" sz="1100" dirty="0"/>
          </a:p>
          <a:p>
            <a:pPr hangingPunct="0"/>
            <a:r>
              <a:rPr lang="ja-JP" altLang="ja-JP" sz="1100" dirty="0"/>
              <a:t>（</a:t>
            </a:r>
            <a:r>
              <a:rPr lang="en-US" altLang="ja-JP" sz="1100" dirty="0"/>
              <a:t>7</a:t>
            </a:r>
            <a:r>
              <a:rPr lang="ja-JP" altLang="ja-JP" sz="1100" dirty="0"/>
              <a:t>）リーダーは、月初のチームリーダー会議にて毎週売掛金の</a:t>
            </a:r>
            <a:endParaRPr lang="en-US" altLang="ja-JP" sz="1100" dirty="0"/>
          </a:p>
          <a:p>
            <a:pPr hangingPunct="0"/>
            <a:r>
              <a:rPr lang="en-US" altLang="ja-JP" sz="1100" dirty="0"/>
              <a:t>       </a:t>
            </a:r>
            <a:r>
              <a:rPr lang="ja-JP" altLang="ja-JP" sz="1100" dirty="0"/>
              <a:t>回収状況を相互に確認する。</a:t>
            </a:r>
          </a:p>
          <a:p>
            <a:pPr hangingPunct="0"/>
            <a:r>
              <a:rPr lang="en-US" altLang="ja-JP" sz="1100" dirty="0"/>
              <a:t>  </a:t>
            </a:r>
            <a:endParaRPr lang="ja-JP" altLang="ja-JP" sz="1100" dirty="0"/>
          </a:p>
          <a:p>
            <a:pPr hangingPunct="0"/>
            <a:r>
              <a:rPr lang="ja-JP" altLang="ja-JP" sz="1100" b="1" dirty="0"/>
              <a:t>８．教　育（教育には強制が必要である）</a:t>
            </a:r>
            <a:endParaRPr lang="ja-JP" altLang="ja-JP" sz="1100" dirty="0"/>
          </a:p>
          <a:p>
            <a:pPr hangingPunct="0"/>
            <a:r>
              <a:rPr lang="ja-JP" altLang="ja-JP" sz="1100" dirty="0">
                <a:solidFill>
                  <a:srgbClr val="FF0000"/>
                </a:solidFill>
              </a:rPr>
              <a:t>最高の教育は、</a:t>
            </a:r>
            <a:r>
              <a:rPr lang="ja-JP" altLang="ja-JP" sz="1100" b="1" dirty="0">
                <a:solidFill>
                  <a:srgbClr val="FF0000"/>
                </a:solidFill>
              </a:rPr>
              <a:t>働いている自分の姿を見せる</a:t>
            </a:r>
            <a:r>
              <a:rPr lang="ja-JP" altLang="ja-JP" sz="1100" dirty="0">
                <a:solidFill>
                  <a:srgbClr val="FF0000"/>
                </a:solidFill>
              </a:rPr>
              <a:t>こと。</a:t>
            </a:r>
            <a:r>
              <a:rPr lang="ja-JP" altLang="ja-JP" sz="1100" b="1" dirty="0">
                <a:solidFill>
                  <a:srgbClr val="FF0000"/>
                </a:solidFill>
              </a:rPr>
              <a:t>尊敬</a:t>
            </a:r>
            <a:r>
              <a:rPr lang="ja-JP" altLang="ja-JP" sz="1100" dirty="0">
                <a:solidFill>
                  <a:srgbClr val="FF0000"/>
                </a:solidFill>
              </a:rPr>
              <a:t>されることが部下を</a:t>
            </a:r>
            <a:r>
              <a:rPr lang="ja-JP" altLang="ja-JP" sz="1100" b="1" dirty="0">
                <a:solidFill>
                  <a:srgbClr val="FF0000"/>
                </a:solidFill>
              </a:rPr>
              <a:t>やる気にさせる</a:t>
            </a:r>
            <a:r>
              <a:rPr lang="ja-JP" altLang="ja-JP" sz="1100" dirty="0">
                <a:solidFill>
                  <a:srgbClr val="FF0000"/>
                </a:solidFill>
              </a:rPr>
              <a:t>。</a:t>
            </a:r>
            <a:r>
              <a:rPr lang="ja-JP" altLang="ja-JP" sz="1100" dirty="0"/>
              <a:t>教育・訓練に関する方針参照。</a:t>
            </a:r>
          </a:p>
          <a:p>
            <a:pPr hangingPunct="0"/>
            <a:r>
              <a:rPr lang="en-US" altLang="ja-JP" sz="1100" dirty="0"/>
              <a:t> </a:t>
            </a:r>
            <a:endParaRPr lang="ja-JP" altLang="ja-JP" sz="1100" dirty="0"/>
          </a:p>
          <a:p>
            <a:pPr hangingPunct="0"/>
            <a:r>
              <a:rPr lang="ja-JP" altLang="ja-JP" sz="1100" b="1" dirty="0"/>
              <a:t>９．最少限管理</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規定・規則はなるべく簡単</a:t>
            </a:r>
            <a:r>
              <a:rPr lang="ja-JP" altLang="ja-JP" sz="1100" dirty="0"/>
              <a:t>にわかりやすくし、最少限必要な</a:t>
            </a:r>
            <a:endParaRPr lang="en-US" altLang="ja-JP" sz="1100" dirty="0"/>
          </a:p>
          <a:p>
            <a:pPr hangingPunct="0"/>
            <a:r>
              <a:rPr lang="en-US" altLang="ja-JP" sz="1100" dirty="0"/>
              <a:t>       </a:t>
            </a:r>
            <a:r>
              <a:rPr lang="ja-JP" altLang="ja-JP" sz="1100" dirty="0"/>
              <a:t>事柄だけを定める。</a:t>
            </a:r>
          </a:p>
          <a:p>
            <a:pPr hangingPunct="0"/>
            <a:r>
              <a:rPr lang="ja-JP" altLang="ja-JP" sz="1100" dirty="0"/>
              <a:t>（</a:t>
            </a:r>
            <a:r>
              <a:rPr lang="en-US" altLang="ja-JP" sz="1100" dirty="0"/>
              <a:t>2</a:t>
            </a:r>
            <a:r>
              <a:rPr lang="ja-JP" altLang="ja-JP" sz="1100" dirty="0"/>
              <a:t>）</a:t>
            </a:r>
            <a:r>
              <a:rPr lang="ja-JP" altLang="ja-JP" sz="1100" b="1" dirty="0"/>
              <a:t>業務の内容を随時見直し、無駄をなくす</a:t>
            </a:r>
            <a:r>
              <a:rPr lang="ja-JP" altLang="ja-JP" sz="1100" dirty="0"/>
              <a:t>。</a:t>
            </a:r>
          </a:p>
          <a:p>
            <a:pPr hangingPunct="0"/>
            <a:r>
              <a:rPr lang="ja-JP" altLang="ja-JP" sz="1100" dirty="0"/>
              <a:t>（</a:t>
            </a:r>
            <a:r>
              <a:rPr lang="en-US" altLang="ja-JP" sz="1100" dirty="0"/>
              <a:t>3</a:t>
            </a:r>
            <a:r>
              <a:rPr lang="ja-JP" altLang="ja-JP" sz="1100" dirty="0"/>
              <a:t>）</a:t>
            </a:r>
            <a:r>
              <a:rPr lang="ja-JP" altLang="ja-JP" sz="1100" b="1" dirty="0"/>
              <a:t>書類は思い切って減らす</a:t>
            </a:r>
            <a:r>
              <a:rPr lang="ja-JP" altLang="ja-JP" sz="1100" dirty="0"/>
              <a:t>。</a:t>
            </a:r>
          </a:p>
          <a:p>
            <a:pPr hangingPunct="0"/>
            <a:r>
              <a:rPr lang="ja-JP" altLang="ja-JP" sz="1100" dirty="0"/>
              <a:t>（</a:t>
            </a:r>
            <a:r>
              <a:rPr lang="en-US" altLang="ja-JP" sz="1100" dirty="0"/>
              <a:t>5</a:t>
            </a:r>
            <a:r>
              <a:rPr lang="ja-JP" altLang="ja-JP" sz="1100" dirty="0"/>
              <a:t>）人の管理ではなく</a:t>
            </a:r>
            <a:r>
              <a:rPr lang="ja-JP" altLang="ja-JP" sz="1100" b="1" dirty="0"/>
              <a:t>仕事の管理</a:t>
            </a:r>
            <a:r>
              <a:rPr lang="ja-JP" altLang="ja-JP" sz="1100" dirty="0"/>
              <a:t>に徹する。</a:t>
            </a:r>
            <a:endParaRPr lang="en-US" altLang="ja-JP" sz="1100" dirty="0"/>
          </a:p>
          <a:p>
            <a:pPr hangingPunct="0"/>
            <a:endParaRPr lang="ja-JP" altLang="ja-JP" sz="1100" dirty="0"/>
          </a:p>
          <a:p>
            <a:pPr hangingPunct="0"/>
            <a:r>
              <a:rPr lang="en-US" altLang="ja-JP" sz="1100" b="1" dirty="0"/>
              <a:t>10</a:t>
            </a:r>
            <a:r>
              <a:rPr lang="ja-JP" altLang="ja-JP" sz="1100" b="1" dirty="0" err="1"/>
              <a:t>．</a:t>
            </a:r>
            <a:r>
              <a:rPr lang="ja-JP" altLang="ja-JP" sz="1100" b="1" dirty="0"/>
              <a:t>標準化</a:t>
            </a:r>
            <a:endParaRPr lang="ja-JP" altLang="ja-JP" sz="1100" dirty="0"/>
          </a:p>
          <a:p>
            <a:pPr hangingPunct="0"/>
            <a:r>
              <a:rPr lang="ja-JP" altLang="ja-JP" sz="1100" dirty="0"/>
              <a:t>（</a:t>
            </a:r>
            <a:r>
              <a:rPr lang="en-US" altLang="ja-JP" sz="1100" dirty="0"/>
              <a:t>1</a:t>
            </a:r>
            <a:r>
              <a:rPr lang="ja-JP" altLang="ja-JP" sz="1100" dirty="0"/>
              <a:t>） 日常の繰り返し仕事は、各プロジェクトが中心になって</a:t>
            </a:r>
            <a:r>
              <a:rPr lang="ja-JP" altLang="ja-JP" sz="1100" b="1" dirty="0"/>
              <a:t>マニュアルを作成</a:t>
            </a:r>
            <a:r>
              <a:rPr lang="ja-JP" altLang="ja-JP" sz="1100" dirty="0"/>
              <a:t>し、</a:t>
            </a:r>
            <a:r>
              <a:rPr lang="ja-JP" altLang="ja-JP" sz="1100" b="1" dirty="0"/>
              <a:t>変更</a:t>
            </a:r>
            <a:r>
              <a:rPr lang="ja-JP" altLang="ja-JP" sz="1100" dirty="0"/>
              <a:t>する。</a:t>
            </a:r>
          </a:p>
          <a:p>
            <a:pPr hangingPunct="0"/>
            <a:r>
              <a:rPr lang="ja-JP" altLang="ja-JP" sz="1100" dirty="0"/>
              <a:t>（</a:t>
            </a:r>
            <a:r>
              <a:rPr lang="en-US" altLang="ja-JP" sz="1100" dirty="0"/>
              <a:t>2</a:t>
            </a:r>
            <a:r>
              <a:rPr lang="ja-JP" altLang="ja-JP" sz="1100" dirty="0"/>
              <a:t>） マニュアル化したものは、それが</a:t>
            </a:r>
            <a:r>
              <a:rPr lang="ja-JP" altLang="ja-JP" sz="1100" b="1" dirty="0"/>
              <a:t>運用</a:t>
            </a:r>
            <a:r>
              <a:rPr lang="ja-JP" altLang="ja-JP" sz="1100" dirty="0"/>
              <a:t>されているかどうか</a:t>
            </a:r>
            <a:r>
              <a:rPr lang="ja-JP" altLang="ja-JP" sz="1100" b="1" dirty="0"/>
              <a:t>チェック</a:t>
            </a:r>
            <a:r>
              <a:rPr lang="ja-JP" altLang="ja-JP" sz="1100" dirty="0"/>
              <a:t>する。</a:t>
            </a:r>
          </a:p>
        </p:txBody>
      </p:sp>
      <p:sp>
        <p:nvSpPr>
          <p:cNvPr id="17" name="正方形/長方形 16"/>
          <p:cNvSpPr/>
          <p:nvPr/>
        </p:nvSpPr>
        <p:spPr>
          <a:xfrm>
            <a:off x="277595" y="2060848"/>
            <a:ext cx="1456173" cy="276999"/>
          </a:xfrm>
          <a:prstGeom prst="rect">
            <a:avLst/>
          </a:prstGeom>
        </p:spPr>
        <p:txBody>
          <a:bodyPr wrap="square">
            <a:spAutoFit/>
          </a:bodyPr>
          <a:lstStyle/>
          <a:p>
            <a:pPr hangingPunct="0"/>
            <a:r>
              <a:rPr lang="ja-JP" altLang="en-US" sz="1200" b="1" dirty="0"/>
              <a:t>８．教育　</a:t>
            </a:r>
            <a:endParaRPr lang="ja-JP" altLang="ja-JP" sz="1200" dirty="0"/>
          </a:p>
        </p:txBody>
      </p:sp>
      <p:sp>
        <p:nvSpPr>
          <p:cNvPr id="18" name="正方形/長方形 17"/>
          <p:cNvSpPr/>
          <p:nvPr/>
        </p:nvSpPr>
        <p:spPr>
          <a:xfrm>
            <a:off x="252083" y="3597806"/>
            <a:ext cx="1162498" cy="276999"/>
          </a:xfrm>
          <a:prstGeom prst="rect">
            <a:avLst/>
          </a:prstGeom>
        </p:spPr>
        <p:txBody>
          <a:bodyPr wrap="none">
            <a:spAutoFit/>
          </a:bodyPr>
          <a:lstStyle/>
          <a:p>
            <a:pPr hangingPunct="0"/>
            <a:r>
              <a:rPr lang="ja-JP" altLang="en-US" sz="1200" b="1" dirty="0"/>
              <a:t>９．最小限管理</a:t>
            </a:r>
            <a:endParaRPr lang="ja-JP" altLang="ja-JP" sz="1200" dirty="0"/>
          </a:p>
        </p:txBody>
      </p:sp>
      <p:sp>
        <p:nvSpPr>
          <p:cNvPr id="19" name="正方形/長方形 18"/>
          <p:cNvSpPr/>
          <p:nvPr/>
        </p:nvSpPr>
        <p:spPr>
          <a:xfrm>
            <a:off x="259310" y="5157192"/>
            <a:ext cx="960519" cy="276999"/>
          </a:xfrm>
          <a:prstGeom prst="rect">
            <a:avLst/>
          </a:prstGeom>
        </p:spPr>
        <p:txBody>
          <a:bodyPr wrap="none">
            <a:spAutoFit/>
          </a:bodyPr>
          <a:lstStyle/>
          <a:p>
            <a:pPr hangingPunct="0"/>
            <a:r>
              <a:rPr lang="ja-JP" altLang="en-US" sz="1200" b="1" dirty="0"/>
              <a:t>１０．標準化</a:t>
            </a:r>
            <a:endParaRPr lang="en-US" altLang="ja-JP" sz="1200" b="1" dirty="0"/>
          </a:p>
        </p:txBody>
      </p:sp>
      <p:sp>
        <p:nvSpPr>
          <p:cNvPr id="20" name="正方形/長方形 19"/>
          <p:cNvSpPr/>
          <p:nvPr/>
        </p:nvSpPr>
        <p:spPr>
          <a:xfrm>
            <a:off x="270123" y="816387"/>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1" name="正方形/長方形 20"/>
          <p:cNvSpPr/>
          <p:nvPr/>
        </p:nvSpPr>
        <p:spPr>
          <a:xfrm>
            <a:off x="259310" y="2343508"/>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2" name="正方形/長方形 21"/>
          <p:cNvSpPr/>
          <p:nvPr/>
        </p:nvSpPr>
        <p:spPr>
          <a:xfrm>
            <a:off x="277595" y="3933056"/>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4" name="正方形/長方形 23"/>
          <p:cNvSpPr/>
          <p:nvPr/>
        </p:nvSpPr>
        <p:spPr>
          <a:xfrm>
            <a:off x="252083" y="5442018"/>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5" name="正方形/長方形 24"/>
          <p:cNvSpPr/>
          <p:nvPr/>
        </p:nvSpPr>
        <p:spPr>
          <a:xfrm>
            <a:off x="226634" y="539389"/>
            <a:ext cx="1162498" cy="276999"/>
          </a:xfrm>
          <a:prstGeom prst="rect">
            <a:avLst/>
          </a:prstGeom>
        </p:spPr>
        <p:txBody>
          <a:bodyPr wrap="none">
            <a:spAutoFit/>
          </a:bodyPr>
          <a:lstStyle/>
          <a:p>
            <a:pPr hangingPunct="0"/>
            <a:r>
              <a:rPr lang="ja-JP" altLang="en-US" sz="1200" b="1" dirty="0"/>
              <a:t>７．売掛金管理</a:t>
            </a:r>
            <a:endParaRPr lang="en-US" altLang="ja-JP" sz="1200" b="1" dirty="0"/>
          </a:p>
        </p:txBody>
      </p:sp>
    </p:spTree>
    <p:extLst>
      <p:ext uri="{BB962C8B-B14F-4D97-AF65-F5344CB8AC3E}">
        <p14:creationId xmlns:p14="http://schemas.microsoft.com/office/powerpoint/2010/main" val="2355490090"/>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31</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31</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31</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①内部体制に関する方針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46" name="グループ化 45"/>
          <p:cNvGrpSpPr/>
          <p:nvPr/>
        </p:nvGrpSpPr>
        <p:grpSpPr>
          <a:xfrm>
            <a:off x="4716015" y="-10621"/>
            <a:ext cx="3168353" cy="391170"/>
            <a:chOff x="4826003" y="-24938"/>
            <a:chExt cx="3290312" cy="391170"/>
          </a:xfrm>
          <a:solidFill>
            <a:srgbClr val="FFC000"/>
          </a:solidFill>
        </p:grpSpPr>
        <p:sp>
          <p:nvSpPr>
            <p:cNvPr id="47" name="フリーフォーム 46"/>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48" name="フリーフォーム 47"/>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49" name="フリーフォーム 48"/>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50" name="フリーフォーム 49"/>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51" name="フリーフォーム 50"/>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33" name="テキスト ボックス 32"/>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8" name="テキスト ボックス 27"/>
          <p:cNvSpPr txBox="1"/>
          <p:nvPr/>
        </p:nvSpPr>
        <p:spPr>
          <a:xfrm>
            <a:off x="4860032" y="804916"/>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内部体制に関する方針</a:t>
            </a:r>
            <a:endParaRPr lang="en-US" altLang="ja-JP" sz="1400" dirty="0"/>
          </a:p>
          <a:p>
            <a:pPr algn="ctr" hangingPunct="0"/>
            <a:r>
              <a:rPr lang="en-US" altLang="ja-JP" sz="1100" dirty="0"/>
              <a:t>  </a:t>
            </a:r>
            <a:endParaRPr lang="ja-JP" altLang="ja-JP" sz="1100" dirty="0"/>
          </a:p>
          <a:p>
            <a:pPr hangingPunct="0"/>
            <a:r>
              <a:rPr lang="en-US" altLang="ja-JP" sz="1100" b="1" dirty="0"/>
              <a:t>11</a:t>
            </a:r>
            <a:r>
              <a:rPr lang="ja-JP" altLang="ja-JP" sz="1100" b="1" dirty="0" err="1"/>
              <a:t>．</a:t>
            </a:r>
            <a:r>
              <a:rPr lang="ja-JP" altLang="ja-JP" sz="1100" b="1" dirty="0"/>
              <a:t>会　議（決定する場とする）</a:t>
            </a:r>
            <a:endParaRPr lang="ja-JP" altLang="ja-JP" sz="1100" dirty="0"/>
          </a:p>
          <a:p>
            <a:pPr hangingPunct="0"/>
            <a:r>
              <a:rPr lang="ja-JP" altLang="ja-JP" sz="1100" b="1" dirty="0"/>
              <a:t>基本</a:t>
            </a:r>
            <a:endParaRPr lang="ja-JP" altLang="ja-JP" sz="1100" dirty="0"/>
          </a:p>
          <a:p>
            <a:pPr hangingPunct="0"/>
            <a:r>
              <a:rPr lang="ja-JP" altLang="ja-JP" sz="1100" dirty="0"/>
              <a:t>従来の合議制を取り止め、各部署で決定の上随時部長→所長・専務決済とする。</a:t>
            </a:r>
          </a:p>
          <a:p>
            <a:pPr hangingPunct="0"/>
            <a:r>
              <a:rPr lang="ja-JP" altLang="ja-JP" sz="1100" dirty="0"/>
              <a:t>（</a:t>
            </a:r>
            <a:r>
              <a:rPr lang="en-US" altLang="ja-JP" sz="1100" dirty="0"/>
              <a:t>1</a:t>
            </a:r>
            <a:r>
              <a:rPr lang="ja-JP" altLang="ja-JP" sz="1100" dirty="0"/>
              <a:t>）</a:t>
            </a:r>
            <a:r>
              <a:rPr lang="ja-JP" altLang="ja-JP" sz="1100" b="1" dirty="0"/>
              <a:t>全員参加が鉄則</a:t>
            </a:r>
            <a:r>
              <a:rPr lang="ja-JP" altLang="ja-JP" sz="1100" dirty="0"/>
              <a:t>です。事前に必要事項は記入し、議題の内</a:t>
            </a:r>
            <a:endParaRPr lang="en-US" altLang="ja-JP" sz="1100" dirty="0"/>
          </a:p>
          <a:p>
            <a:pPr hangingPunct="0"/>
            <a:r>
              <a:rPr lang="en-US" altLang="ja-JP" sz="1100" dirty="0"/>
              <a:t>       </a:t>
            </a:r>
            <a:r>
              <a:rPr lang="ja-JP" altLang="ja-JP" sz="1100" dirty="0"/>
              <a:t>容は練っておく。傍観者は徹底排除する。全員が参加し、決</a:t>
            </a:r>
            <a:endParaRPr lang="en-US" altLang="ja-JP" sz="1100" dirty="0"/>
          </a:p>
          <a:p>
            <a:pPr hangingPunct="0"/>
            <a:r>
              <a:rPr lang="en-US" altLang="ja-JP" sz="1100" dirty="0"/>
              <a:t>       </a:t>
            </a:r>
            <a:r>
              <a:rPr lang="ja-JP" altLang="ja-JP" sz="1100" dirty="0"/>
              <a:t>定事項を全員で共有する。</a:t>
            </a:r>
            <a:r>
              <a:rPr lang="ja-JP" altLang="ja-JP" sz="1100" b="1" dirty="0"/>
              <a:t>結論の出ない会議にはしない</a:t>
            </a:r>
            <a:r>
              <a:rPr lang="ja-JP" altLang="ja-JP" sz="1100" dirty="0"/>
              <a:t>。</a:t>
            </a:r>
          </a:p>
          <a:p>
            <a:pPr hangingPunct="0"/>
            <a:r>
              <a:rPr lang="ja-JP" altLang="ja-JP" sz="1100" dirty="0"/>
              <a:t>（</a:t>
            </a:r>
            <a:r>
              <a:rPr lang="en-US" altLang="ja-JP" sz="1100" dirty="0"/>
              <a:t>2</a:t>
            </a:r>
            <a:r>
              <a:rPr lang="ja-JP" altLang="ja-JP" sz="1100" dirty="0"/>
              <a:t>）相手の話を</a:t>
            </a:r>
            <a:r>
              <a:rPr lang="ja-JP" altLang="ja-JP" sz="1100" b="1" dirty="0"/>
              <a:t>よく聴き</a:t>
            </a:r>
            <a:r>
              <a:rPr lang="ja-JP" altLang="ja-JP" sz="1100" dirty="0"/>
              <a:t>、特定の人の</a:t>
            </a:r>
            <a:r>
              <a:rPr lang="ja-JP" altLang="ja-JP" sz="1100" b="1" dirty="0"/>
              <a:t>独演会にしない</a:t>
            </a:r>
            <a:r>
              <a:rPr lang="ja-JP" altLang="ja-JP" sz="1100" dirty="0"/>
              <a:t>。</a:t>
            </a:r>
          </a:p>
          <a:p>
            <a:pPr hangingPunct="0"/>
            <a:r>
              <a:rPr lang="ja-JP" altLang="ja-JP" sz="1100" dirty="0"/>
              <a:t>（</a:t>
            </a:r>
            <a:r>
              <a:rPr lang="en-US" altLang="ja-JP" sz="1100" dirty="0"/>
              <a:t>3</a:t>
            </a:r>
            <a:r>
              <a:rPr lang="ja-JP" altLang="ja-JP" sz="1100" dirty="0"/>
              <a:t>）</a:t>
            </a:r>
            <a:r>
              <a:rPr lang="ja-JP" altLang="ja-JP" sz="1100" b="1" dirty="0"/>
              <a:t>会議の目的を明確</a:t>
            </a:r>
            <a:r>
              <a:rPr lang="ja-JP" altLang="ja-JP" sz="1100" dirty="0"/>
              <a:t>にして、</a:t>
            </a:r>
            <a:r>
              <a:rPr lang="ja-JP" altLang="ja-JP" sz="1100" b="1" dirty="0"/>
              <a:t>知恵を出し、結論を出す</a:t>
            </a:r>
            <a:r>
              <a:rPr lang="ja-JP" altLang="ja-JP" sz="1100" dirty="0"/>
              <a:t>。</a:t>
            </a:r>
          </a:p>
          <a:p>
            <a:pPr hangingPunct="0"/>
            <a:r>
              <a:rPr lang="ja-JP" altLang="ja-JP" sz="1100" dirty="0"/>
              <a:t>（</a:t>
            </a:r>
            <a:r>
              <a:rPr lang="en-US" altLang="ja-JP" sz="1100" dirty="0"/>
              <a:t>4</a:t>
            </a:r>
            <a:r>
              <a:rPr lang="ja-JP" altLang="ja-JP" sz="1100" dirty="0"/>
              <a:t>）</a:t>
            </a:r>
            <a:r>
              <a:rPr lang="ja-JP" altLang="ja-JP" sz="1100" b="1" dirty="0"/>
              <a:t>結論・決議は必ず実行に移す</a:t>
            </a:r>
            <a:r>
              <a:rPr lang="ja-JP" altLang="ja-JP" sz="1100" dirty="0"/>
              <a:t>。</a:t>
            </a:r>
            <a:endParaRPr lang="en-US" altLang="ja-JP" sz="1100" dirty="0"/>
          </a:p>
          <a:p>
            <a:pPr hangingPunct="0"/>
            <a:endParaRPr lang="ja-JP" altLang="ja-JP" sz="1100" dirty="0"/>
          </a:p>
          <a:p>
            <a:pPr hangingPunct="0"/>
            <a:r>
              <a:rPr lang="ja-JP" altLang="ja-JP" sz="1100" b="1" dirty="0">
                <a:solidFill>
                  <a:srgbClr val="FF0000"/>
                </a:solidFill>
              </a:rPr>
              <a:t>会議の種類</a:t>
            </a:r>
            <a:endParaRPr lang="ja-JP" altLang="ja-JP" sz="1100" dirty="0">
              <a:solidFill>
                <a:srgbClr val="FF0000"/>
              </a:solidFill>
            </a:endParaRPr>
          </a:p>
          <a:p>
            <a:pPr hangingPunct="0"/>
            <a:r>
              <a:rPr lang="ja-JP" altLang="ja-JP" sz="1100" dirty="0"/>
              <a:t>（</a:t>
            </a:r>
            <a:r>
              <a:rPr lang="en-US" altLang="ja-JP" sz="1100" dirty="0"/>
              <a:t>1</a:t>
            </a:r>
            <a:r>
              <a:rPr lang="ja-JP" altLang="ja-JP" sz="1100" dirty="0"/>
              <a:t>）</a:t>
            </a:r>
            <a:r>
              <a:rPr lang="ja-JP" altLang="ja-JP" sz="1100" b="1" dirty="0"/>
              <a:t>役員会</a:t>
            </a:r>
            <a:r>
              <a:rPr lang="ja-JP" altLang="ja-JP" sz="1100" dirty="0"/>
              <a:t>（随時）　</a:t>
            </a:r>
            <a:endParaRPr lang="en-US" altLang="ja-JP" sz="1100" dirty="0"/>
          </a:p>
          <a:p>
            <a:pPr hangingPunct="0"/>
            <a:r>
              <a:rPr lang="ja-JP" altLang="ja-JP" sz="1100" dirty="0"/>
              <a:t>（</a:t>
            </a:r>
            <a:r>
              <a:rPr lang="en-US" altLang="ja-JP" sz="1100" dirty="0"/>
              <a:t>2</a:t>
            </a:r>
            <a:r>
              <a:rPr lang="ja-JP" altLang="ja-JP" sz="1100" dirty="0"/>
              <a:t>）</a:t>
            </a:r>
            <a:r>
              <a:rPr lang="ja-JP" altLang="ja-JP" sz="1100" b="1" dirty="0"/>
              <a:t>部長会</a:t>
            </a:r>
            <a:r>
              <a:rPr lang="ja-JP" altLang="ja-JP" sz="1100" dirty="0"/>
              <a:t>（常務・部長・毎週金曜７時</a:t>
            </a:r>
            <a:r>
              <a:rPr lang="en-US" altLang="ja-JP" sz="1100" dirty="0"/>
              <a:t> 30 </a:t>
            </a:r>
            <a:r>
              <a:rPr lang="ja-JP" altLang="ja-JP" sz="1100" dirty="0"/>
              <a:t>分～）</a:t>
            </a:r>
          </a:p>
          <a:p>
            <a:pPr hangingPunct="0"/>
            <a:r>
              <a:rPr lang="ja-JP" altLang="ja-JP" sz="1100" dirty="0"/>
              <a:t>（</a:t>
            </a:r>
            <a:r>
              <a:rPr lang="en-US" altLang="ja-JP" sz="1100" dirty="0"/>
              <a:t>3</a:t>
            </a:r>
            <a:r>
              <a:rPr lang="ja-JP" altLang="ja-JP" sz="1100" dirty="0"/>
              <a:t>）</a:t>
            </a:r>
            <a:r>
              <a:rPr lang="ja-JP" altLang="ja-JP" sz="1100" b="1" dirty="0"/>
              <a:t>チームリーダー会議</a:t>
            </a:r>
            <a:endParaRPr lang="en-US" altLang="ja-JP" sz="1100" b="1" dirty="0"/>
          </a:p>
          <a:p>
            <a:pPr hangingPunct="0"/>
            <a:r>
              <a:rPr lang="en-US" altLang="ja-JP" sz="1100" b="1" dirty="0"/>
              <a:t>     </a:t>
            </a:r>
            <a:r>
              <a:rPr lang="ja-JP" altLang="ja-JP" sz="1100" b="1" dirty="0"/>
              <a:t>（部長・リーダー・サブリーダー・毎月第一月曜</a:t>
            </a:r>
            <a:r>
              <a:rPr lang="en-US" altLang="ja-JP" sz="1100" b="1" dirty="0"/>
              <a:t>13</a:t>
            </a:r>
            <a:r>
              <a:rPr lang="ja-JP" altLang="ja-JP" sz="1100" b="1" dirty="0"/>
              <a:t>時</a:t>
            </a:r>
            <a:r>
              <a:rPr lang="en-US" altLang="ja-JP" sz="1100" b="1" dirty="0"/>
              <a:t>30</a:t>
            </a:r>
            <a:r>
              <a:rPr lang="ja-JP" altLang="ja-JP" sz="1100" b="1" dirty="0"/>
              <a:t>分～）</a:t>
            </a:r>
            <a:endParaRPr lang="ja-JP" altLang="ja-JP" sz="1100" dirty="0"/>
          </a:p>
          <a:p>
            <a:pPr hangingPunct="0"/>
            <a:r>
              <a:rPr lang="ja-JP" altLang="ja-JP" sz="1100" dirty="0"/>
              <a:t>（</a:t>
            </a:r>
            <a:r>
              <a:rPr lang="en-US" altLang="ja-JP" sz="1100" dirty="0"/>
              <a:t>4</a:t>
            </a:r>
            <a:r>
              <a:rPr lang="ja-JP" altLang="ja-JP" sz="1100" dirty="0"/>
              <a:t>）</a:t>
            </a:r>
            <a:r>
              <a:rPr lang="ja-JP" altLang="ja-JP" sz="1100" b="1" dirty="0"/>
              <a:t>所長・専務・リーダー・サブリーダー会議と所長勉強会。</a:t>
            </a:r>
            <a:endParaRPr lang="ja-JP" altLang="ja-JP" sz="1100" dirty="0"/>
          </a:p>
          <a:p>
            <a:pPr hangingPunct="0"/>
            <a:r>
              <a:rPr lang="en-US" altLang="ja-JP" sz="1100" dirty="0"/>
              <a:t>       </a:t>
            </a:r>
            <a:r>
              <a:rPr lang="ja-JP" altLang="ja-JP" sz="1100" dirty="0"/>
              <a:t>毎週木曜日</a:t>
            </a:r>
            <a:r>
              <a:rPr lang="en-US" altLang="ja-JP" sz="1100" dirty="0"/>
              <a:t>AM 7</a:t>
            </a:r>
            <a:r>
              <a:rPr lang="ja-JP" altLang="ja-JP" sz="1100" dirty="0"/>
              <a:t>：</a:t>
            </a:r>
            <a:r>
              <a:rPr lang="en-US" altLang="ja-JP" sz="1100" dirty="0"/>
              <a:t>30 </a:t>
            </a:r>
            <a:r>
              <a:rPr lang="ja-JP" altLang="ja-JP" sz="1100" dirty="0"/>
              <a:t>～ </a:t>
            </a:r>
            <a:r>
              <a:rPr lang="en-US" altLang="ja-JP" sz="1100" dirty="0"/>
              <a:t>8</a:t>
            </a:r>
            <a:r>
              <a:rPr lang="ja-JP" altLang="ja-JP" sz="1100" dirty="0"/>
              <a:t>：</a:t>
            </a:r>
            <a:r>
              <a:rPr lang="en-US" altLang="ja-JP" sz="1100" dirty="0"/>
              <a:t>40 </a:t>
            </a:r>
            <a:endParaRPr lang="ja-JP" altLang="ja-JP" sz="1100" dirty="0"/>
          </a:p>
          <a:p>
            <a:pPr hangingPunct="0"/>
            <a:r>
              <a:rPr lang="ja-JP" altLang="ja-JP" sz="1100" dirty="0"/>
              <a:t>（</a:t>
            </a:r>
            <a:r>
              <a:rPr lang="en-US" altLang="ja-JP" sz="1100" dirty="0"/>
              <a:t>5</a:t>
            </a:r>
            <a:r>
              <a:rPr lang="ja-JP" altLang="ja-JP" sz="1100" dirty="0"/>
              <a:t>）賞与会議</a:t>
            </a:r>
          </a:p>
          <a:p>
            <a:pPr hangingPunct="0"/>
            <a:r>
              <a:rPr lang="en-US" altLang="ja-JP" sz="1100" dirty="0"/>
              <a:t>       </a:t>
            </a:r>
            <a:r>
              <a:rPr lang="ja-JP" altLang="ja-JP" sz="1100" dirty="0"/>
              <a:t>全員参加の会議は１回とする。</a:t>
            </a:r>
          </a:p>
          <a:p>
            <a:pPr hangingPunct="0"/>
            <a:r>
              <a:rPr lang="ja-JP" altLang="ja-JP" sz="1100" dirty="0"/>
              <a:t>（</a:t>
            </a:r>
            <a:r>
              <a:rPr lang="en-US" altLang="ja-JP" sz="1100" dirty="0"/>
              <a:t>6</a:t>
            </a:r>
            <a:r>
              <a:rPr lang="ja-JP" altLang="ja-JP" sz="1100" dirty="0"/>
              <a:t>）第一月曜会議（</a:t>
            </a:r>
            <a:r>
              <a:rPr lang="en-US" altLang="ja-JP" sz="1100" dirty="0"/>
              <a:t>10</a:t>
            </a:r>
            <a:r>
              <a:rPr lang="ja-JP" altLang="ja-JP" sz="1100" dirty="0"/>
              <a:t>：</a:t>
            </a:r>
            <a:r>
              <a:rPr lang="en-US" altLang="ja-JP" sz="1100" dirty="0"/>
              <a:t>00 </a:t>
            </a:r>
            <a:r>
              <a:rPr lang="ja-JP" altLang="ja-JP" sz="1100" dirty="0"/>
              <a:t>～</a:t>
            </a:r>
            <a:r>
              <a:rPr lang="en-US" altLang="ja-JP" sz="1100" dirty="0"/>
              <a:t> 11</a:t>
            </a:r>
            <a:r>
              <a:rPr lang="ja-JP" altLang="ja-JP" sz="1100" dirty="0"/>
              <a:t>：</a:t>
            </a:r>
            <a:r>
              <a:rPr lang="en-US" altLang="ja-JP" sz="1100" dirty="0"/>
              <a:t>30</a:t>
            </a:r>
            <a:r>
              <a:rPr lang="ja-JP" altLang="ja-JP" sz="1100" dirty="0"/>
              <a:t>）</a:t>
            </a:r>
          </a:p>
          <a:p>
            <a:pPr hangingPunct="0"/>
            <a:r>
              <a:rPr lang="en-US" altLang="ja-JP" sz="1100" dirty="0"/>
              <a:t> </a:t>
            </a:r>
            <a:endParaRPr lang="ja-JP" altLang="ja-JP" sz="1100" dirty="0"/>
          </a:p>
          <a:p>
            <a:pPr hangingPunct="0"/>
            <a:r>
              <a:rPr lang="en-US" altLang="ja-JP" sz="1100" b="1" dirty="0"/>
              <a:t>12</a:t>
            </a:r>
            <a:r>
              <a:rPr lang="ja-JP" altLang="ja-JP" sz="1100" b="1" dirty="0" err="1"/>
              <a:t>．</a:t>
            </a:r>
            <a:r>
              <a:rPr lang="ja-JP" altLang="ja-JP" sz="1100" b="1" dirty="0"/>
              <a:t>チェック（経営計画はチェックが命）</a:t>
            </a:r>
            <a:endParaRPr lang="ja-JP" altLang="ja-JP" sz="1100" dirty="0"/>
          </a:p>
          <a:p>
            <a:pPr hangingPunct="0"/>
            <a:r>
              <a:rPr lang="ja-JP" altLang="ja-JP" sz="1100" b="1" dirty="0">
                <a:solidFill>
                  <a:srgbClr val="FF0000"/>
                </a:solidFill>
              </a:rPr>
              <a:t>チェックなくして正しい経営なし。チェックは経営計画を達成しよう</a:t>
            </a:r>
            <a:endParaRPr lang="ja-JP" altLang="ja-JP" sz="1100" dirty="0">
              <a:solidFill>
                <a:srgbClr val="FF0000"/>
              </a:solidFill>
            </a:endParaRPr>
          </a:p>
          <a:p>
            <a:pPr hangingPunct="0"/>
            <a:r>
              <a:rPr lang="ja-JP" altLang="ja-JP" sz="1100" b="1" dirty="0">
                <a:solidFill>
                  <a:srgbClr val="FF0000"/>
                </a:solidFill>
              </a:rPr>
              <a:t>とする執念のあらわれである。数字のチェックは傾向を見る</a:t>
            </a:r>
            <a:r>
              <a:rPr lang="ja-JP" altLang="ja-JP" sz="1100" dirty="0">
                <a:solidFill>
                  <a:srgbClr val="FF0000"/>
                </a:solidFill>
              </a:rPr>
              <a:t>。</a:t>
            </a:r>
          </a:p>
          <a:p>
            <a:pPr hangingPunct="0"/>
            <a:r>
              <a:rPr lang="ja-JP" altLang="ja-JP" sz="1100" dirty="0"/>
              <a:t>１．利益計画、担当者別販売計画、新規開拓は全社員で</a:t>
            </a:r>
            <a:endParaRPr lang="en-US" altLang="ja-JP" sz="1100" dirty="0"/>
          </a:p>
          <a:p>
            <a:pPr hangingPunct="0"/>
            <a:r>
              <a:rPr lang="ja-JP" altLang="en-US" sz="1100" dirty="0"/>
              <a:t>　　</a:t>
            </a:r>
            <a:r>
              <a:rPr lang="ja-JP" altLang="ja-JP" sz="1100" dirty="0"/>
              <a:t>確認する。</a:t>
            </a:r>
          </a:p>
          <a:p>
            <a:pPr hangingPunct="0"/>
            <a:r>
              <a:rPr lang="ja-JP" altLang="ja-JP" sz="1100" dirty="0"/>
              <a:t>２．チームリーダーと各担当者は１対１で月次決算の進行・個人</a:t>
            </a:r>
            <a:endParaRPr lang="en-US" altLang="ja-JP" sz="1100" dirty="0"/>
          </a:p>
          <a:p>
            <a:pPr hangingPunct="0"/>
            <a:r>
              <a:rPr lang="ja-JP" altLang="en-US" sz="1100" dirty="0"/>
              <a:t>　　</a:t>
            </a:r>
            <a:r>
              <a:rPr lang="ja-JP" altLang="ja-JP" sz="1100" dirty="0"/>
              <a:t>売上等を検討する。リーダーは部下と</a:t>
            </a:r>
            <a:r>
              <a:rPr lang="ja-JP" altLang="ja-JP" sz="1100" b="1" dirty="0"/>
              <a:t>マンツーマン</a:t>
            </a:r>
            <a:r>
              <a:rPr lang="ja-JP" altLang="ja-JP" sz="1100" dirty="0"/>
              <a:t>で話をでき</a:t>
            </a:r>
            <a:endParaRPr lang="en-US" altLang="ja-JP" sz="1100" dirty="0"/>
          </a:p>
          <a:p>
            <a:pPr hangingPunct="0"/>
            <a:r>
              <a:rPr lang="ja-JP" altLang="en-US" sz="1100" dirty="0"/>
              <a:t>　　</a:t>
            </a:r>
            <a:r>
              <a:rPr lang="ja-JP" altLang="ja-JP" sz="1100" dirty="0" err="1"/>
              <a:t>る</a:t>
            </a:r>
            <a:r>
              <a:rPr lang="ja-JP" altLang="ja-JP" sz="1100" dirty="0"/>
              <a:t>場を設定し、月１回実行する。（仕事だけでなく、プライベー</a:t>
            </a:r>
            <a:endParaRPr lang="en-US" altLang="ja-JP" sz="1100" dirty="0"/>
          </a:p>
          <a:p>
            <a:pPr hangingPunct="0"/>
            <a:r>
              <a:rPr lang="ja-JP" altLang="en-US" sz="1100" dirty="0"/>
              <a:t>　　</a:t>
            </a:r>
            <a:r>
              <a:rPr lang="ja-JP" altLang="ja-JP" sz="1100" dirty="0"/>
              <a:t>トの事や悩みなども聴く。）</a:t>
            </a:r>
          </a:p>
        </p:txBody>
      </p:sp>
      <p:sp>
        <p:nvSpPr>
          <p:cNvPr id="17" name="正方形/長方形 16"/>
          <p:cNvSpPr/>
          <p:nvPr/>
        </p:nvSpPr>
        <p:spPr>
          <a:xfrm>
            <a:off x="226634" y="539389"/>
            <a:ext cx="806631" cy="276999"/>
          </a:xfrm>
          <a:prstGeom prst="rect">
            <a:avLst/>
          </a:prstGeom>
        </p:spPr>
        <p:txBody>
          <a:bodyPr wrap="none">
            <a:spAutoFit/>
          </a:bodyPr>
          <a:lstStyle/>
          <a:p>
            <a:pPr hangingPunct="0"/>
            <a:r>
              <a:rPr lang="ja-JP" altLang="en-US" sz="1200" b="1" dirty="0"/>
              <a:t>１１．会議</a:t>
            </a:r>
            <a:endParaRPr lang="en-US" altLang="ja-JP" sz="1200" b="1" dirty="0"/>
          </a:p>
        </p:txBody>
      </p:sp>
      <p:sp>
        <p:nvSpPr>
          <p:cNvPr id="18" name="正方形/長方形 17"/>
          <p:cNvSpPr/>
          <p:nvPr/>
        </p:nvSpPr>
        <p:spPr>
          <a:xfrm>
            <a:off x="251520" y="4448145"/>
            <a:ext cx="1960912" cy="276999"/>
          </a:xfrm>
          <a:prstGeom prst="rect">
            <a:avLst/>
          </a:prstGeom>
        </p:spPr>
        <p:txBody>
          <a:bodyPr wrap="square">
            <a:spAutoFit/>
          </a:bodyPr>
          <a:lstStyle/>
          <a:p>
            <a:pPr hangingPunct="0"/>
            <a:r>
              <a:rPr lang="ja-JP" altLang="en-US" sz="1200" b="1" dirty="0"/>
              <a:t>１２．チェック</a:t>
            </a:r>
            <a:endParaRPr lang="ja-JP" altLang="ja-JP" sz="1200" dirty="0"/>
          </a:p>
        </p:txBody>
      </p:sp>
      <p:sp>
        <p:nvSpPr>
          <p:cNvPr id="19" name="正方形/長方形 18"/>
          <p:cNvSpPr/>
          <p:nvPr/>
        </p:nvSpPr>
        <p:spPr>
          <a:xfrm>
            <a:off x="277595" y="4725144"/>
            <a:ext cx="3964067" cy="1961400"/>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0" name="正方形/長方形 19"/>
          <p:cNvSpPr/>
          <p:nvPr/>
        </p:nvSpPr>
        <p:spPr>
          <a:xfrm>
            <a:off x="277595" y="816388"/>
            <a:ext cx="3964067" cy="354871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1840563730"/>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32</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32</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32</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②社員に関する方針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31" name="グループ化 30"/>
          <p:cNvGrpSpPr/>
          <p:nvPr/>
        </p:nvGrpSpPr>
        <p:grpSpPr>
          <a:xfrm>
            <a:off x="4716015" y="-10621"/>
            <a:ext cx="3168353" cy="391170"/>
            <a:chOff x="4826003" y="-24938"/>
            <a:chExt cx="3290312" cy="391170"/>
          </a:xfrm>
          <a:solidFill>
            <a:srgbClr val="FFC000"/>
          </a:solidFill>
        </p:grpSpPr>
        <p:sp>
          <p:nvSpPr>
            <p:cNvPr id="33" name="フリーフォーム 32"/>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34" name="フリーフォーム 33"/>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35" name="フリーフォーム 34"/>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36" name="フリーフォーム 3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37" name="フリーフォーム 3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54" name="テキスト ボックス 53"/>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テキスト ボックス 25"/>
          <p:cNvSpPr txBox="1"/>
          <p:nvPr/>
        </p:nvSpPr>
        <p:spPr>
          <a:xfrm>
            <a:off x="4860032" y="836712"/>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社員に関する方針</a:t>
            </a:r>
            <a:endParaRPr lang="en-US" altLang="ja-JP" sz="1100" b="1" dirty="0"/>
          </a:p>
          <a:p>
            <a:pPr algn="ctr" hangingPunct="0"/>
            <a:endParaRPr lang="en-US" altLang="ja-JP" sz="1100" b="1" dirty="0"/>
          </a:p>
          <a:p>
            <a:pPr algn="ctr" hangingPunct="0"/>
            <a:r>
              <a:rPr lang="ja-JP" altLang="ja-JP" sz="1100" b="1" dirty="0"/>
              <a:t>社員が輝かないと商品・サービスが輝かない</a:t>
            </a:r>
            <a:endParaRPr lang="en-US" altLang="ja-JP" sz="1100" dirty="0"/>
          </a:p>
          <a:p>
            <a:pPr hangingPunct="0"/>
            <a:endParaRPr lang="ja-JP" altLang="ja-JP" sz="1100" dirty="0"/>
          </a:p>
          <a:p>
            <a:pPr hangingPunct="0"/>
            <a:r>
              <a:rPr lang="ja-JP" altLang="ja-JP" sz="1100" b="1" dirty="0"/>
              <a:t>１．基本</a:t>
            </a:r>
            <a:endParaRPr lang="ja-JP" altLang="ja-JP" sz="1100" dirty="0"/>
          </a:p>
          <a:p>
            <a:pPr hangingPunct="0"/>
            <a:r>
              <a:rPr lang="ja-JP" altLang="ja-JP" sz="1100" b="1" dirty="0"/>
              <a:t>会社は規模の拡大よりも社員と家族を大切に</a:t>
            </a:r>
            <a:r>
              <a:rPr lang="ja-JP" altLang="ja-JP" sz="1100" b="1" dirty="0" err="1"/>
              <a:t>し</a:t>
            </a:r>
            <a:r>
              <a:rPr lang="ja-JP" altLang="ja-JP" sz="1100" b="1" dirty="0"/>
              <a:t>守ることを最優先する。社員はこなす仕事ではなく、取り組む仕事をする</a:t>
            </a:r>
            <a:r>
              <a:rPr lang="ja-JP" altLang="ja-JP" sz="1100" dirty="0"/>
              <a:t>。</a:t>
            </a:r>
            <a:endParaRPr lang="en-US" altLang="ja-JP" sz="1100" dirty="0"/>
          </a:p>
          <a:p>
            <a:pPr hangingPunct="0"/>
            <a:endParaRPr lang="ja-JP" altLang="ja-JP" sz="1100" dirty="0"/>
          </a:p>
          <a:p>
            <a:pPr hangingPunct="0"/>
            <a:r>
              <a:rPr lang="ja-JP" altLang="ja-JP" sz="1100" dirty="0"/>
              <a:t>（</a:t>
            </a:r>
            <a:r>
              <a:rPr lang="en-US" altLang="ja-JP" sz="1100" dirty="0"/>
              <a:t>1</a:t>
            </a:r>
            <a:r>
              <a:rPr lang="ja-JP" altLang="ja-JP" sz="1100" dirty="0"/>
              <a:t>）社員は、お客様から</a:t>
            </a:r>
            <a:r>
              <a:rPr lang="ja-JP" altLang="ja-JP" sz="1100" b="1" dirty="0"/>
              <a:t>好かれるように努力</a:t>
            </a:r>
            <a:r>
              <a:rPr lang="ja-JP" altLang="ja-JP" sz="1100" dirty="0"/>
              <a:t>する。</a:t>
            </a:r>
            <a:endParaRPr lang="en-US" altLang="ja-JP" sz="1100" dirty="0"/>
          </a:p>
          <a:p>
            <a:pPr hangingPunct="0"/>
            <a:r>
              <a:rPr lang="ja-JP" altLang="ja-JP" sz="1100" dirty="0"/>
              <a:t>（</a:t>
            </a:r>
            <a:r>
              <a:rPr lang="en-US" altLang="ja-JP" sz="1100" dirty="0"/>
              <a:t>2</a:t>
            </a:r>
            <a:r>
              <a:rPr lang="ja-JP" altLang="ja-JP" sz="1100" dirty="0"/>
              <a:t>）</a:t>
            </a:r>
            <a:r>
              <a:rPr lang="ja-JP" altLang="ja-JP" sz="1100" b="1" dirty="0"/>
              <a:t>笑顔のある明るい職場</a:t>
            </a:r>
            <a:r>
              <a:rPr lang="ja-JP" altLang="ja-JP" sz="1100" dirty="0"/>
              <a:t>作りをして、</a:t>
            </a:r>
            <a:r>
              <a:rPr lang="ja-JP" altLang="ja-JP" sz="1100" b="1" dirty="0"/>
              <a:t>心地よい会社</a:t>
            </a:r>
            <a:r>
              <a:rPr lang="ja-JP" altLang="ja-JP" sz="1100" dirty="0"/>
              <a:t>にする。</a:t>
            </a:r>
          </a:p>
          <a:p>
            <a:pPr hangingPunct="0"/>
            <a:r>
              <a:rPr lang="ja-JP" altLang="ja-JP" sz="1100" dirty="0"/>
              <a:t>（</a:t>
            </a:r>
            <a:r>
              <a:rPr lang="en-US" altLang="ja-JP" sz="1100" dirty="0"/>
              <a:t>3</a:t>
            </a:r>
            <a:r>
              <a:rPr lang="ja-JP" altLang="ja-JP" sz="1100" dirty="0"/>
              <a:t>）</a:t>
            </a:r>
            <a:r>
              <a:rPr lang="ja-JP" altLang="ja-JP" sz="1100" b="1" dirty="0"/>
              <a:t>前向きな社員</a:t>
            </a:r>
            <a:r>
              <a:rPr lang="ja-JP" altLang="ja-JP" sz="1100" dirty="0"/>
              <a:t>、</a:t>
            </a:r>
            <a:r>
              <a:rPr lang="ja-JP" altLang="ja-JP" sz="1100" b="1" dirty="0"/>
              <a:t>価値観の合う社員が辞めない会社</a:t>
            </a:r>
            <a:r>
              <a:rPr lang="ja-JP" altLang="ja-JP" sz="1100" dirty="0"/>
              <a:t>を目指し</a:t>
            </a:r>
            <a:r>
              <a:rPr lang="ja-JP" altLang="ja-JP" sz="1100" dirty="0" err="1"/>
              <a:t>ま</a:t>
            </a:r>
            <a:endParaRPr lang="en-US" altLang="ja-JP" sz="1100" dirty="0"/>
          </a:p>
          <a:p>
            <a:pPr hangingPunct="0"/>
            <a:r>
              <a:rPr lang="en-US" altLang="ja-JP" sz="1100" dirty="0"/>
              <a:t>       </a:t>
            </a:r>
            <a:r>
              <a:rPr lang="ja-JP" altLang="ja-JP" sz="1100" dirty="0"/>
              <a:t>す。ましてや業績で社員は辞めさせない。</a:t>
            </a:r>
          </a:p>
          <a:p>
            <a:pPr hangingPunct="0"/>
            <a:r>
              <a:rPr lang="ja-JP" altLang="ja-JP" sz="1100" dirty="0"/>
              <a:t>（</a:t>
            </a:r>
            <a:r>
              <a:rPr lang="en-US" altLang="ja-JP" sz="1100" dirty="0"/>
              <a:t>4</a:t>
            </a:r>
            <a:r>
              <a:rPr lang="ja-JP" altLang="ja-JP" sz="1100" dirty="0"/>
              <a:t>）</a:t>
            </a:r>
            <a:r>
              <a:rPr lang="ja-JP" altLang="ja-JP" sz="1100" dirty="0">
                <a:solidFill>
                  <a:srgbClr val="FF0000"/>
                </a:solidFill>
              </a:rPr>
              <a:t>社員が</a:t>
            </a:r>
            <a:r>
              <a:rPr lang="ja-JP" altLang="ja-JP" sz="1100" b="1" dirty="0">
                <a:solidFill>
                  <a:srgbClr val="FF0000"/>
                </a:solidFill>
              </a:rPr>
              <a:t>未来に夢と希望を持てる</a:t>
            </a:r>
            <a:r>
              <a:rPr lang="ja-JP" altLang="ja-JP" sz="1100" dirty="0">
                <a:solidFill>
                  <a:srgbClr val="FF0000"/>
                </a:solidFill>
              </a:rPr>
              <a:t>会社になるために社員を増</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やし、毎年安定的に成長拡大し続けます</a:t>
            </a:r>
            <a:r>
              <a:rPr lang="ja-JP" altLang="ja-JP" sz="1100" dirty="0"/>
              <a:t>。</a:t>
            </a:r>
            <a:r>
              <a:rPr lang="en-US" altLang="ja-JP" sz="1100" dirty="0"/>
              <a:t>10</a:t>
            </a:r>
            <a:r>
              <a:rPr lang="ja-JP" altLang="ja-JP" sz="1100" dirty="0"/>
              <a:t>％以上の成長</a:t>
            </a:r>
            <a:endParaRPr lang="en-US" altLang="ja-JP" sz="1100" dirty="0"/>
          </a:p>
          <a:p>
            <a:pPr hangingPunct="0"/>
            <a:r>
              <a:rPr lang="en-US" altLang="ja-JP" sz="1100" dirty="0"/>
              <a:t>        </a:t>
            </a:r>
            <a:r>
              <a:rPr lang="ja-JP" altLang="ja-JP" sz="1100" dirty="0"/>
              <a:t>はしない。</a:t>
            </a:r>
          </a:p>
          <a:p>
            <a:pPr hangingPunct="0"/>
            <a:r>
              <a:rPr lang="ja-JP" altLang="ja-JP" sz="1100" dirty="0"/>
              <a:t>（</a:t>
            </a:r>
            <a:r>
              <a:rPr lang="en-US" altLang="ja-JP" sz="1100" dirty="0"/>
              <a:t>5</a:t>
            </a:r>
            <a:r>
              <a:rPr lang="ja-JP" altLang="ja-JP" sz="1100" dirty="0"/>
              <a:t>）社員と家族を守るために</a:t>
            </a:r>
            <a:r>
              <a:rPr lang="ja-JP" altLang="ja-JP" sz="1100" b="1" dirty="0"/>
              <a:t>お金で内部蓄積</a:t>
            </a:r>
            <a:r>
              <a:rPr lang="ja-JP" altLang="ja-JP" sz="1100" dirty="0"/>
              <a:t>をする。</a:t>
            </a:r>
          </a:p>
          <a:p>
            <a:pPr hangingPunct="0"/>
            <a:r>
              <a:rPr lang="ja-JP" altLang="ja-JP" sz="1100" dirty="0"/>
              <a:t>（</a:t>
            </a:r>
            <a:r>
              <a:rPr lang="en-US" altLang="ja-JP" sz="1100" dirty="0"/>
              <a:t>6</a:t>
            </a:r>
            <a:r>
              <a:rPr lang="ja-JP" altLang="ja-JP" sz="1100" dirty="0"/>
              <a:t>）社長は</a:t>
            </a:r>
            <a:r>
              <a:rPr lang="ja-JP" altLang="ja-JP" sz="1100" b="1" dirty="0"/>
              <a:t>社員に尊敬される</a:t>
            </a:r>
            <a:r>
              <a:rPr lang="ja-JP" altLang="ja-JP" sz="1100" dirty="0"/>
              <a:t>ように努力する。経理は公開する。</a:t>
            </a:r>
          </a:p>
          <a:p>
            <a:pPr hangingPunct="0"/>
            <a:r>
              <a:rPr lang="en-US" altLang="ja-JP" sz="1100" dirty="0"/>
              <a:t>      </a:t>
            </a:r>
            <a:r>
              <a:rPr lang="ja-JP" altLang="ja-JP" sz="1100" dirty="0">
                <a:solidFill>
                  <a:srgbClr val="FF0000"/>
                </a:solidFill>
              </a:rPr>
              <a:t>公私混同はしない。</a:t>
            </a:r>
            <a:r>
              <a:rPr lang="ja-JP" altLang="ja-JP" sz="1100" dirty="0"/>
              <a:t>社長の給与も公表する。</a:t>
            </a:r>
          </a:p>
          <a:p>
            <a:pPr hangingPunct="0"/>
            <a:r>
              <a:rPr lang="ja-JP" altLang="ja-JP" sz="1100" dirty="0"/>
              <a:t>（</a:t>
            </a:r>
            <a:r>
              <a:rPr lang="en-US" altLang="ja-JP" sz="1100" dirty="0"/>
              <a:t>7</a:t>
            </a:r>
            <a:r>
              <a:rPr lang="ja-JP" altLang="ja-JP" sz="1100" dirty="0"/>
              <a:t>）社員が心地よく働ける職場にするため、働く職場環境を整え</a:t>
            </a:r>
            <a:endParaRPr lang="en-US" altLang="ja-JP" sz="1100" dirty="0"/>
          </a:p>
          <a:p>
            <a:pPr hangingPunct="0"/>
            <a:r>
              <a:rPr lang="en-US" altLang="ja-JP" sz="1100" dirty="0"/>
              <a:t>       </a:t>
            </a:r>
            <a:r>
              <a:rPr lang="ja-JP" altLang="ja-JP" sz="1100" dirty="0"/>
              <a:t>時短に取り組む。</a:t>
            </a:r>
          </a:p>
          <a:p>
            <a:pPr hangingPunct="0"/>
            <a:r>
              <a:rPr lang="ja-JP" altLang="ja-JP" sz="1100" dirty="0"/>
              <a:t>（</a:t>
            </a:r>
            <a:r>
              <a:rPr lang="en-US" altLang="ja-JP" sz="1100" dirty="0"/>
              <a:t>8</a:t>
            </a:r>
            <a:r>
              <a:rPr lang="ja-JP" altLang="ja-JP" sz="1100" dirty="0"/>
              <a:t>）会社を社員と家族が共に楽しめる場とするため、</a:t>
            </a:r>
            <a:r>
              <a:rPr lang="ja-JP" altLang="ja-JP" sz="1100" b="1" dirty="0"/>
              <a:t>家族同伴の</a:t>
            </a:r>
            <a:endParaRPr lang="en-US" altLang="ja-JP" sz="1100" b="1" dirty="0"/>
          </a:p>
          <a:p>
            <a:pPr hangingPunct="0"/>
            <a:r>
              <a:rPr lang="en-US" altLang="ja-JP" sz="1100" b="1" dirty="0"/>
              <a:t>       </a:t>
            </a:r>
            <a:r>
              <a:rPr lang="ja-JP" altLang="ja-JP" sz="1100" b="1" dirty="0"/>
              <a:t>旅行・イベント</a:t>
            </a:r>
            <a:r>
              <a:rPr lang="ja-JP" altLang="ja-JP" sz="1100" dirty="0"/>
              <a:t>をたくさん企画、実行する。</a:t>
            </a:r>
          </a:p>
          <a:p>
            <a:pPr hangingPunct="0"/>
            <a:r>
              <a:rPr lang="ja-JP" altLang="ja-JP" sz="1100" dirty="0"/>
              <a:t>（</a:t>
            </a:r>
            <a:r>
              <a:rPr lang="en-US" altLang="ja-JP" sz="1100" dirty="0"/>
              <a:t>9</a:t>
            </a:r>
            <a:r>
              <a:rPr lang="ja-JP" altLang="ja-JP" sz="1100" dirty="0"/>
              <a:t>）社員の給与は</a:t>
            </a:r>
            <a:r>
              <a:rPr lang="ja-JP" altLang="ja-JP" sz="1100" b="1" dirty="0"/>
              <a:t>生活を重視</a:t>
            </a:r>
            <a:r>
              <a:rPr lang="ja-JP" altLang="ja-JP" sz="1100" dirty="0"/>
              <a:t>し、子供の多い人を優遇する。</a:t>
            </a:r>
          </a:p>
          <a:p>
            <a:pPr hangingPunct="0"/>
            <a:r>
              <a:rPr lang="ja-JP" altLang="ja-JP" sz="1100" dirty="0"/>
              <a:t>（</a:t>
            </a:r>
            <a:r>
              <a:rPr lang="en-US" altLang="ja-JP" sz="1100" dirty="0"/>
              <a:t>10</a:t>
            </a:r>
            <a:r>
              <a:rPr lang="ja-JP" altLang="ja-JP" sz="1100" dirty="0"/>
              <a:t>）</a:t>
            </a:r>
            <a:r>
              <a:rPr lang="ja-JP" altLang="ja-JP" sz="1100" b="1" dirty="0"/>
              <a:t>立派な日本人</a:t>
            </a:r>
            <a:r>
              <a:rPr lang="ja-JP" altLang="ja-JP" sz="1100" dirty="0"/>
              <a:t>になってもらうために、ものの見方、考え方を</a:t>
            </a:r>
            <a:endParaRPr lang="en-US" altLang="ja-JP" sz="1100" dirty="0"/>
          </a:p>
          <a:p>
            <a:pPr hangingPunct="0"/>
            <a:r>
              <a:rPr lang="en-US" altLang="ja-JP" sz="1100" dirty="0"/>
              <a:t>         </a:t>
            </a:r>
            <a:r>
              <a:rPr lang="ja-JP" altLang="ja-JP" sz="1100" dirty="0"/>
              <a:t>教育し、挨拶、礼儀、環境整備を徹底し、社員の人間性を高</a:t>
            </a:r>
            <a:endParaRPr lang="en-US" altLang="ja-JP" sz="1100" dirty="0"/>
          </a:p>
          <a:p>
            <a:pPr hangingPunct="0"/>
            <a:r>
              <a:rPr lang="en-US" altLang="ja-JP" sz="1100" dirty="0"/>
              <a:t>         </a:t>
            </a:r>
            <a:r>
              <a:rPr lang="ja-JP" altLang="ja-JP" sz="1100" dirty="0"/>
              <a:t>める。</a:t>
            </a:r>
          </a:p>
          <a:p>
            <a:pPr hangingPunct="0"/>
            <a:r>
              <a:rPr lang="ja-JP" altLang="ja-JP" sz="1100" dirty="0"/>
              <a:t>（</a:t>
            </a:r>
            <a:r>
              <a:rPr lang="en-US" altLang="ja-JP" sz="1100" dirty="0"/>
              <a:t>11</a:t>
            </a:r>
            <a:r>
              <a:rPr lang="ja-JP" altLang="ja-JP" sz="1100" dirty="0"/>
              <a:t>） </a:t>
            </a:r>
            <a:r>
              <a:rPr lang="ja-JP" altLang="ja-JP" sz="1100" b="1" dirty="0"/>
              <a:t>社員の意欲</a:t>
            </a:r>
            <a:r>
              <a:rPr lang="ja-JP" altLang="ja-JP" sz="1100" dirty="0"/>
              <a:t>、</a:t>
            </a:r>
            <a:r>
              <a:rPr lang="ja-JP" altLang="ja-JP" sz="1100" b="1" dirty="0"/>
              <a:t>生活スタイルに合った働き方</a:t>
            </a:r>
            <a:r>
              <a:rPr lang="ja-JP" altLang="ja-JP" sz="1100" dirty="0"/>
              <a:t>を提供する。</a:t>
            </a:r>
          </a:p>
          <a:p>
            <a:pPr hangingPunct="0"/>
            <a:endParaRPr lang="en-US" altLang="ja-JP" sz="1100" b="1" dirty="0"/>
          </a:p>
          <a:p>
            <a:pPr hangingPunct="0"/>
            <a:r>
              <a:rPr lang="ja-JP" altLang="ja-JP" sz="1100" b="1" dirty="0"/>
              <a:t>２．愛社精神</a:t>
            </a:r>
            <a:endParaRPr lang="ja-JP" altLang="ja-JP" sz="1100" dirty="0"/>
          </a:p>
          <a:p>
            <a:pPr hangingPunct="0"/>
            <a:r>
              <a:rPr lang="en-US" altLang="ja-JP" sz="1100" dirty="0"/>
              <a:t>   </a:t>
            </a:r>
            <a:r>
              <a:rPr lang="ja-JP" altLang="ja-JP" sz="1100" dirty="0"/>
              <a:t>①</a:t>
            </a:r>
            <a:r>
              <a:rPr lang="ja-JP" altLang="ja-JP" sz="1100" b="1" dirty="0"/>
              <a:t>愛社精神</a:t>
            </a:r>
            <a:r>
              <a:rPr lang="ja-JP" altLang="ja-JP" sz="1100" dirty="0"/>
              <a:t>のない人間とは一緒に働きたくない。自分の会社を</a:t>
            </a:r>
            <a:endParaRPr lang="en-US" altLang="ja-JP" sz="1100" dirty="0"/>
          </a:p>
          <a:p>
            <a:pPr hangingPunct="0"/>
            <a:r>
              <a:rPr lang="en-US" altLang="ja-JP" sz="1100" dirty="0"/>
              <a:t>       </a:t>
            </a:r>
            <a:r>
              <a:rPr lang="ja-JP" altLang="ja-JP" sz="1100" dirty="0"/>
              <a:t>愛するという考え方の人間と働く。</a:t>
            </a:r>
            <a:r>
              <a:rPr lang="ja-JP" altLang="ja-JP" sz="1100" b="1" dirty="0">
                <a:solidFill>
                  <a:srgbClr val="FF0000"/>
                </a:solidFill>
              </a:rPr>
              <a:t>会社は社員を守る</a:t>
            </a:r>
            <a:r>
              <a:rPr lang="ja-JP" altLang="ja-JP" sz="1100" dirty="0">
                <a:solidFill>
                  <a:srgbClr val="FF0000"/>
                </a:solidFill>
              </a:rPr>
              <a:t>。</a:t>
            </a:r>
            <a:r>
              <a:rPr lang="ja-JP" altLang="ja-JP" sz="1100" b="1" dirty="0">
                <a:solidFill>
                  <a:srgbClr val="FF0000"/>
                </a:solidFill>
              </a:rPr>
              <a:t>社員</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は</a:t>
            </a:r>
            <a:r>
              <a:rPr lang="en-US" altLang="ja-JP" sz="1100" b="1" dirty="0">
                <a:solidFill>
                  <a:srgbClr val="FF0000"/>
                </a:solidFill>
              </a:rPr>
              <a:t> </a:t>
            </a:r>
            <a:r>
              <a:rPr lang="ja-JP" altLang="ja-JP" sz="1100" b="1" dirty="0">
                <a:solidFill>
                  <a:srgbClr val="FF0000"/>
                </a:solidFill>
              </a:rPr>
              <a:t>愛社精神を持つ</a:t>
            </a:r>
            <a:r>
              <a:rPr lang="ja-JP" altLang="ja-JP" sz="1100" dirty="0">
                <a:solidFill>
                  <a:srgbClr val="FF0000"/>
                </a:solidFill>
              </a:rPr>
              <a:t>。</a:t>
            </a:r>
          </a:p>
          <a:p>
            <a:pPr hangingPunct="0"/>
            <a:r>
              <a:rPr lang="en-US" altLang="ja-JP" sz="1100" dirty="0"/>
              <a:t>   </a:t>
            </a:r>
            <a:r>
              <a:rPr lang="ja-JP" altLang="ja-JP" sz="1100" dirty="0"/>
              <a:t>②</a:t>
            </a:r>
            <a:r>
              <a:rPr lang="ja-JP" altLang="ja-JP" sz="1100" b="1" dirty="0"/>
              <a:t>国家・社会に貢献する</a:t>
            </a:r>
            <a:r>
              <a:rPr lang="ja-JP" altLang="ja-JP" sz="1100" dirty="0"/>
              <a:t>。</a:t>
            </a:r>
          </a:p>
        </p:txBody>
      </p:sp>
      <p:sp>
        <p:nvSpPr>
          <p:cNvPr id="27" name="正方形/長方形 26"/>
          <p:cNvSpPr/>
          <p:nvPr/>
        </p:nvSpPr>
        <p:spPr>
          <a:xfrm>
            <a:off x="226634" y="539389"/>
            <a:ext cx="700833" cy="276999"/>
          </a:xfrm>
          <a:prstGeom prst="rect">
            <a:avLst/>
          </a:prstGeom>
        </p:spPr>
        <p:txBody>
          <a:bodyPr wrap="none">
            <a:spAutoFit/>
          </a:bodyPr>
          <a:lstStyle/>
          <a:p>
            <a:pPr hangingPunct="0"/>
            <a:r>
              <a:rPr lang="ja-JP" altLang="en-US" sz="1200" b="1" dirty="0"/>
              <a:t>１．基本</a:t>
            </a:r>
            <a:endParaRPr lang="en-US" altLang="ja-JP" sz="1200" b="1" dirty="0"/>
          </a:p>
        </p:txBody>
      </p:sp>
      <p:sp>
        <p:nvSpPr>
          <p:cNvPr id="28" name="正方形/長方形 27"/>
          <p:cNvSpPr/>
          <p:nvPr/>
        </p:nvSpPr>
        <p:spPr>
          <a:xfrm>
            <a:off x="251520" y="4448145"/>
            <a:ext cx="1960912" cy="276999"/>
          </a:xfrm>
          <a:prstGeom prst="rect">
            <a:avLst/>
          </a:prstGeom>
        </p:spPr>
        <p:txBody>
          <a:bodyPr wrap="square">
            <a:spAutoFit/>
          </a:bodyPr>
          <a:lstStyle/>
          <a:p>
            <a:pPr hangingPunct="0"/>
            <a:r>
              <a:rPr lang="ja-JP" altLang="en-US" sz="1200" b="1" dirty="0"/>
              <a:t>２．愛社精神</a:t>
            </a:r>
            <a:endParaRPr lang="ja-JP" altLang="ja-JP" sz="1200" dirty="0"/>
          </a:p>
        </p:txBody>
      </p:sp>
      <p:sp>
        <p:nvSpPr>
          <p:cNvPr id="29" name="正方形/長方形 28"/>
          <p:cNvSpPr/>
          <p:nvPr/>
        </p:nvSpPr>
        <p:spPr>
          <a:xfrm>
            <a:off x="277595" y="4725144"/>
            <a:ext cx="3964067" cy="1961400"/>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0" name="正方形/長方形 29"/>
          <p:cNvSpPr/>
          <p:nvPr/>
        </p:nvSpPr>
        <p:spPr>
          <a:xfrm>
            <a:off x="277595" y="816388"/>
            <a:ext cx="3964067" cy="354871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949106710"/>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33</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33</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33</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②社員に関する方針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31" name="グループ化 30"/>
          <p:cNvGrpSpPr/>
          <p:nvPr/>
        </p:nvGrpSpPr>
        <p:grpSpPr>
          <a:xfrm>
            <a:off x="4716015" y="-10621"/>
            <a:ext cx="3168353" cy="391170"/>
            <a:chOff x="4826003" y="-24938"/>
            <a:chExt cx="3290312" cy="391170"/>
          </a:xfrm>
          <a:solidFill>
            <a:srgbClr val="FFC000"/>
          </a:solidFill>
        </p:grpSpPr>
        <p:sp>
          <p:nvSpPr>
            <p:cNvPr id="33" name="フリーフォーム 32"/>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34" name="フリーフォーム 33"/>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35" name="フリーフォーム 34"/>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36" name="フリーフォーム 3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37" name="フリーフォーム 3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54" name="テキスト ボックス 53"/>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テキスト ボックス 25"/>
          <p:cNvSpPr txBox="1"/>
          <p:nvPr/>
        </p:nvSpPr>
        <p:spPr>
          <a:xfrm>
            <a:off x="4860032" y="836712"/>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社員に関する方針</a:t>
            </a:r>
            <a:endParaRPr lang="en-US" altLang="ja-JP" sz="1100" b="1" dirty="0"/>
          </a:p>
          <a:p>
            <a:pPr hangingPunct="0"/>
            <a:r>
              <a:rPr lang="ja-JP" altLang="ja-JP" sz="1100" dirty="0"/>
              <a:t>　</a:t>
            </a:r>
            <a:r>
              <a:rPr lang="en-US" altLang="ja-JP" sz="1100" dirty="0"/>
              <a:t> </a:t>
            </a:r>
            <a:endParaRPr lang="ja-JP" altLang="ja-JP" sz="1100" dirty="0"/>
          </a:p>
          <a:p>
            <a:pPr hangingPunct="0"/>
            <a:r>
              <a:rPr lang="ja-JP" altLang="ja-JP" sz="1100" b="1" dirty="0"/>
              <a:t>３．採用（仲間が増える、うれしいこと）</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価値観を大事</a:t>
            </a:r>
            <a:r>
              <a:rPr lang="ja-JP" altLang="ja-JP" sz="1100" dirty="0"/>
              <a:t>にし、要員計画に基づいて採用する。</a:t>
            </a:r>
          </a:p>
          <a:p>
            <a:pPr hangingPunct="0"/>
            <a:r>
              <a:rPr lang="ja-JP" altLang="ja-JP" sz="1100" dirty="0"/>
              <a:t>（</a:t>
            </a:r>
            <a:r>
              <a:rPr lang="en-US" altLang="ja-JP" sz="1100" dirty="0"/>
              <a:t>2</a:t>
            </a:r>
            <a:r>
              <a:rPr lang="ja-JP" altLang="ja-JP" sz="1100" dirty="0"/>
              <a:t>）明るく</a:t>
            </a:r>
            <a:r>
              <a:rPr lang="ja-JP" altLang="ja-JP" sz="1100" b="1" dirty="0"/>
              <a:t>笑顔</a:t>
            </a:r>
            <a:r>
              <a:rPr lang="ja-JP" altLang="ja-JP" sz="1100" dirty="0"/>
              <a:t>で</a:t>
            </a:r>
            <a:r>
              <a:rPr lang="ja-JP" altLang="ja-JP" sz="1100" b="1" dirty="0"/>
              <a:t>元気</a:t>
            </a:r>
            <a:r>
              <a:rPr lang="ja-JP" altLang="ja-JP" sz="1100" dirty="0"/>
              <a:t>で</a:t>
            </a:r>
            <a:r>
              <a:rPr lang="ja-JP" altLang="ja-JP" sz="1100" b="1" dirty="0"/>
              <a:t>素直</a:t>
            </a:r>
            <a:r>
              <a:rPr lang="ja-JP" altLang="ja-JP" sz="1100" dirty="0"/>
              <a:t>な人を第一条件とする。</a:t>
            </a:r>
          </a:p>
          <a:p>
            <a:pPr hangingPunct="0"/>
            <a:r>
              <a:rPr lang="ja-JP" altLang="ja-JP" sz="1100" dirty="0"/>
              <a:t>（</a:t>
            </a:r>
            <a:r>
              <a:rPr lang="en-US" altLang="ja-JP" sz="1100" dirty="0"/>
              <a:t>3</a:t>
            </a:r>
            <a:r>
              <a:rPr lang="ja-JP" altLang="ja-JP" sz="1100" dirty="0"/>
              <a:t>）新入社員は、</a:t>
            </a:r>
            <a:r>
              <a:rPr lang="ja-JP" altLang="ja-JP" sz="1100" b="1" dirty="0"/>
              <a:t>仕事は半人前</a:t>
            </a:r>
            <a:r>
              <a:rPr lang="ja-JP" altLang="ja-JP" sz="1100" dirty="0"/>
              <a:t>、</a:t>
            </a:r>
            <a:r>
              <a:rPr lang="ja-JP" altLang="ja-JP" sz="1100" b="1" dirty="0"/>
              <a:t>給料は一人前</a:t>
            </a:r>
            <a:r>
              <a:rPr lang="ja-JP" altLang="ja-JP" sz="1100" dirty="0"/>
              <a:t>なので、環境整</a:t>
            </a:r>
            <a:endParaRPr lang="en-US" altLang="ja-JP" sz="1100" dirty="0"/>
          </a:p>
          <a:p>
            <a:pPr hangingPunct="0"/>
            <a:r>
              <a:rPr lang="en-US" altLang="ja-JP" sz="1100" dirty="0"/>
              <a:t>       </a:t>
            </a:r>
            <a:r>
              <a:rPr lang="ja-JP" altLang="ja-JP" sz="1100" dirty="0"/>
              <a:t>備とお客様への挨拶、電話の応対は人一倍熱心にやる。</a:t>
            </a:r>
            <a:endParaRPr lang="en-US" altLang="ja-JP" sz="1100" dirty="0"/>
          </a:p>
          <a:p>
            <a:pPr hangingPunct="0"/>
            <a:endParaRPr lang="ja-JP" altLang="ja-JP" sz="1100" dirty="0"/>
          </a:p>
          <a:p>
            <a:pPr hangingPunct="0"/>
            <a:r>
              <a:rPr lang="ja-JP" altLang="ja-JP" sz="1100" b="1" dirty="0"/>
              <a:t>４．人事（信賞必罰）</a:t>
            </a:r>
            <a:endParaRPr lang="ja-JP" altLang="ja-JP" sz="1100" dirty="0"/>
          </a:p>
          <a:p>
            <a:pPr hangingPunct="0"/>
            <a:r>
              <a:rPr lang="ja-JP" altLang="ja-JP" sz="1100" b="1" dirty="0"/>
              <a:t>実力と意欲と人格の高い者を昇格させ、成果と貢献のあった者には報酬で報いる。</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資格・経験</a:t>
            </a:r>
            <a:r>
              <a:rPr lang="ja-JP" altLang="ja-JP" sz="1100" dirty="0"/>
              <a:t>より</a:t>
            </a:r>
            <a:r>
              <a:rPr lang="ja-JP" altLang="ja-JP" sz="1100" b="1" dirty="0"/>
              <a:t>能率</a:t>
            </a:r>
            <a:r>
              <a:rPr lang="ja-JP" altLang="ja-JP" sz="1100" dirty="0"/>
              <a:t>がよく</a:t>
            </a:r>
            <a:r>
              <a:rPr lang="ja-JP" altLang="ja-JP" sz="1100" b="1" dirty="0">
                <a:solidFill>
                  <a:srgbClr val="FF0000"/>
                </a:solidFill>
              </a:rPr>
              <a:t>事務所の方針に従って行動して</a:t>
            </a:r>
            <a:r>
              <a:rPr lang="ja-JP" altLang="ja-JP" sz="1100" b="1" dirty="0" err="1">
                <a:solidFill>
                  <a:srgbClr val="FF0000"/>
                </a:solidFill>
              </a:rPr>
              <a:t>い</a:t>
            </a:r>
            <a:endParaRPr lang="en-US" altLang="ja-JP" sz="1100" b="1" dirty="0">
              <a:solidFill>
                <a:srgbClr val="FF0000"/>
              </a:solidFill>
            </a:endParaRPr>
          </a:p>
          <a:p>
            <a:pPr hangingPunct="0"/>
            <a:r>
              <a:rPr lang="ja-JP" altLang="en-US" sz="1100" b="1" dirty="0">
                <a:solidFill>
                  <a:srgbClr val="FF0000"/>
                </a:solidFill>
              </a:rPr>
              <a:t>　　  </a:t>
            </a:r>
            <a:r>
              <a:rPr lang="ja-JP" altLang="ja-JP" sz="1100" b="1" dirty="0" err="1">
                <a:solidFill>
                  <a:srgbClr val="FF0000"/>
                </a:solidFill>
              </a:rPr>
              <a:t>る</a:t>
            </a:r>
            <a:r>
              <a:rPr lang="ja-JP" altLang="ja-JP" sz="1100" dirty="0">
                <a:solidFill>
                  <a:srgbClr val="FF0000"/>
                </a:solidFill>
              </a:rPr>
              <a:t>ものを昇給、昇格する。</a:t>
            </a:r>
          </a:p>
          <a:p>
            <a:pPr hangingPunct="0"/>
            <a:r>
              <a:rPr lang="ja-JP" altLang="ja-JP" sz="1100" dirty="0"/>
              <a:t>（</a:t>
            </a:r>
            <a:r>
              <a:rPr lang="en-US" altLang="ja-JP" sz="1100" dirty="0"/>
              <a:t>2</a:t>
            </a:r>
            <a:r>
              <a:rPr lang="ja-JP" altLang="ja-JP" sz="1100" dirty="0"/>
              <a:t>）当事務所の格付基準に従い、</a:t>
            </a:r>
            <a:r>
              <a:rPr lang="ja-JP" altLang="ja-JP" sz="1100" b="1" dirty="0"/>
              <a:t>実力のある者</a:t>
            </a:r>
            <a:r>
              <a:rPr lang="ja-JP" altLang="ja-JP" sz="1100" dirty="0"/>
              <a:t>、</a:t>
            </a:r>
            <a:r>
              <a:rPr lang="ja-JP" altLang="ja-JP" sz="1100" b="1" dirty="0"/>
              <a:t>人格の高い者</a:t>
            </a:r>
            <a:endParaRPr lang="en-US" altLang="ja-JP" sz="1100" b="1" dirty="0"/>
          </a:p>
          <a:p>
            <a:pPr hangingPunct="0"/>
            <a:r>
              <a:rPr lang="en-US" altLang="ja-JP" sz="1100" b="1" dirty="0"/>
              <a:t>       </a:t>
            </a:r>
            <a:r>
              <a:rPr lang="ja-JP" altLang="ja-JP" sz="1100" dirty="0"/>
              <a:t>を役職に登用する。</a:t>
            </a:r>
          </a:p>
          <a:p>
            <a:pPr hangingPunct="0"/>
            <a:r>
              <a:rPr lang="ja-JP" altLang="ja-JP" sz="1100" dirty="0"/>
              <a:t>（</a:t>
            </a:r>
            <a:r>
              <a:rPr lang="en-US" altLang="ja-JP" sz="1100" dirty="0"/>
              <a:t>3</a:t>
            </a:r>
            <a:r>
              <a:rPr lang="ja-JP" altLang="ja-JP" sz="1100" dirty="0"/>
              <a:t>）部下を</a:t>
            </a:r>
            <a:r>
              <a:rPr lang="ja-JP" altLang="ja-JP" sz="1100" b="1" dirty="0"/>
              <a:t>育てた事を高く評価</a:t>
            </a:r>
            <a:r>
              <a:rPr lang="ja-JP" altLang="ja-JP" sz="1100" dirty="0"/>
              <a:t>する。</a:t>
            </a:r>
          </a:p>
          <a:p>
            <a:pPr hangingPunct="0"/>
            <a:r>
              <a:rPr lang="ja-JP" altLang="ja-JP" sz="1100" dirty="0"/>
              <a:t>（</a:t>
            </a:r>
            <a:r>
              <a:rPr lang="en-US" altLang="ja-JP" sz="1100" dirty="0"/>
              <a:t>4</a:t>
            </a:r>
            <a:r>
              <a:rPr lang="ja-JP" altLang="ja-JP" sz="1100" dirty="0"/>
              <a:t>）</a:t>
            </a:r>
            <a:r>
              <a:rPr lang="ja-JP" altLang="ja-JP" sz="1100" b="1" dirty="0"/>
              <a:t>抜擢は実績主義</a:t>
            </a:r>
            <a:r>
              <a:rPr lang="ja-JP" altLang="ja-JP" sz="1100" dirty="0"/>
              <a:t>とし、年齢、勤続年数、資格にとらわれず登</a:t>
            </a:r>
            <a:endParaRPr lang="en-US" altLang="ja-JP" sz="1100" dirty="0"/>
          </a:p>
          <a:p>
            <a:pPr hangingPunct="0"/>
            <a:r>
              <a:rPr lang="en-US" altLang="ja-JP" sz="1100" dirty="0"/>
              <a:t>       </a:t>
            </a:r>
            <a:r>
              <a:rPr lang="ja-JP" altLang="ja-JP" sz="1100" dirty="0"/>
              <a:t>用する。</a:t>
            </a:r>
            <a:r>
              <a:rPr lang="ja-JP" altLang="ja-JP" sz="1100" b="1" dirty="0"/>
              <a:t>情けにほだされず</a:t>
            </a:r>
            <a:r>
              <a:rPr lang="ja-JP" altLang="ja-JP" sz="1100" dirty="0"/>
              <a:t>、年齢、年功制では行わない。</a:t>
            </a:r>
          </a:p>
          <a:p>
            <a:pPr hangingPunct="0"/>
            <a:r>
              <a:rPr lang="ja-JP" altLang="ja-JP" sz="1100" dirty="0"/>
              <a:t>（</a:t>
            </a:r>
            <a:r>
              <a:rPr lang="en-US" altLang="ja-JP" sz="1100" dirty="0"/>
              <a:t>5</a:t>
            </a:r>
            <a:r>
              <a:rPr lang="ja-JP" altLang="ja-JP" sz="1100" dirty="0"/>
              <a:t>）業務命令または人事異動を拒否した場合には、昇給・昇格を</a:t>
            </a:r>
            <a:endParaRPr lang="en-US" altLang="ja-JP" sz="1100" dirty="0"/>
          </a:p>
          <a:p>
            <a:pPr hangingPunct="0"/>
            <a:r>
              <a:rPr lang="en-US" altLang="ja-JP" sz="1100" dirty="0"/>
              <a:t>       </a:t>
            </a:r>
            <a:r>
              <a:rPr lang="ja-JP" altLang="ja-JP" sz="1100" dirty="0"/>
              <a:t>停止する。また減給をする。</a:t>
            </a:r>
          </a:p>
          <a:p>
            <a:pPr hangingPunct="0"/>
            <a:r>
              <a:rPr lang="ja-JP" altLang="ja-JP" sz="1100" dirty="0"/>
              <a:t>（</a:t>
            </a:r>
            <a:r>
              <a:rPr lang="en-US" altLang="ja-JP" sz="1100" dirty="0"/>
              <a:t>6</a:t>
            </a:r>
            <a:r>
              <a:rPr lang="ja-JP" altLang="ja-JP" sz="1100" dirty="0"/>
              <a:t>）「</a:t>
            </a:r>
            <a:r>
              <a:rPr lang="ja-JP" altLang="ja-JP" sz="1100" b="1" dirty="0"/>
              <a:t>よくないこと</a:t>
            </a:r>
            <a:r>
              <a:rPr lang="ja-JP" altLang="ja-JP" sz="1100" dirty="0"/>
              <a:t>」を上司、部長、所長に言った人を評価する。</a:t>
            </a:r>
          </a:p>
          <a:p>
            <a:pPr hangingPunct="0"/>
            <a:r>
              <a:rPr lang="ja-JP" altLang="ja-JP" sz="1100" dirty="0"/>
              <a:t>（</a:t>
            </a:r>
            <a:r>
              <a:rPr lang="en-US" altLang="ja-JP" sz="1100" dirty="0"/>
              <a:t>7</a:t>
            </a:r>
            <a:r>
              <a:rPr lang="ja-JP" altLang="ja-JP" sz="1100" dirty="0"/>
              <a:t>）ウワサ話（間接）が好きな人は評価が下がる。</a:t>
            </a:r>
          </a:p>
          <a:p>
            <a:pPr hangingPunct="0"/>
            <a:r>
              <a:rPr lang="ja-JP" altLang="ja-JP" sz="1100" dirty="0"/>
              <a:t>（</a:t>
            </a:r>
            <a:r>
              <a:rPr lang="en-US" altLang="ja-JP" sz="1100" dirty="0"/>
              <a:t>8</a:t>
            </a:r>
            <a:r>
              <a:rPr lang="ja-JP" altLang="ja-JP" sz="1100" dirty="0"/>
              <a:t>）</a:t>
            </a:r>
            <a:r>
              <a:rPr lang="ja-JP" altLang="ja-JP" sz="1100" b="1" dirty="0"/>
              <a:t>成長が見られない場合は</a:t>
            </a:r>
            <a:r>
              <a:rPr lang="ja-JP" altLang="ja-JP" sz="1100" dirty="0"/>
              <a:t>、配置転換、降格、降給を行う。</a:t>
            </a:r>
          </a:p>
          <a:p>
            <a:pPr hangingPunct="0"/>
            <a:r>
              <a:rPr lang="ja-JP" altLang="ja-JP" sz="1100" dirty="0"/>
              <a:t>（</a:t>
            </a:r>
            <a:r>
              <a:rPr lang="en-US" altLang="ja-JP" sz="1100" dirty="0"/>
              <a:t>9</a:t>
            </a:r>
            <a:r>
              <a:rPr lang="ja-JP" altLang="ja-JP" sz="1100" dirty="0"/>
              <a:t>）</a:t>
            </a:r>
            <a:r>
              <a:rPr lang="ja-JP" altLang="ja-JP" sz="1100" b="1" dirty="0"/>
              <a:t>重大な業務ミス</a:t>
            </a:r>
            <a:r>
              <a:rPr lang="ja-JP" altLang="ja-JP" sz="1100" dirty="0"/>
              <a:t>や</a:t>
            </a:r>
            <a:r>
              <a:rPr lang="ja-JP" altLang="ja-JP" sz="1100" b="1" dirty="0"/>
              <a:t>業務命令違反</a:t>
            </a:r>
            <a:r>
              <a:rPr lang="ja-JP" altLang="ja-JP" sz="1100" dirty="0"/>
              <a:t>をした場合は、降格、降給、</a:t>
            </a:r>
            <a:endParaRPr lang="en-US" altLang="ja-JP" sz="1100" dirty="0"/>
          </a:p>
          <a:p>
            <a:pPr hangingPunct="0"/>
            <a:r>
              <a:rPr lang="en-US" altLang="ja-JP" sz="1100" dirty="0"/>
              <a:t>       </a:t>
            </a:r>
            <a:r>
              <a:rPr lang="ja-JP" altLang="ja-JP" sz="1100" dirty="0"/>
              <a:t>賞与の大幅な減額を行う。</a:t>
            </a:r>
            <a:endParaRPr lang="en-US" altLang="ja-JP" sz="1100" dirty="0"/>
          </a:p>
          <a:p>
            <a:pPr hangingPunct="0"/>
            <a:endParaRPr lang="ja-JP" altLang="ja-JP" sz="1100" dirty="0"/>
          </a:p>
          <a:p>
            <a:pPr hangingPunct="0"/>
            <a:r>
              <a:rPr lang="ja-JP" altLang="ja-JP" sz="1100" b="1" dirty="0"/>
              <a:t>５．給　料（成果とプライドお客様から頂くもの）</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実績主義</a:t>
            </a:r>
            <a:r>
              <a:rPr lang="ja-JP" altLang="ja-JP" sz="1100" dirty="0"/>
              <a:t>とし、給料の高い</a:t>
            </a:r>
            <a:r>
              <a:rPr lang="ja-JP" altLang="en-US" sz="1100" dirty="0"/>
              <a:t>者</a:t>
            </a:r>
            <a:r>
              <a:rPr lang="ja-JP" altLang="ja-JP" sz="1100" dirty="0"/>
              <a:t>ほど、難しい仕事をしてもらう。</a:t>
            </a:r>
          </a:p>
          <a:p>
            <a:pPr hangingPunct="0"/>
            <a:r>
              <a:rPr lang="ja-JP" altLang="ja-JP" sz="1100" dirty="0"/>
              <a:t>（</a:t>
            </a:r>
            <a:r>
              <a:rPr lang="en-US" altLang="ja-JP" sz="1100" dirty="0"/>
              <a:t>2</a:t>
            </a:r>
            <a:r>
              <a:rPr lang="ja-JP" altLang="ja-JP" sz="1100" dirty="0"/>
              <a:t>）</a:t>
            </a:r>
            <a:r>
              <a:rPr lang="ja-JP" altLang="ja-JP" sz="1100" b="1" dirty="0"/>
              <a:t>月給は生活給</a:t>
            </a:r>
            <a:r>
              <a:rPr lang="ja-JP" altLang="ja-JP" sz="1100" dirty="0"/>
              <a:t>。</a:t>
            </a:r>
            <a:r>
              <a:rPr lang="ja-JP" altLang="ja-JP" sz="1100" b="1" dirty="0"/>
              <a:t>賞与は業績給</a:t>
            </a:r>
            <a:r>
              <a:rPr lang="ja-JP" altLang="ja-JP" sz="1100" dirty="0"/>
              <a:t>。</a:t>
            </a:r>
          </a:p>
          <a:p>
            <a:pPr hangingPunct="0"/>
            <a:r>
              <a:rPr lang="ja-JP" altLang="ja-JP" sz="1100" dirty="0"/>
              <a:t>（</a:t>
            </a:r>
            <a:r>
              <a:rPr lang="en-US" altLang="ja-JP" sz="1100" dirty="0"/>
              <a:t>3</a:t>
            </a:r>
            <a:r>
              <a:rPr lang="ja-JP" altLang="ja-JP" sz="1100" dirty="0"/>
              <a:t>）給料は事務所所在地区</a:t>
            </a:r>
            <a:r>
              <a:rPr lang="ja-JP" altLang="ja-JP" sz="1100" b="1" dirty="0"/>
              <a:t>モデル賃金</a:t>
            </a:r>
            <a:r>
              <a:rPr lang="en-US" altLang="ja-JP" sz="1100" b="1" dirty="0"/>
              <a:t>10</a:t>
            </a:r>
            <a:r>
              <a:rPr lang="ja-JP" altLang="ja-JP" sz="1100" b="1" dirty="0"/>
              <a:t>％高</a:t>
            </a:r>
            <a:r>
              <a:rPr lang="ja-JP" altLang="ja-JP" sz="1100" dirty="0"/>
              <a:t>を目標とし、</a:t>
            </a:r>
            <a:r>
              <a:rPr lang="en-US" altLang="ja-JP" sz="1100" b="1" dirty="0"/>
              <a:t>1,000</a:t>
            </a:r>
          </a:p>
          <a:p>
            <a:pPr hangingPunct="0"/>
            <a:r>
              <a:rPr lang="en-US" altLang="ja-JP" sz="1100" b="1" dirty="0"/>
              <a:t>       </a:t>
            </a:r>
            <a:r>
              <a:rPr lang="ja-JP" altLang="ja-JP" sz="1100" b="1" dirty="0"/>
              <a:t>万円以上の給料</a:t>
            </a:r>
            <a:r>
              <a:rPr lang="ja-JP" altLang="ja-JP" sz="1100" dirty="0"/>
              <a:t>のとれる社員を</a:t>
            </a:r>
            <a:r>
              <a:rPr lang="en-US" altLang="ja-JP" sz="1100" dirty="0"/>
              <a:t>10</a:t>
            </a:r>
            <a:r>
              <a:rPr lang="ja-JP" altLang="ja-JP" sz="1100" dirty="0"/>
              <a:t>％以上とする。</a:t>
            </a:r>
          </a:p>
          <a:p>
            <a:pPr hangingPunct="0"/>
            <a:r>
              <a:rPr lang="ja-JP" altLang="ja-JP" sz="1100" dirty="0"/>
              <a:t>（</a:t>
            </a:r>
            <a:r>
              <a:rPr lang="en-US" altLang="ja-JP" sz="1100" dirty="0"/>
              <a:t>4</a:t>
            </a:r>
            <a:r>
              <a:rPr lang="ja-JP" altLang="ja-JP" sz="1100" dirty="0"/>
              <a:t>）給料は </a:t>
            </a:r>
            <a:r>
              <a:rPr lang="en-US" altLang="ja-JP" sz="1100" dirty="0"/>
              <a:t>20 </a:t>
            </a:r>
            <a:r>
              <a:rPr lang="ja-JP" altLang="ja-JP" sz="1100" dirty="0"/>
              <a:t>日締、</a:t>
            </a:r>
            <a:r>
              <a:rPr lang="en-US" altLang="ja-JP" sz="1100" dirty="0"/>
              <a:t>24 </a:t>
            </a:r>
            <a:r>
              <a:rPr lang="ja-JP" altLang="ja-JP" sz="1100" dirty="0"/>
              <a:t>日払いを原則とし、原則として</a:t>
            </a:r>
            <a:r>
              <a:rPr lang="ja-JP" altLang="ja-JP" sz="1100" b="1" dirty="0"/>
              <a:t>所長が現</a:t>
            </a:r>
            <a:endParaRPr lang="en-US" altLang="ja-JP" sz="1100" b="1" dirty="0"/>
          </a:p>
          <a:p>
            <a:pPr hangingPunct="0"/>
            <a:r>
              <a:rPr lang="en-US" altLang="ja-JP" sz="1100" b="1" dirty="0"/>
              <a:t>       </a:t>
            </a:r>
            <a:r>
              <a:rPr lang="ja-JP" altLang="ja-JP" sz="1100" b="1" dirty="0"/>
              <a:t>金で本人に手渡す</a:t>
            </a:r>
            <a:r>
              <a:rPr lang="ja-JP" altLang="ja-JP" sz="1100" dirty="0"/>
              <a:t>。</a:t>
            </a:r>
          </a:p>
          <a:p>
            <a:pPr hangingPunct="0"/>
            <a:r>
              <a:rPr lang="ja-JP" altLang="ja-JP" sz="1100" dirty="0"/>
              <a:t>（</a:t>
            </a:r>
            <a:r>
              <a:rPr lang="en-US" altLang="ja-JP" sz="1100" dirty="0"/>
              <a:t>5</a:t>
            </a:r>
            <a:r>
              <a:rPr lang="ja-JP" altLang="ja-JP" sz="1100" dirty="0"/>
              <a:t>）給与の改訂は年一回、</a:t>
            </a:r>
            <a:r>
              <a:rPr lang="ja-JP" altLang="ja-JP" sz="1100" b="1" dirty="0"/>
              <a:t>７月</a:t>
            </a:r>
            <a:r>
              <a:rPr lang="ja-JP" altLang="ja-JP" sz="1100" dirty="0"/>
              <a:t>に人事評価表に基づいて行う。</a:t>
            </a:r>
            <a:endParaRPr lang="en-US" altLang="ja-JP" sz="1100" dirty="0"/>
          </a:p>
        </p:txBody>
      </p:sp>
      <p:sp>
        <p:nvSpPr>
          <p:cNvPr id="25" name="正方形/長方形 24"/>
          <p:cNvSpPr/>
          <p:nvPr/>
        </p:nvSpPr>
        <p:spPr>
          <a:xfrm>
            <a:off x="212199" y="2575937"/>
            <a:ext cx="3063657" cy="276999"/>
          </a:xfrm>
          <a:prstGeom prst="rect">
            <a:avLst/>
          </a:prstGeom>
        </p:spPr>
        <p:txBody>
          <a:bodyPr wrap="square">
            <a:spAutoFit/>
          </a:bodyPr>
          <a:lstStyle/>
          <a:p>
            <a:pPr hangingPunct="0"/>
            <a:r>
              <a:rPr lang="ja-JP" altLang="en-US" sz="1200" b="1" dirty="0"/>
              <a:t>４．人事（信賞必罰）</a:t>
            </a:r>
            <a:endParaRPr lang="ja-JP" altLang="ja-JP" sz="1200" dirty="0"/>
          </a:p>
        </p:txBody>
      </p:sp>
      <p:sp>
        <p:nvSpPr>
          <p:cNvPr id="27" name="正方形/長方形 26"/>
          <p:cNvSpPr/>
          <p:nvPr/>
        </p:nvSpPr>
        <p:spPr>
          <a:xfrm>
            <a:off x="200107" y="4664169"/>
            <a:ext cx="2355669" cy="276999"/>
          </a:xfrm>
          <a:prstGeom prst="rect">
            <a:avLst/>
          </a:prstGeom>
        </p:spPr>
        <p:txBody>
          <a:bodyPr wrap="square">
            <a:spAutoFit/>
          </a:bodyPr>
          <a:lstStyle/>
          <a:p>
            <a:pPr hangingPunct="0"/>
            <a:r>
              <a:rPr lang="ja-JP" altLang="en-US" sz="1200" b="1" dirty="0"/>
              <a:t>５．給料</a:t>
            </a:r>
            <a:endParaRPr lang="ja-JP" altLang="ja-JP" sz="1200" dirty="0"/>
          </a:p>
        </p:txBody>
      </p:sp>
      <p:sp>
        <p:nvSpPr>
          <p:cNvPr id="28" name="正方形/長方形 27"/>
          <p:cNvSpPr/>
          <p:nvPr/>
        </p:nvSpPr>
        <p:spPr>
          <a:xfrm>
            <a:off x="270123" y="81638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正方形/長方形 28"/>
          <p:cNvSpPr/>
          <p:nvPr/>
        </p:nvSpPr>
        <p:spPr>
          <a:xfrm>
            <a:off x="226634" y="539389"/>
            <a:ext cx="3337254" cy="276999"/>
          </a:xfrm>
          <a:prstGeom prst="rect">
            <a:avLst/>
          </a:prstGeom>
        </p:spPr>
        <p:txBody>
          <a:bodyPr wrap="square">
            <a:spAutoFit/>
          </a:bodyPr>
          <a:lstStyle/>
          <a:p>
            <a:pPr hangingPunct="0"/>
            <a:r>
              <a:rPr lang="ja-JP" altLang="en-US" sz="1200" b="1" dirty="0"/>
              <a:t>３．採用</a:t>
            </a:r>
            <a:endParaRPr lang="ja-JP" altLang="ja-JP" sz="1200" dirty="0"/>
          </a:p>
        </p:txBody>
      </p:sp>
      <p:sp>
        <p:nvSpPr>
          <p:cNvPr id="30" name="正方形/長方形 29"/>
          <p:cNvSpPr/>
          <p:nvPr/>
        </p:nvSpPr>
        <p:spPr>
          <a:xfrm>
            <a:off x="249729" y="287761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正方形/長方形 31"/>
          <p:cNvSpPr/>
          <p:nvPr/>
        </p:nvSpPr>
        <p:spPr>
          <a:xfrm>
            <a:off x="249729" y="4992851"/>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3223414058"/>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34</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34</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34</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②社員に関する方針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31" name="グループ化 30"/>
          <p:cNvGrpSpPr/>
          <p:nvPr/>
        </p:nvGrpSpPr>
        <p:grpSpPr>
          <a:xfrm>
            <a:off x="4716015" y="-10621"/>
            <a:ext cx="3168353" cy="391170"/>
            <a:chOff x="4826003" y="-24938"/>
            <a:chExt cx="3290312" cy="391170"/>
          </a:xfrm>
          <a:solidFill>
            <a:srgbClr val="FFC000"/>
          </a:solidFill>
        </p:grpSpPr>
        <p:sp>
          <p:nvSpPr>
            <p:cNvPr id="33" name="フリーフォーム 32"/>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34" name="フリーフォーム 33"/>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35" name="フリーフォーム 34"/>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36" name="フリーフォーム 3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37" name="フリーフォーム 3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54" name="テキスト ボックス 53"/>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テキスト ボックス 25"/>
          <p:cNvSpPr txBox="1"/>
          <p:nvPr/>
        </p:nvSpPr>
        <p:spPr>
          <a:xfrm>
            <a:off x="4860032" y="836712"/>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社員に関する方針</a:t>
            </a:r>
            <a:endParaRPr lang="ja-JP" altLang="ja-JP" sz="1100" dirty="0"/>
          </a:p>
          <a:p>
            <a:pPr hangingPunct="0"/>
            <a:r>
              <a:rPr lang="ja-JP" altLang="ja-JP" sz="1100" b="1" dirty="0"/>
              <a:t>６．賞与</a:t>
            </a:r>
            <a:endParaRPr lang="en-US" altLang="ja-JP" sz="1100" b="1" dirty="0"/>
          </a:p>
          <a:p>
            <a:pPr hangingPunct="0"/>
            <a:r>
              <a:rPr lang="en-US" altLang="ja-JP" sz="1100" b="1" dirty="0"/>
              <a:t>     </a:t>
            </a:r>
            <a:r>
              <a:rPr lang="ja-JP" altLang="ja-JP" sz="1100" b="1" dirty="0"/>
              <a:t>（</a:t>
            </a:r>
            <a:r>
              <a:rPr lang="ja-JP" altLang="ja-JP" sz="1100" b="1" dirty="0">
                <a:solidFill>
                  <a:srgbClr val="FF0000"/>
                </a:solidFill>
              </a:rPr>
              <a:t>成果配分、社長から頂くもの、利益がないとゼロになる</a:t>
            </a:r>
            <a:r>
              <a:rPr lang="ja-JP" altLang="ja-JP" sz="1100" b="1" dirty="0"/>
              <a:t>）</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成果と貢献のあった者は賞与で報いる</a:t>
            </a:r>
            <a:r>
              <a:rPr lang="ja-JP" altLang="ja-JP" sz="1100" dirty="0"/>
              <a:t>。半期毎に頑張った</a:t>
            </a:r>
            <a:endParaRPr lang="en-US" altLang="ja-JP" sz="1100" dirty="0"/>
          </a:p>
          <a:p>
            <a:pPr hangingPunct="0"/>
            <a:r>
              <a:rPr lang="en-US" altLang="ja-JP" sz="1100" dirty="0"/>
              <a:t>       </a:t>
            </a:r>
            <a:r>
              <a:rPr lang="ja-JP" altLang="ja-JP" sz="1100" dirty="0"/>
              <a:t>人とそうでない人の</a:t>
            </a:r>
            <a:r>
              <a:rPr lang="ja-JP" altLang="ja-JP" sz="1100" b="1" dirty="0"/>
              <a:t>差をつける</a:t>
            </a:r>
            <a:r>
              <a:rPr lang="ja-JP" altLang="ja-JP" sz="1100" dirty="0"/>
              <a:t>。</a:t>
            </a:r>
            <a:endParaRPr lang="en-US" altLang="ja-JP" sz="1100" dirty="0"/>
          </a:p>
          <a:p>
            <a:pPr hangingPunct="0"/>
            <a:r>
              <a:rPr lang="en-US" altLang="ja-JP" sz="1100" dirty="0">
                <a:solidFill>
                  <a:srgbClr val="FF0000"/>
                </a:solidFill>
              </a:rPr>
              <a:t> </a:t>
            </a:r>
            <a:r>
              <a:rPr lang="ja-JP" altLang="en-US" sz="1100" dirty="0">
                <a:solidFill>
                  <a:srgbClr val="FF0000"/>
                </a:solidFill>
              </a:rPr>
              <a:t>　</a:t>
            </a:r>
            <a:r>
              <a:rPr lang="ja-JP" altLang="ja-JP" sz="1100" dirty="0">
                <a:solidFill>
                  <a:srgbClr val="FF0000"/>
                </a:solidFill>
              </a:rPr>
              <a:t>規程通りの賞与を受けるための条件！</a:t>
            </a:r>
          </a:p>
          <a:p>
            <a:pPr hangingPunct="0"/>
            <a:r>
              <a:rPr lang="ja-JP" altLang="en-US" sz="1100" dirty="0">
                <a:solidFill>
                  <a:srgbClr val="FF0000"/>
                </a:solidFill>
              </a:rPr>
              <a:t>　　</a:t>
            </a:r>
            <a:r>
              <a:rPr lang="ja-JP" altLang="ja-JP" sz="1100" dirty="0">
                <a:solidFill>
                  <a:srgbClr val="FF0000"/>
                </a:solidFill>
              </a:rPr>
              <a:t>① 会社（グループ全体）が黒字であること。</a:t>
            </a:r>
          </a:p>
          <a:p>
            <a:pPr hangingPunct="0"/>
            <a:r>
              <a:rPr lang="ja-JP" altLang="en-US" sz="1100" dirty="0">
                <a:solidFill>
                  <a:srgbClr val="FF0000"/>
                </a:solidFill>
              </a:rPr>
              <a:t>　　</a:t>
            </a:r>
            <a:r>
              <a:rPr lang="ja-JP" altLang="ja-JP" sz="1100" dirty="0">
                <a:solidFill>
                  <a:srgbClr val="FF0000"/>
                </a:solidFill>
              </a:rPr>
              <a:t>② </a:t>
            </a:r>
            <a:r>
              <a:rPr lang="ja-JP" altLang="ja-JP" sz="1100" b="1" dirty="0">
                <a:solidFill>
                  <a:srgbClr val="FF0000"/>
                </a:solidFill>
              </a:rPr>
              <a:t>正社員として１年を経過</a:t>
            </a:r>
            <a:r>
              <a:rPr lang="ja-JP" altLang="ja-JP" sz="1100" dirty="0">
                <a:solidFill>
                  <a:srgbClr val="FF0000"/>
                </a:solidFill>
              </a:rPr>
              <a:t>していること。</a:t>
            </a:r>
          </a:p>
          <a:p>
            <a:pPr hangingPunct="0"/>
            <a:r>
              <a:rPr lang="ja-JP" altLang="ja-JP" sz="1100" dirty="0"/>
              <a:t>（</a:t>
            </a:r>
            <a:r>
              <a:rPr lang="en-US" altLang="ja-JP" sz="1100" dirty="0"/>
              <a:t>2</a:t>
            </a:r>
            <a:r>
              <a:rPr lang="ja-JP" altLang="ja-JP" sz="1100" dirty="0"/>
              <a:t>）</a:t>
            </a:r>
            <a:r>
              <a:rPr lang="ja-JP" altLang="ja-JP" sz="1100" b="1" dirty="0"/>
              <a:t>賞与の査定</a:t>
            </a:r>
            <a:r>
              <a:rPr lang="ja-JP" altLang="ja-JP" sz="1100" dirty="0"/>
              <a:t>は、リーダー会議で決定される。</a:t>
            </a:r>
          </a:p>
          <a:p>
            <a:pPr hangingPunct="0"/>
            <a:r>
              <a:rPr lang="ja-JP" altLang="ja-JP" sz="1100" dirty="0"/>
              <a:t>その他社長の評価として所長枠を設ける。</a:t>
            </a:r>
          </a:p>
          <a:p>
            <a:pPr hangingPunct="0"/>
            <a:r>
              <a:rPr lang="ja-JP" altLang="ja-JP" sz="1100" dirty="0"/>
              <a:t>（</a:t>
            </a:r>
            <a:r>
              <a:rPr lang="en-US" altLang="ja-JP" sz="1100" dirty="0"/>
              <a:t>3</a:t>
            </a:r>
            <a:r>
              <a:rPr lang="ja-JP" altLang="ja-JP" sz="1100" dirty="0"/>
              <a:t>）</a:t>
            </a:r>
            <a:r>
              <a:rPr lang="ja-JP" altLang="ja-JP" sz="1100" b="1" dirty="0"/>
              <a:t>賞与査定基準</a:t>
            </a:r>
            <a:r>
              <a:rPr lang="ja-JP" altLang="ja-JP" sz="1100" dirty="0"/>
              <a:t>は、半期ごと</a:t>
            </a:r>
            <a:r>
              <a:rPr lang="ja-JP" altLang="en-US" sz="1100" dirty="0"/>
              <a:t>の</a:t>
            </a:r>
            <a:r>
              <a:rPr lang="ja-JP" altLang="ja-JP" sz="1100" dirty="0"/>
              <a:t>人事評価表に基</a:t>
            </a:r>
            <a:r>
              <a:rPr lang="ja-JP" altLang="en-US" sz="1100" dirty="0"/>
              <a:t>く。</a:t>
            </a:r>
            <a:endParaRPr lang="ja-JP" altLang="ja-JP" sz="1100" dirty="0"/>
          </a:p>
          <a:p>
            <a:pPr hangingPunct="0"/>
            <a:r>
              <a:rPr lang="ja-JP" altLang="ja-JP" sz="1100" dirty="0"/>
              <a:t>（</a:t>
            </a:r>
            <a:r>
              <a:rPr lang="en-US" altLang="ja-JP" sz="1100" dirty="0"/>
              <a:t>4</a:t>
            </a:r>
            <a:r>
              <a:rPr lang="ja-JP" altLang="ja-JP" sz="1100" dirty="0"/>
              <a:t>）</a:t>
            </a:r>
            <a:r>
              <a:rPr lang="ja-JP" altLang="ja-JP" sz="1100" b="1" dirty="0"/>
              <a:t>会社の業績</a:t>
            </a:r>
            <a:r>
              <a:rPr lang="ja-JP" altLang="ja-JP" sz="1100" dirty="0"/>
              <a:t>に応じて総額を所長が決定し、各グループごとに</a:t>
            </a:r>
            <a:endParaRPr lang="en-US" altLang="ja-JP" sz="1100" dirty="0"/>
          </a:p>
          <a:p>
            <a:pPr hangingPunct="0"/>
            <a:r>
              <a:rPr lang="en-US" altLang="ja-JP" sz="1100" dirty="0"/>
              <a:t>       </a:t>
            </a:r>
            <a:r>
              <a:rPr lang="ja-JP" altLang="ja-JP" sz="1100" dirty="0"/>
              <a:t>賞与査定基準に基づき評価して配分点数表により決定する。</a:t>
            </a:r>
            <a:endParaRPr lang="en-US" altLang="ja-JP" sz="1100" dirty="0"/>
          </a:p>
          <a:p>
            <a:pPr hangingPunct="0"/>
            <a:r>
              <a:rPr lang="en-US" altLang="ja-JP" sz="1100" b="1" dirty="0"/>
              <a:t>       </a:t>
            </a:r>
            <a:r>
              <a:rPr lang="ja-JP" altLang="ja-JP" sz="1100" b="1" dirty="0"/>
              <a:t>所長、専務、リーダーの評価を加算減算して</a:t>
            </a:r>
            <a:r>
              <a:rPr lang="ja-JP" altLang="ja-JP" sz="1100" dirty="0"/>
              <a:t>決定する。</a:t>
            </a:r>
          </a:p>
          <a:p>
            <a:pPr hangingPunct="0"/>
            <a:r>
              <a:rPr lang="ja-JP" altLang="ja-JP" sz="1100" dirty="0"/>
              <a:t>（</a:t>
            </a:r>
            <a:r>
              <a:rPr lang="en-US" altLang="ja-JP" sz="1100" dirty="0"/>
              <a:t>5</a:t>
            </a:r>
            <a:r>
              <a:rPr lang="ja-JP" altLang="ja-JP" sz="1100" dirty="0"/>
              <a:t>）下記の事由により</a:t>
            </a:r>
            <a:r>
              <a:rPr lang="ja-JP" altLang="ja-JP" sz="1100" b="1" dirty="0"/>
              <a:t>減額</a:t>
            </a:r>
            <a:r>
              <a:rPr lang="ja-JP" altLang="ja-JP" sz="1100" dirty="0"/>
              <a:t>及び</a:t>
            </a:r>
            <a:r>
              <a:rPr lang="ja-JP" altLang="ja-JP" sz="1100" b="1" dirty="0"/>
              <a:t>大幅減額</a:t>
            </a:r>
            <a:r>
              <a:rPr lang="ja-JP" altLang="ja-JP" sz="1100" dirty="0"/>
              <a:t>、</a:t>
            </a:r>
            <a:r>
              <a:rPr lang="ja-JP" altLang="ja-JP" sz="1100" b="1" dirty="0"/>
              <a:t>支給ゼロ</a:t>
            </a:r>
            <a:r>
              <a:rPr lang="ja-JP" altLang="ja-JP" sz="1100" dirty="0"/>
              <a:t>にする。</a:t>
            </a:r>
          </a:p>
          <a:p>
            <a:pPr hangingPunct="0"/>
            <a:r>
              <a:rPr lang="en-US" altLang="ja-JP" sz="1100" dirty="0"/>
              <a:t>    </a:t>
            </a:r>
            <a:r>
              <a:rPr lang="ja-JP" altLang="ja-JP" sz="1100" dirty="0"/>
              <a:t>①欠勤・遅刻・早退。無断欠勤・遅刻・早退は特に厳しくする。</a:t>
            </a:r>
          </a:p>
          <a:p>
            <a:pPr hangingPunct="0"/>
            <a:r>
              <a:rPr lang="en-US" altLang="ja-JP" sz="1100" dirty="0"/>
              <a:t>    </a:t>
            </a:r>
            <a:r>
              <a:rPr lang="ja-JP" altLang="ja-JP" sz="1100" dirty="0"/>
              <a:t>②業務ミスが重なった者。大きな業務ミスをした場合。</a:t>
            </a:r>
          </a:p>
          <a:p>
            <a:pPr hangingPunct="0"/>
            <a:r>
              <a:rPr lang="en-US" altLang="ja-JP" sz="1100" dirty="0"/>
              <a:t>    </a:t>
            </a:r>
            <a:r>
              <a:rPr lang="ja-JP" altLang="ja-JP" sz="1100" dirty="0"/>
              <a:t>③業務命令に従わない者。</a:t>
            </a:r>
          </a:p>
          <a:p>
            <a:pPr hangingPunct="0"/>
            <a:r>
              <a:rPr lang="en-US" altLang="ja-JP" sz="1100" dirty="0"/>
              <a:t>    </a:t>
            </a:r>
            <a:r>
              <a:rPr lang="ja-JP" altLang="ja-JP" sz="1100" dirty="0"/>
              <a:t>④２</a:t>
            </a:r>
            <a:r>
              <a:rPr lang="en-US" altLang="ja-JP" sz="1100" dirty="0"/>
              <a:t>A</a:t>
            </a:r>
            <a:r>
              <a:rPr lang="ja-JP" altLang="ja-JP" sz="1100" dirty="0"/>
              <a:t>・３グループで新規担当の増加のないもの。</a:t>
            </a:r>
          </a:p>
          <a:p>
            <a:pPr hangingPunct="0"/>
            <a:r>
              <a:rPr lang="en-US" altLang="ja-JP" sz="1100" dirty="0"/>
              <a:t>    </a:t>
            </a:r>
            <a:r>
              <a:rPr lang="ja-JP" altLang="ja-JP" sz="1100" dirty="0"/>
              <a:t>⑤クレームにより解約担当替えになった者。</a:t>
            </a:r>
          </a:p>
          <a:p>
            <a:pPr hangingPunct="0"/>
            <a:r>
              <a:rPr lang="en-US" altLang="ja-JP" sz="1100" dirty="0"/>
              <a:t>    </a:t>
            </a:r>
            <a:r>
              <a:rPr lang="ja-JP" altLang="ja-JP" sz="1100" dirty="0"/>
              <a:t>⑥経営品質を著しく落とした者。（</a:t>
            </a:r>
            <a:r>
              <a:rPr lang="en-US" altLang="ja-JP" sz="1100" dirty="0"/>
              <a:t>P.172 </a:t>
            </a:r>
            <a:r>
              <a:rPr lang="ja-JP" altLang="ja-JP" sz="1100" dirty="0"/>
              <a:t>参照）</a:t>
            </a:r>
          </a:p>
          <a:p>
            <a:pPr hangingPunct="0"/>
            <a:r>
              <a:rPr lang="ja-JP" altLang="ja-JP" sz="1100" dirty="0"/>
              <a:t>（</a:t>
            </a:r>
            <a:r>
              <a:rPr lang="en-US" altLang="ja-JP" sz="1100" dirty="0"/>
              <a:t>6</a:t>
            </a:r>
            <a:r>
              <a:rPr lang="ja-JP" altLang="ja-JP" sz="1100" dirty="0"/>
              <a:t>）給料に見合う働きのない者は大幅に減額するか又は支給し</a:t>
            </a:r>
            <a:endParaRPr lang="en-US" altLang="ja-JP" sz="1100" dirty="0"/>
          </a:p>
          <a:p>
            <a:pPr hangingPunct="0"/>
            <a:r>
              <a:rPr lang="en-US" altLang="ja-JP" sz="1100" dirty="0"/>
              <a:t>       </a:t>
            </a:r>
            <a:r>
              <a:rPr lang="ja-JP" altLang="ja-JP" sz="1100" dirty="0"/>
              <a:t>ないことがある。</a:t>
            </a:r>
            <a:r>
              <a:rPr lang="ja-JP" altLang="ja-JP" sz="1100" dirty="0">
                <a:solidFill>
                  <a:srgbClr val="FF0000"/>
                </a:solidFill>
              </a:rPr>
              <a:t>月給は生活給・賞与は成果と貢献</a:t>
            </a:r>
            <a:r>
              <a:rPr lang="ja-JP" altLang="ja-JP" sz="1100" dirty="0"/>
              <a:t>。</a:t>
            </a:r>
          </a:p>
          <a:p>
            <a:pPr hangingPunct="0"/>
            <a:r>
              <a:rPr lang="ja-JP" altLang="ja-JP" sz="1100" dirty="0"/>
              <a:t>（</a:t>
            </a:r>
            <a:r>
              <a:rPr lang="en-US" altLang="ja-JP" sz="1100" dirty="0"/>
              <a:t>7</a:t>
            </a:r>
            <a:r>
              <a:rPr lang="ja-JP" altLang="ja-JP" sz="1100" dirty="0"/>
              <a:t>）賞与は</a:t>
            </a:r>
            <a:r>
              <a:rPr lang="ja-JP" altLang="ja-JP" sz="1100" b="1" dirty="0"/>
              <a:t>６月末日と </a:t>
            </a:r>
            <a:r>
              <a:rPr lang="en-US" altLang="ja-JP" sz="1100" b="1" dirty="0"/>
              <a:t>12 </a:t>
            </a:r>
            <a:r>
              <a:rPr lang="ja-JP" altLang="ja-JP" sz="1100" b="1" dirty="0"/>
              <a:t>月 </a:t>
            </a:r>
            <a:r>
              <a:rPr lang="en-US" altLang="ja-JP" sz="1100" b="1" dirty="0"/>
              <a:t>10 </a:t>
            </a:r>
            <a:r>
              <a:rPr lang="ja-JP" altLang="ja-JP" sz="1100" b="1" dirty="0"/>
              <a:t>日</a:t>
            </a:r>
            <a:r>
              <a:rPr lang="ja-JP" altLang="ja-JP" sz="1100" dirty="0"/>
              <a:t>に</a:t>
            </a:r>
            <a:r>
              <a:rPr lang="ja-JP" altLang="ja-JP" sz="1100" b="1" dirty="0"/>
              <a:t>在籍している社員のみ</a:t>
            </a:r>
            <a:r>
              <a:rPr lang="ja-JP" altLang="ja-JP" sz="1100" dirty="0"/>
              <a:t>に支</a:t>
            </a:r>
            <a:endParaRPr lang="en-US" altLang="ja-JP" sz="1100" dirty="0"/>
          </a:p>
          <a:p>
            <a:pPr hangingPunct="0"/>
            <a:r>
              <a:rPr lang="ja-JP" altLang="en-US" sz="1100" dirty="0"/>
              <a:t>　　 </a:t>
            </a:r>
            <a:r>
              <a:rPr lang="ja-JP" altLang="ja-JP" sz="1100" dirty="0"/>
              <a:t>給する。所長が現金で支給する。</a:t>
            </a:r>
            <a:endParaRPr lang="en-US" altLang="ja-JP" sz="1100" dirty="0"/>
          </a:p>
          <a:p>
            <a:pPr hangingPunct="0"/>
            <a:endParaRPr lang="en-US" altLang="ja-JP" sz="1100" b="1" dirty="0"/>
          </a:p>
          <a:p>
            <a:pPr hangingPunct="0"/>
            <a:r>
              <a:rPr lang="ja-JP" altLang="ja-JP" sz="1100" b="1" dirty="0"/>
              <a:t>７．</a:t>
            </a:r>
            <a:r>
              <a:rPr lang="ja-JP" altLang="ja-JP" sz="1100" b="1" dirty="0">
                <a:solidFill>
                  <a:srgbClr val="FF0000"/>
                </a:solidFill>
              </a:rPr>
              <a:t>決算賞与（社長から感謝して頂くもの）</a:t>
            </a:r>
            <a:endParaRPr lang="ja-JP" altLang="ja-JP" sz="1100" dirty="0">
              <a:solidFill>
                <a:srgbClr val="FF0000"/>
              </a:solidFill>
            </a:endParaRPr>
          </a:p>
          <a:p>
            <a:pPr hangingPunct="0"/>
            <a:r>
              <a:rPr lang="ja-JP" altLang="ja-JP" sz="1100" b="1" dirty="0"/>
              <a:t>全社員の努力の成果</a:t>
            </a:r>
            <a:r>
              <a:rPr lang="ja-JP" altLang="en-US" sz="1100" dirty="0"/>
              <a:t>。</a:t>
            </a:r>
            <a:r>
              <a:rPr lang="ja-JP" altLang="ja-JP" sz="1100" dirty="0"/>
              <a:t>パンジーさん、新人にも支給する。</a:t>
            </a:r>
          </a:p>
          <a:p>
            <a:pPr hangingPunct="0"/>
            <a:r>
              <a:rPr lang="ja-JP" altLang="ja-JP" sz="1100" dirty="0"/>
              <a:t>①社内で貢献している者も評価基準を設け評価する。</a:t>
            </a:r>
          </a:p>
          <a:p>
            <a:pPr hangingPunct="0"/>
            <a:r>
              <a:rPr lang="ja-JP" altLang="en-US" sz="1100" dirty="0"/>
              <a:t>③</a:t>
            </a:r>
            <a:r>
              <a:rPr lang="ja-JP" altLang="ja-JP" sz="1100" dirty="0"/>
              <a:t>グループ全体で経常利益が</a:t>
            </a:r>
            <a:r>
              <a:rPr lang="en-US" altLang="ja-JP" sz="1100" dirty="0"/>
              <a:t> 200 </a:t>
            </a:r>
            <a:r>
              <a:rPr lang="ja-JP" altLang="ja-JP" sz="1100" dirty="0"/>
              <a:t>百万円以下の場合は決算賞与はなし。</a:t>
            </a:r>
          </a:p>
          <a:p>
            <a:pPr hangingPunct="0"/>
            <a:r>
              <a:rPr lang="ja-JP" altLang="en-US" sz="1100" dirty="0"/>
              <a:t>④</a:t>
            </a:r>
            <a:r>
              <a:rPr lang="en-US" altLang="ja-JP" sz="1100" dirty="0"/>
              <a:t>12 </a:t>
            </a:r>
            <a:r>
              <a:rPr lang="ja-JP" altLang="ja-JP" sz="1100" dirty="0"/>
              <a:t>月 </a:t>
            </a:r>
            <a:r>
              <a:rPr lang="en-US" altLang="ja-JP" sz="1100" dirty="0"/>
              <a:t>10 </a:t>
            </a:r>
            <a:r>
              <a:rPr lang="ja-JP" altLang="ja-JP" sz="1100" dirty="0"/>
              <a:t>日は冬の賞与と一緒に所長が現金で支給する。</a:t>
            </a:r>
          </a:p>
          <a:p>
            <a:pPr hangingPunct="0"/>
            <a:r>
              <a:rPr lang="ja-JP" altLang="ja-JP" sz="1100" dirty="0"/>
              <a:t>決算賞与は、決算日（</a:t>
            </a:r>
            <a:r>
              <a:rPr lang="en-US" altLang="ja-JP" sz="1100" dirty="0"/>
              <a:t>12 </a:t>
            </a:r>
            <a:r>
              <a:rPr lang="ja-JP" altLang="ja-JP" sz="1100" dirty="0"/>
              <a:t>月 </a:t>
            </a:r>
            <a:r>
              <a:rPr lang="en-US" altLang="ja-JP" sz="1100" dirty="0"/>
              <a:t>31 </a:t>
            </a:r>
            <a:r>
              <a:rPr lang="ja-JP" altLang="ja-JP" sz="1100" dirty="0"/>
              <a:t>日）現在在籍している社員</a:t>
            </a:r>
          </a:p>
          <a:p>
            <a:pPr hangingPunct="0"/>
            <a:r>
              <a:rPr lang="ja-JP" altLang="ja-JP" sz="1100" dirty="0"/>
              <a:t>のみに支給する。</a:t>
            </a:r>
          </a:p>
        </p:txBody>
      </p:sp>
      <p:sp>
        <p:nvSpPr>
          <p:cNvPr id="25" name="正方形/長方形 24"/>
          <p:cNvSpPr/>
          <p:nvPr/>
        </p:nvSpPr>
        <p:spPr>
          <a:xfrm>
            <a:off x="226634" y="539389"/>
            <a:ext cx="700833" cy="276999"/>
          </a:xfrm>
          <a:prstGeom prst="rect">
            <a:avLst/>
          </a:prstGeom>
        </p:spPr>
        <p:txBody>
          <a:bodyPr wrap="none">
            <a:spAutoFit/>
          </a:bodyPr>
          <a:lstStyle/>
          <a:p>
            <a:pPr hangingPunct="0"/>
            <a:r>
              <a:rPr lang="ja-JP" altLang="en-US" sz="1200" b="1" dirty="0"/>
              <a:t>６．賞与</a:t>
            </a:r>
            <a:endParaRPr lang="en-US" altLang="ja-JP" sz="1200" b="1" dirty="0"/>
          </a:p>
        </p:txBody>
      </p:sp>
      <p:sp>
        <p:nvSpPr>
          <p:cNvPr id="27" name="正方形/長方形 26"/>
          <p:cNvSpPr/>
          <p:nvPr/>
        </p:nvSpPr>
        <p:spPr>
          <a:xfrm>
            <a:off x="251520" y="4448145"/>
            <a:ext cx="1960912" cy="276999"/>
          </a:xfrm>
          <a:prstGeom prst="rect">
            <a:avLst/>
          </a:prstGeom>
        </p:spPr>
        <p:txBody>
          <a:bodyPr wrap="square">
            <a:spAutoFit/>
          </a:bodyPr>
          <a:lstStyle/>
          <a:p>
            <a:pPr hangingPunct="0"/>
            <a:r>
              <a:rPr lang="ja-JP" altLang="en-US" sz="1200" b="1" dirty="0"/>
              <a:t>７．決算賞与</a:t>
            </a:r>
            <a:endParaRPr lang="ja-JP" altLang="ja-JP" sz="1200" dirty="0"/>
          </a:p>
        </p:txBody>
      </p:sp>
      <p:sp>
        <p:nvSpPr>
          <p:cNvPr id="28" name="正方形/長方形 27"/>
          <p:cNvSpPr/>
          <p:nvPr/>
        </p:nvSpPr>
        <p:spPr>
          <a:xfrm>
            <a:off x="277595" y="4725144"/>
            <a:ext cx="3964067" cy="1961400"/>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正方形/長方形 28"/>
          <p:cNvSpPr/>
          <p:nvPr/>
        </p:nvSpPr>
        <p:spPr>
          <a:xfrm>
            <a:off x="277595" y="816388"/>
            <a:ext cx="3964067" cy="354871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1804328215"/>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35</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35</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35</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②社員に関する方針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31" name="グループ化 30"/>
          <p:cNvGrpSpPr/>
          <p:nvPr/>
        </p:nvGrpSpPr>
        <p:grpSpPr>
          <a:xfrm>
            <a:off x="4716015" y="-10621"/>
            <a:ext cx="3168353" cy="391170"/>
            <a:chOff x="4826003" y="-24938"/>
            <a:chExt cx="3290312" cy="391170"/>
          </a:xfrm>
          <a:solidFill>
            <a:srgbClr val="FFC000"/>
          </a:solidFill>
        </p:grpSpPr>
        <p:sp>
          <p:nvSpPr>
            <p:cNvPr id="33" name="フリーフォーム 32"/>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34" name="フリーフォーム 33"/>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35" name="フリーフォーム 34"/>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36" name="フリーフォーム 3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37" name="フリーフォーム 3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54" name="テキスト ボックス 53"/>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テキスト ボックス 25"/>
          <p:cNvSpPr txBox="1"/>
          <p:nvPr/>
        </p:nvSpPr>
        <p:spPr>
          <a:xfrm>
            <a:off x="4860032" y="836712"/>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社員に関する方針</a:t>
            </a:r>
            <a:endParaRPr lang="en-US" altLang="ja-JP" sz="1100" b="1" dirty="0"/>
          </a:p>
          <a:p>
            <a:pPr hangingPunct="0"/>
            <a:r>
              <a:rPr lang="ja-JP" altLang="ja-JP" sz="1100" dirty="0"/>
              <a:t>　</a:t>
            </a:r>
            <a:r>
              <a:rPr lang="en-US" altLang="ja-JP" sz="1100" dirty="0"/>
              <a:t> </a:t>
            </a:r>
            <a:endParaRPr lang="en-US" altLang="ja-JP" sz="1100" b="1" dirty="0"/>
          </a:p>
          <a:p>
            <a:pPr hangingPunct="0"/>
            <a:r>
              <a:rPr lang="ja-JP" altLang="ja-JP" sz="1100" b="1" dirty="0"/>
              <a:t>８．退職者</a:t>
            </a:r>
            <a:endParaRPr lang="ja-JP" altLang="ja-JP" sz="1100" dirty="0"/>
          </a:p>
          <a:p>
            <a:pPr hangingPunct="0"/>
            <a:r>
              <a:rPr lang="ja-JP" altLang="ja-JP" sz="1100" dirty="0"/>
              <a:t>（</a:t>
            </a:r>
            <a:r>
              <a:rPr lang="en-US" altLang="ja-JP" sz="1100" dirty="0"/>
              <a:t>1</a:t>
            </a:r>
            <a:r>
              <a:rPr lang="ja-JP" altLang="ja-JP" sz="1100" dirty="0"/>
              <a:t>）結婚による退職は、残念ですけどお祝いします。</a:t>
            </a:r>
            <a:endParaRPr lang="en-US" altLang="ja-JP" sz="1100" dirty="0"/>
          </a:p>
          <a:p>
            <a:pPr hangingPunct="0"/>
            <a:r>
              <a:rPr lang="ja-JP" altLang="ja-JP" sz="1100" dirty="0"/>
              <a:t>（</a:t>
            </a:r>
            <a:r>
              <a:rPr lang="en-US" altLang="ja-JP" sz="1100" dirty="0"/>
              <a:t>2</a:t>
            </a:r>
            <a:r>
              <a:rPr lang="ja-JP" altLang="ja-JP" sz="1100" dirty="0"/>
              <a:t>）退職希望者は、退職日の、</a:t>
            </a:r>
            <a:r>
              <a:rPr lang="en-US" altLang="ja-JP" sz="1100" b="1" dirty="0"/>
              <a:t>2GA </a:t>
            </a:r>
            <a:r>
              <a:rPr lang="ja-JP" altLang="ja-JP" sz="1100" b="1" dirty="0"/>
              <a:t>以上は３ケ月前、それ以外は</a:t>
            </a:r>
            <a:endParaRPr lang="en-US" altLang="ja-JP" sz="1100" b="1" dirty="0"/>
          </a:p>
          <a:p>
            <a:pPr hangingPunct="0"/>
            <a:r>
              <a:rPr lang="ja-JP" altLang="en-US" sz="1100" b="1" dirty="0"/>
              <a:t>　　 </a:t>
            </a:r>
            <a:r>
              <a:rPr lang="ja-JP" altLang="ja-JP" sz="1100" b="1" dirty="0"/>
              <a:t>１ケ月前</a:t>
            </a:r>
            <a:r>
              <a:rPr lang="ja-JP" altLang="ja-JP" sz="1100" dirty="0"/>
              <a:t>（個々の事情により延長あり）に退職願いを所長に</a:t>
            </a:r>
            <a:endParaRPr lang="en-US" altLang="ja-JP" sz="1100" dirty="0"/>
          </a:p>
          <a:p>
            <a:pPr hangingPunct="0"/>
            <a:r>
              <a:rPr lang="en-US" altLang="ja-JP" sz="1100" dirty="0"/>
              <a:t>       </a:t>
            </a:r>
            <a:r>
              <a:rPr lang="ja-JP" altLang="ja-JP" sz="1100" dirty="0"/>
              <a:t>提出する。所長の判断により１ケ月以内の退職も認めること</a:t>
            </a:r>
            <a:endParaRPr lang="en-US" altLang="ja-JP" sz="1100" dirty="0"/>
          </a:p>
          <a:p>
            <a:pPr hangingPunct="0"/>
            <a:r>
              <a:rPr lang="en-US" altLang="ja-JP" sz="1100" dirty="0"/>
              <a:t>       </a:t>
            </a:r>
            <a:r>
              <a:rPr lang="ja-JP" altLang="ja-JP" sz="1100" dirty="0"/>
              <a:t>もある。また社員の退職時に、会社の資料などの持ち出しや</a:t>
            </a:r>
            <a:endParaRPr lang="en-US" altLang="ja-JP" sz="1100" dirty="0"/>
          </a:p>
          <a:p>
            <a:pPr hangingPunct="0"/>
            <a:r>
              <a:rPr lang="en-US" altLang="ja-JP" sz="1100" dirty="0"/>
              <a:t>       </a:t>
            </a:r>
            <a:r>
              <a:rPr lang="ja-JP" altLang="ja-JP" sz="1100" dirty="0"/>
              <a:t>お客様の勧誘によって、事務所が損害を受けたときは、法的</a:t>
            </a:r>
            <a:endParaRPr lang="en-US" altLang="ja-JP" sz="1100" dirty="0"/>
          </a:p>
          <a:p>
            <a:pPr hangingPunct="0"/>
            <a:r>
              <a:rPr lang="en-US" altLang="ja-JP" sz="1100" dirty="0"/>
              <a:t>       </a:t>
            </a:r>
            <a:r>
              <a:rPr lang="ja-JP" altLang="ja-JP" sz="1100" dirty="0"/>
              <a:t>手段でその者に損害賠償を請求する。退職金も支払わない。</a:t>
            </a:r>
          </a:p>
          <a:p>
            <a:pPr hangingPunct="0"/>
            <a:r>
              <a:rPr lang="ja-JP" altLang="ja-JP" sz="1100" dirty="0"/>
              <a:t>（</a:t>
            </a:r>
            <a:r>
              <a:rPr lang="en-US" altLang="ja-JP" sz="1100" dirty="0"/>
              <a:t>3</a:t>
            </a:r>
            <a:r>
              <a:rPr lang="ja-JP" altLang="ja-JP" sz="1100" dirty="0"/>
              <a:t>）３年以上勤務の退職者は、退職金を支給する（従業員退職金</a:t>
            </a:r>
            <a:endParaRPr lang="en-US" altLang="ja-JP" sz="1100" dirty="0"/>
          </a:p>
          <a:p>
            <a:pPr hangingPunct="0"/>
            <a:r>
              <a:rPr lang="en-US" altLang="ja-JP" sz="1100" dirty="0"/>
              <a:t>       </a:t>
            </a:r>
            <a:r>
              <a:rPr lang="ja-JP" altLang="ja-JP" sz="1100" dirty="0"/>
              <a:t>規程による）。</a:t>
            </a:r>
          </a:p>
          <a:p>
            <a:pPr hangingPunct="0"/>
            <a:r>
              <a:rPr lang="ja-JP" altLang="ja-JP" sz="1100" dirty="0"/>
              <a:t>（</a:t>
            </a:r>
            <a:r>
              <a:rPr lang="en-US" altLang="ja-JP" sz="1100" dirty="0"/>
              <a:t>4</a:t>
            </a:r>
            <a:r>
              <a:rPr lang="ja-JP" altLang="ja-JP" sz="1100" dirty="0"/>
              <a:t>）</a:t>
            </a:r>
            <a:r>
              <a:rPr lang="ja-JP" altLang="ja-JP" sz="1100" b="1" dirty="0"/>
              <a:t>引き継ぎ</a:t>
            </a:r>
            <a:r>
              <a:rPr lang="ja-JP" altLang="ja-JP" sz="1100" dirty="0"/>
              <a:t>をしっかりやることが退職金が支払われる条件。自</a:t>
            </a:r>
            <a:endParaRPr lang="en-US" altLang="ja-JP" sz="1100" dirty="0"/>
          </a:p>
          <a:p>
            <a:pPr hangingPunct="0"/>
            <a:r>
              <a:rPr lang="en-US" altLang="ja-JP" sz="1100" dirty="0"/>
              <a:t>       </a:t>
            </a:r>
            <a:r>
              <a:rPr lang="ja-JP" altLang="ja-JP" sz="1100" dirty="0"/>
              <a:t>分勝手な理由により引き継ぎしないまま退職した場合は退職</a:t>
            </a:r>
            <a:endParaRPr lang="en-US" altLang="ja-JP" sz="1100" dirty="0"/>
          </a:p>
          <a:p>
            <a:pPr hangingPunct="0"/>
            <a:r>
              <a:rPr lang="en-US" altLang="ja-JP" sz="1100" dirty="0"/>
              <a:t>       </a:t>
            </a:r>
            <a:r>
              <a:rPr lang="ja-JP" altLang="ja-JP" sz="1100" dirty="0"/>
              <a:t>金はなし。</a:t>
            </a:r>
          </a:p>
          <a:p>
            <a:pPr hangingPunct="0"/>
            <a:r>
              <a:rPr lang="ja-JP" altLang="ja-JP" sz="1100" dirty="0"/>
              <a:t>（</a:t>
            </a:r>
            <a:r>
              <a:rPr lang="en-US" altLang="ja-JP" sz="1100" dirty="0"/>
              <a:t>5</a:t>
            </a:r>
            <a:r>
              <a:rPr lang="ja-JP" altLang="ja-JP" sz="1100" dirty="0"/>
              <a:t>）在職中の功績が特に顕著であると認められた場合は</a:t>
            </a:r>
            <a:r>
              <a:rPr lang="ja-JP" altLang="ja-JP" sz="1100" b="1" dirty="0"/>
              <a:t>別途功</a:t>
            </a:r>
            <a:endParaRPr lang="en-US" altLang="ja-JP" sz="1100" b="1" dirty="0"/>
          </a:p>
          <a:p>
            <a:pPr hangingPunct="0"/>
            <a:r>
              <a:rPr lang="en-US" altLang="ja-JP" sz="1100" b="1" dirty="0"/>
              <a:t>       </a:t>
            </a:r>
            <a:r>
              <a:rPr lang="ja-JP" altLang="ja-JP" sz="1100" b="1" dirty="0"/>
              <a:t>労金</a:t>
            </a:r>
            <a:r>
              <a:rPr lang="ja-JP" altLang="ja-JP" sz="1100" dirty="0"/>
              <a:t>を支給する。</a:t>
            </a:r>
          </a:p>
          <a:p>
            <a:pPr hangingPunct="0"/>
            <a:r>
              <a:rPr lang="ja-JP" altLang="ja-JP" sz="1100" dirty="0"/>
              <a:t>（</a:t>
            </a:r>
            <a:r>
              <a:rPr lang="en-US" altLang="ja-JP" sz="1100" dirty="0"/>
              <a:t>6</a:t>
            </a:r>
            <a:r>
              <a:rPr lang="ja-JP" altLang="ja-JP" sz="1100" dirty="0"/>
              <a:t>）</a:t>
            </a:r>
            <a:r>
              <a:rPr lang="ja-JP" altLang="ja-JP" sz="1100" b="1" dirty="0"/>
              <a:t>定年退職</a:t>
            </a:r>
            <a:endParaRPr lang="ja-JP" altLang="ja-JP" sz="1100" dirty="0"/>
          </a:p>
          <a:p>
            <a:pPr hangingPunct="0"/>
            <a:r>
              <a:rPr lang="en-US" altLang="ja-JP" sz="1100" b="1" dirty="0"/>
              <a:t>       65 </a:t>
            </a:r>
            <a:r>
              <a:rPr lang="ja-JP" altLang="ja-JP" sz="1100" b="1" dirty="0"/>
              <a:t>歳の誕生日</a:t>
            </a:r>
            <a:r>
              <a:rPr lang="ja-JP" altLang="ja-JP" sz="1100" dirty="0"/>
              <a:t>をもって</a:t>
            </a:r>
            <a:r>
              <a:rPr lang="ja-JP" altLang="ja-JP" sz="1100" b="1" dirty="0"/>
              <a:t>定年</a:t>
            </a:r>
            <a:r>
              <a:rPr lang="ja-JP" altLang="ja-JP" sz="1100" dirty="0"/>
              <a:t>とする。</a:t>
            </a:r>
            <a:r>
              <a:rPr lang="en-US" altLang="ja-JP" sz="1100" dirty="0"/>
              <a:t>65 </a:t>
            </a:r>
            <a:r>
              <a:rPr lang="ja-JP" altLang="ja-JP" sz="1100" dirty="0"/>
              <a:t>歳を過ぎた場合でも</a:t>
            </a:r>
            <a:endParaRPr lang="en-US" altLang="ja-JP" sz="1100" dirty="0"/>
          </a:p>
          <a:p>
            <a:pPr hangingPunct="0"/>
            <a:r>
              <a:rPr lang="en-US" altLang="ja-JP" sz="1100" dirty="0"/>
              <a:t>       70 </a:t>
            </a:r>
            <a:r>
              <a:rPr lang="ja-JP" altLang="ja-JP" sz="1100" dirty="0"/>
              <a:t>歳まで</a:t>
            </a:r>
            <a:r>
              <a:rPr lang="ja-JP" altLang="ja-JP" sz="1100" b="1" dirty="0"/>
              <a:t>嘱託</a:t>
            </a:r>
            <a:r>
              <a:rPr lang="ja-JP" altLang="ja-JP" sz="1100" dirty="0"/>
              <a:t>として働くことができる。</a:t>
            </a:r>
          </a:p>
          <a:p>
            <a:pPr hangingPunct="0"/>
            <a:r>
              <a:rPr lang="ja-JP" altLang="ja-JP" sz="1100" dirty="0"/>
              <a:t>（</a:t>
            </a:r>
            <a:r>
              <a:rPr lang="en-US" altLang="ja-JP" sz="1100" dirty="0"/>
              <a:t>7</a:t>
            </a:r>
            <a:r>
              <a:rPr lang="ja-JP" altLang="ja-JP" sz="1100" dirty="0"/>
              <a:t>）役員退職</a:t>
            </a:r>
          </a:p>
          <a:p>
            <a:pPr hangingPunct="0"/>
            <a:r>
              <a:rPr lang="en-US" altLang="ja-JP" sz="1100" b="1" dirty="0"/>
              <a:t>       65 </a:t>
            </a:r>
            <a:r>
              <a:rPr lang="ja-JP" altLang="ja-JP" sz="1100" b="1" dirty="0"/>
              <a:t>歳</a:t>
            </a:r>
            <a:r>
              <a:rPr lang="ja-JP" altLang="ja-JP" sz="1100" dirty="0"/>
              <a:t>をもって</a:t>
            </a:r>
            <a:r>
              <a:rPr lang="ja-JP" altLang="ja-JP" sz="1100" b="1" dirty="0"/>
              <a:t>役員定年制</a:t>
            </a:r>
            <a:r>
              <a:rPr lang="ja-JP" altLang="ja-JP" sz="1100" dirty="0"/>
              <a:t>とする。誕生日の来た期間中は全</a:t>
            </a:r>
            <a:endParaRPr lang="en-US" altLang="ja-JP" sz="1100" dirty="0"/>
          </a:p>
          <a:p>
            <a:pPr hangingPunct="0"/>
            <a:r>
              <a:rPr lang="en-US" altLang="ja-JP" sz="1100" dirty="0"/>
              <a:t>        </a:t>
            </a:r>
            <a:r>
              <a:rPr lang="ja-JP" altLang="ja-JP" sz="1100" dirty="0"/>
              <a:t>うする。社長・会長・相談役は </a:t>
            </a:r>
            <a:r>
              <a:rPr lang="en-US" altLang="ja-JP" sz="1100" dirty="0"/>
              <a:t>70 </a:t>
            </a:r>
            <a:r>
              <a:rPr lang="ja-JP" altLang="ja-JP" sz="1100" dirty="0"/>
              <a:t>歳とする。</a:t>
            </a:r>
            <a:r>
              <a:rPr lang="en-US" altLang="ja-JP" sz="1100" dirty="0"/>
              <a:t>70 </a:t>
            </a:r>
            <a:r>
              <a:rPr lang="ja-JP" altLang="ja-JP" sz="1100" dirty="0"/>
              <a:t>歳を過ぎた場</a:t>
            </a:r>
            <a:endParaRPr lang="en-US" altLang="ja-JP" sz="1100" dirty="0"/>
          </a:p>
          <a:p>
            <a:pPr hangingPunct="0"/>
            <a:r>
              <a:rPr lang="en-US" altLang="ja-JP" sz="1100" dirty="0"/>
              <a:t>       </a:t>
            </a:r>
            <a:r>
              <a:rPr lang="ja-JP" altLang="ja-JP" sz="1100" dirty="0"/>
              <a:t>合でも</a:t>
            </a:r>
            <a:r>
              <a:rPr lang="ja-JP" altLang="ja-JP" sz="1100" b="1" dirty="0"/>
              <a:t>顧問</a:t>
            </a:r>
            <a:r>
              <a:rPr lang="ja-JP" altLang="ja-JP" sz="1100" dirty="0"/>
              <a:t>として働くことができる。ただし、</a:t>
            </a:r>
            <a:r>
              <a:rPr lang="ja-JP" altLang="ja-JP" sz="1100" b="1" dirty="0"/>
              <a:t>創業者は自分</a:t>
            </a:r>
            <a:endParaRPr lang="en-US" altLang="ja-JP" sz="1100" b="1" dirty="0"/>
          </a:p>
          <a:p>
            <a:pPr hangingPunct="0"/>
            <a:r>
              <a:rPr lang="ja-JP" altLang="en-US" sz="1100" b="1" dirty="0"/>
              <a:t>　　</a:t>
            </a:r>
            <a:r>
              <a:rPr lang="ja-JP" altLang="ja-JP" sz="1100" b="1" dirty="0"/>
              <a:t>の判断</a:t>
            </a:r>
            <a:r>
              <a:rPr lang="ja-JP" altLang="ja-JP" sz="1100" dirty="0"/>
              <a:t>で進退を決める。</a:t>
            </a:r>
            <a:endParaRPr lang="en-US" altLang="ja-JP" sz="1100" dirty="0"/>
          </a:p>
          <a:p>
            <a:pPr hangingPunct="0"/>
            <a:endParaRPr lang="ja-JP" altLang="ja-JP" sz="1100" dirty="0"/>
          </a:p>
          <a:p>
            <a:pPr hangingPunct="0"/>
            <a:r>
              <a:rPr lang="ja-JP" altLang="ja-JP" sz="1100" b="1" dirty="0"/>
              <a:t>９．嘱　託（</a:t>
            </a:r>
            <a:r>
              <a:rPr lang="en-US" altLang="ja-JP" sz="1100" b="1" dirty="0"/>
              <a:t>70 </a:t>
            </a:r>
            <a:r>
              <a:rPr lang="ja-JP" altLang="ja-JP" sz="1100" b="1" dirty="0"/>
              <a:t>歳まで）</a:t>
            </a:r>
            <a:endParaRPr lang="ja-JP" altLang="ja-JP" sz="1100" dirty="0"/>
          </a:p>
          <a:p>
            <a:pPr hangingPunct="0"/>
            <a:r>
              <a:rPr lang="ja-JP" altLang="ja-JP" sz="1100" dirty="0"/>
              <a:t>（</a:t>
            </a:r>
            <a:r>
              <a:rPr lang="en-US" altLang="ja-JP" sz="1100" dirty="0"/>
              <a:t>1</a:t>
            </a:r>
            <a:r>
              <a:rPr lang="ja-JP" altLang="ja-JP" sz="1100" dirty="0"/>
              <a:t>） 定年退職後も、本人と会社の希望が合致する場合は、嘱託として働くことができる。</a:t>
            </a:r>
          </a:p>
          <a:p>
            <a:pPr hangingPunct="0"/>
            <a:endParaRPr lang="en-US" altLang="ja-JP" sz="1100" b="1" dirty="0"/>
          </a:p>
          <a:p>
            <a:pPr hangingPunct="0"/>
            <a:r>
              <a:rPr lang="en-US" altLang="ja-JP" sz="1100" b="1" dirty="0"/>
              <a:t>10</a:t>
            </a:r>
            <a:r>
              <a:rPr lang="ja-JP" altLang="ja-JP" sz="1100" b="1" dirty="0" err="1"/>
              <a:t>．</a:t>
            </a:r>
            <a:r>
              <a:rPr lang="ja-JP" altLang="ja-JP" sz="1100" b="1" dirty="0"/>
              <a:t>社員</a:t>
            </a:r>
            <a:r>
              <a:rPr lang="en-US" altLang="ja-JP" sz="1100" b="1" dirty="0"/>
              <a:t>B </a:t>
            </a:r>
            <a:r>
              <a:rPr lang="ja-JP" altLang="ja-JP" sz="1100" b="1" dirty="0"/>
              <a:t>コース</a:t>
            </a:r>
            <a:endParaRPr lang="ja-JP" altLang="ja-JP" sz="1100" dirty="0"/>
          </a:p>
          <a:p>
            <a:pPr hangingPunct="0"/>
            <a:r>
              <a:rPr lang="ja-JP" altLang="ja-JP" sz="1100" dirty="0"/>
              <a:t>（</a:t>
            </a:r>
            <a:r>
              <a:rPr lang="en-US" altLang="ja-JP" sz="1100" dirty="0"/>
              <a:t>1</a:t>
            </a:r>
            <a:r>
              <a:rPr lang="ja-JP" altLang="ja-JP" sz="1100" dirty="0"/>
              <a:t>）家庭の都合資格取得等の</a:t>
            </a:r>
            <a:r>
              <a:rPr lang="ja-JP" altLang="en-US" sz="1100" dirty="0"/>
              <a:t>為</a:t>
            </a:r>
            <a:r>
              <a:rPr lang="ja-JP" altLang="ja-JP" sz="1100" dirty="0"/>
              <a:t>に一定期間残業しない</a:t>
            </a:r>
            <a:r>
              <a:rPr lang="ja-JP" altLang="ja-JP" sz="1100" b="1" dirty="0"/>
              <a:t>正社員</a:t>
            </a:r>
            <a:r>
              <a:rPr lang="ja-JP" altLang="ja-JP" sz="1100" dirty="0"/>
              <a:t>。</a:t>
            </a:r>
          </a:p>
          <a:p>
            <a:pPr hangingPunct="0"/>
            <a:r>
              <a:rPr lang="ja-JP" altLang="ja-JP" sz="1100" dirty="0"/>
              <a:t>（</a:t>
            </a:r>
            <a:r>
              <a:rPr lang="en-US" altLang="ja-JP" sz="1100" dirty="0"/>
              <a:t>2</a:t>
            </a:r>
            <a:r>
              <a:rPr lang="ja-JP" altLang="ja-JP" sz="1100" dirty="0"/>
              <a:t>）残業しないことを条件に入社した正社員。</a:t>
            </a:r>
          </a:p>
        </p:txBody>
      </p:sp>
      <p:sp>
        <p:nvSpPr>
          <p:cNvPr id="25" name="正方形/長方形 24"/>
          <p:cNvSpPr/>
          <p:nvPr/>
        </p:nvSpPr>
        <p:spPr>
          <a:xfrm>
            <a:off x="252083" y="3429000"/>
            <a:ext cx="700833" cy="276999"/>
          </a:xfrm>
          <a:prstGeom prst="rect">
            <a:avLst/>
          </a:prstGeom>
        </p:spPr>
        <p:txBody>
          <a:bodyPr wrap="none">
            <a:spAutoFit/>
          </a:bodyPr>
          <a:lstStyle/>
          <a:p>
            <a:pPr hangingPunct="0"/>
            <a:r>
              <a:rPr lang="ja-JP" altLang="en-US" sz="1200" b="1" dirty="0"/>
              <a:t>９．嘱託</a:t>
            </a:r>
            <a:endParaRPr lang="ja-JP" altLang="ja-JP" sz="1200" dirty="0"/>
          </a:p>
        </p:txBody>
      </p:sp>
      <p:sp>
        <p:nvSpPr>
          <p:cNvPr id="27" name="正方形/長方形 26"/>
          <p:cNvSpPr/>
          <p:nvPr/>
        </p:nvSpPr>
        <p:spPr>
          <a:xfrm>
            <a:off x="259310" y="5301208"/>
            <a:ext cx="498855" cy="276999"/>
          </a:xfrm>
          <a:prstGeom prst="rect">
            <a:avLst/>
          </a:prstGeom>
        </p:spPr>
        <p:txBody>
          <a:bodyPr wrap="none">
            <a:spAutoFit/>
          </a:bodyPr>
          <a:lstStyle/>
          <a:p>
            <a:pPr hangingPunct="0"/>
            <a:r>
              <a:rPr lang="ja-JP" altLang="en-US" sz="1200" b="1" dirty="0"/>
              <a:t>１０．</a:t>
            </a:r>
            <a:endParaRPr lang="en-US" altLang="ja-JP" sz="1200" b="1" dirty="0"/>
          </a:p>
        </p:txBody>
      </p:sp>
      <p:sp>
        <p:nvSpPr>
          <p:cNvPr id="28" name="正方形/長方形 27"/>
          <p:cNvSpPr/>
          <p:nvPr/>
        </p:nvSpPr>
        <p:spPr>
          <a:xfrm>
            <a:off x="270123" y="816387"/>
            <a:ext cx="3964067" cy="2540605"/>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正方形/長方形 28"/>
          <p:cNvSpPr/>
          <p:nvPr/>
        </p:nvSpPr>
        <p:spPr>
          <a:xfrm>
            <a:off x="226634" y="539389"/>
            <a:ext cx="854721" cy="276999"/>
          </a:xfrm>
          <a:prstGeom prst="rect">
            <a:avLst/>
          </a:prstGeom>
        </p:spPr>
        <p:txBody>
          <a:bodyPr wrap="none">
            <a:spAutoFit/>
          </a:bodyPr>
          <a:lstStyle/>
          <a:p>
            <a:pPr hangingPunct="0"/>
            <a:r>
              <a:rPr lang="ja-JP" altLang="en-US" sz="1200" b="1" dirty="0"/>
              <a:t>８．退職者</a:t>
            </a:r>
            <a:endParaRPr lang="en-US" altLang="ja-JP" sz="1200" b="1" dirty="0"/>
          </a:p>
        </p:txBody>
      </p:sp>
      <p:sp>
        <p:nvSpPr>
          <p:cNvPr id="30" name="正方形/長方形 29"/>
          <p:cNvSpPr/>
          <p:nvPr/>
        </p:nvSpPr>
        <p:spPr>
          <a:xfrm>
            <a:off x="291242" y="3717032"/>
            <a:ext cx="3921827" cy="1440160"/>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正方形/長方形 31"/>
          <p:cNvSpPr/>
          <p:nvPr/>
        </p:nvSpPr>
        <p:spPr>
          <a:xfrm>
            <a:off x="277595" y="5589240"/>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411991823"/>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36</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36</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36</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②社員に関する方針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31" name="グループ化 30"/>
          <p:cNvGrpSpPr/>
          <p:nvPr/>
        </p:nvGrpSpPr>
        <p:grpSpPr>
          <a:xfrm>
            <a:off x="4716015" y="-10621"/>
            <a:ext cx="3168353" cy="391170"/>
            <a:chOff x="4826003" y="-24938"/>
            <a:chExt cx="3290312" cy="391170"/>
          </a:xfrm>
          <a:solidFill>
            <a:srgbClr val="FFC000"/>
          </a:solidFill>
        </p:grpSpPr>
        <p:sp>
          <p:nvSpPr>
            <p:cNvPr id="33" name="フリーフォーム 32"/>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34" name="フリーフォーム 33"/>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35" name="フリーフォーム 34"/>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36" name="フリーフォーム 3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37" name="フリーフォーム 3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54" name="テキスト ボックス 53"/>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テキスト ボックス 25"/>
          <p:cNvSpPr txBox="1"/>
          <p:nvPr/>
        </p:nvSpPr>
        <p:spPr>
          <a:xfrm>
            <a:off x="4860032" y="836712"/>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社員に関する方針</a:t>
            </a:r>
            <a:endParaRPr lang="en-US" altLang="ja-JP" sz="1100" b="1" dirty="0"/>
          </a:p>
          <a:p>
            <a:pPr hangingPunct="0"/>
            <a:r>
              <a:rPr lang="ja-JP" altLang="ja-JP" sz="1100" dirty="0"/>
              <a:t>　</a:t>
            </a:r>
            <a:r>
              <a:rPr lang="en-US" altLang="ja-JP" sz="1100" dirty="0"/>
              <a:t>  </a:t>
            </a:r>
            <a:endParaRPr lang="en-US" altLang="ja-JP" sz="1100" b="1" dirty="0"/>
          </a:p>
          <a:p>
            <a:pPr hangingPunct="0"/>
            <a:r>
              <a:rPr lang="en-US" altLang="ja-JP" sz="1100" b="1" dirty="0"/>
              <a:t>11</a:t>
            </a:r>
            <a:r>
              <a:rPr lang="ja-JP" altLang="ja-JP" sz="1100" b="1" dirty="0" err="1"/>
              <a:t>．</a:t>
            </a:r>
            <a:r>
              <a:rPr lang="ja-JP" altLang="ja-JP" sz="1100" b="1" dirty="0"/>
              <a:t>朝　礼（訓練の場）</a:t>
            </a:r>
            <a:endParaRPr lang="ja-JP" altLang="ja-JP" sz="1100" dirty="0"/>
          </a:p>
          <a:p>
            <a:pPr hangingPunct="0"/>
            <a:r>
              <a:rPr lang="ja-JP" altLang="ja-JP" sz="1100" dirty="0"/>
              <a:t>（</a:t>
            </a:r>
            <a:r>
              <a:rPr lang="en-US" altLang="ja-JP" sz="1100" dirty="0"/>
              <a:t>1</a:t>
            </a:r>
            <a:r>
              <a:rPr lang="ja-JP" altLang="ja-JP" sz="1100" dirty="0"/>
              <a:t>） </a:t>
            </a:r>
            <a:r>
              <a:rPr lang="ja-JP" altLang="ja-JP" sz="1100" b="1" dirty="0"/>
              <a:t>８時</a:t>
            </a:r>
            <a:r>
              <a:rPr lang="en-US" altLang="ja-JP" sz="1100" b="1" dirty="0"/>
              <a:t> 45 </a:t>
            </a:r>
            <a:r>
              <a:rPr lang="ja-JP" altLang="ja-JP" sz="1100" b="1" dirty="0"/>
              <a:t>分</a:t>
            </a:r>
            <a:r>
              <a:rPr lang="ja-JP" altLang="ja-JP" sz="1100" dirty="0"/>
              <a:t>より</a:t>
            </a:r>
            <a:r>
              <a:rPr lang="en-US" altLang="ja-JP" sz="1100" dirty="0"/>
              <a:t>15 </a:t>
            </a:r>
            <a:r>
              <a:rPr lang="ja-JP" altLang="ja-JP" sz="1100" dirty="0"/>
              <a:t>分間、司会者は３分間スピーチにより、わかりやすく話す訓練をし、社員は聞く訓練をする。</a:t>
            </a:r>
          </a:p>
          <a:p>
            <a:pPr hangingPunct="0"/>
            <a:r>
              <a:rPr lang="ja-JP" altLang="ja-JP" sz="1100" dirty="0"/>
              <a:t>（</a:t>
            </a:r>
            <a:r>
              <a:rPr lang="en-US" altLang="ja-JP" sz="1100" dirty="0"/>
              <a:t>2</a:t>
            </a:r>
            <a:r>
              <a:rPr lang="ja-JP" altLang="ja-JP" sz="1100" dirty="0"/>
              <a:t>） 朝礼の開始（</a:t>
            </a:r>
            <a:r>
              <a:rPr lang="en-US" altLang="ja-JP" sz="1100" dirty="0"/>
              <a:t>8 </a:t>
            </a:r>
            <a:r>
              <a:rPr lang="ja-JP" altLang="ja-JP" sz="1100" dirty="0"/>
              <a:t>時 </a:t>
            </a:r>
            <a:r>
              <a:rPr lang="en-US" altLang="ja-JP" sz="1100" dirty="0"/>
              <a:t>45 </a:t>
            </a:r>
            <a:r>
              <a:rPr lang="ja-JP" altLang="ja-JP" sz="1100" dirty="0"/>
              <a:t>分）に遅れたものを遅刻とする。</a:t>
            </a:r>
          </a:p>
          <a:p>
            <a:pPr hangingPunct="0"/>
            <a:r>
              <a:rPr lang="ja-JP" altLang="ja-JP" sz="1100" dirty="0"/>
              <a:t>（</a:t>
            </a:r>
            <a:r>
              <a:rPr lang="en-US" altLang="ja-JP" sz="1100" dirty="0"/>
              <a:t>3</a:t>
            </a:r>
            <a:r>
              <a:rPr lang="ja-JP" altLang="ja-JP" sz="1100" dirty="0"/>
              <a:t>）</a:t>
            </a:r>
            <a:r>
              <a:rPr lang="ja-JP" altLang="ja-JP" sz="1100" b="1" dirty="0">
                <a:solidFill>
                  <a:srgbClr val="FF0000"/>
                </a:solidFill>
              </a:rPr>
              <a:t>経営理念の共有化の場</a:t>
            </a:r>
            <a:r>
              <a:rPr lang="ja-JP" altLang="ja-JP" sz="1100" dirty="0"/>
              <a:t>と、訓練の場とする。</a:t>
            </a:r>
          </a:p>
          <a:p>
            <a:pPr hangingPunct="0"/>
            <a:r>
              <a:rPr lang="ja-JP" altLang="ja-JP" sz="1100" dirty="0"/>
              <a:t>（</a:t>
            </a:r>
            <a:r>
              <a:rPr lang="en-US" altLang="ja-JP" sz="1100" dirty="0"/>
              <a:t>4</a:t>
            </a:r>
            <a:r>
              <a:rPr lang="ja-JP" altLang="ja-JP" sz="1100" dirty="0"/>
              <a:t>）</a:t>
            </a:r>
            <a:r>
              <a:rPr lang="ja-JP" altLang="ja-JP" sz="1100" b="1" dirty="0"/>
              <a:t>朝礼は全員参加</a:t>
            </a:r>
            <a:r>
              <a:rPr lang="ja-JP" altLang="ja-JP" sz="1100" dirty="0"/>
              <a:t>とする。特別の場合を除き、お客様との約束は、</a:t>
            </a:r>
            <a:r>
              <a:rPr lang="en-US" altLang="ja-JP" sz="1100" b="1" dirty="0"/>
              <a:t>AM10</a:t>
            </a:r>
            <a:r>
              <a:rPr lang="ja-JP" altLang="ja-JP" sz="1100" b="1" dirty="0"/>
              <a:t>：</a:t>
            </a:r>
            <a:r>
              <a:rPr lang="en-US" altLang="ja-JP" sz="1100" b="1" dirty="0"/>
              <a:t>00 </a:t>
            </a:r>
            <a:r>
              <a:rPr lang="ja-JP" altLang="ja-JP" sz="1100" dirty="0"/>
              <a:t>とする。</a:t>
            </a:r>
          </a:p>
          <a:p>
            <a:pPr hangingPunct="0"/>
            <a:r>
              <a:rPr lang="ja-JP" altLang="ja-JP" sz="1100" dirty="0"/>
              <a:t>（</a:t>
            </a:r>
            <a:r>
              <a:rPr lang="en-US" altLang="ja-JP" sz="1100" dirty="0"/>
              <a:t>5</a:t>
            </a:r>
            <a:r>
              <a:rPr lang="ja-JP" altLang="ja-JP" sz="1100" dirty="0"/>
              <a:t>） </a:t>
            </a:r>
            <a:r>
              <a:rPr lang="ja-JP" altLang="ja-JP" sz="1100" b="1" dirty="0"/>
              <a:t>日本一笑顔で元気な朝礼を目指して</a:t>
            </a:r>
            <a:r>
              <a:rPr lang="ja-JP" altLang="ja-JP" sz="1100" dirty="0"/>
              <a:t>、日々進化するように作りかえる。</a:t>
            </a:r>
            <a:r>
              <a:rPr lang="ja-JP" altLang="ja-JP" sz="1100" dirty="0">
                <a:solidFill>
                  <a:srgbClr val="FF0000"/>
                </a:solidFill>
              </a:rPr>
              <a:t>朝礼は商品</a:t>
            </a:r>
            <a:r>
              <a:rPr lang="ja-JP" altLang="ja-JP" sz="1100" dirty="0"/>
              <a:t>である。見られれば磨かれるので、多くの見学者をお誘いして見ていただく。</a:t>
            </a:r>
          </a:p>
          <a:p>
            <a:pPr hangingPunct="0"/>
            <a:r>
              <a:rPr lang="en-US" altLang="ja-JP" sz="1100" dirty="0"/>
              <a:t> </a:t>
            </a:r>
            <a:endParaRPr lang="ja-JP" altLang="ja-JP" sz="1100" dirty="0"/>
          </a:p>
          <a:p>
            <a:pPr hangingPunct="0"/>
            <a:r>
              <a:rPr lang="en-US" altLang="ja-JP" sz="1100" b="1" dirty="0"/>
              <a:t>12</a:t>
            </a:r>
            <a:r>
              <a:rPr lang="ja-JP" altLang="ja-JP" sz="1100" b="1" dirty="0" err="1"/>
              <a:t>．</a:t>
            </a:r>
            <a:r>
              <a:rPr lang="ja-JP" altLang="ja-JP" sz="1100" b="1" dirty="0"/>
              <a:t>遅刻・早退・休み</a:t>
            </a:r>
            <a:endParaRPr lang="ja-JP" altLang="ja-JP" sz="1100" dirty="0"/>
          </a:p>
          <a:p>
            <a:pPr hangingPunct="0"/>
            <a:r>
              <a:rPr lang="ja-JP" altLang="ja-JP" sz="1100" dirty="0"/>
              <a:t>（</a:t>
            </a:r>
            <a:r>
              <a:rPr lang="en-US" altLang="ja-JP" sz="1100" dirty="0"/>
              <a:t>1</a:t>
            </a:r>
            <a:r>
              <a:rPr lang="ja-JP" altLang="ja-JP" sz="1100" dirty="0"/>
              <a:t>）会社を休んだ場合は、有給休暇より減少させ、休日出勤した</a:t>
            </a:r>
            <a:endParaRPr lang="en-US" altLang="ja-JP" sz="1100" dirty="0"/>
          </a:p>
          <a:p>
            <a:pPr hangingPunct="0"/>
            <a:r>
              <a:rPr lang="en-US" altLang="ja-JP" sz="1100" dirty="0"/>
              <a:t>       </a:t>
            </a:r>
            <a:r>
              <a:rPr lang="ja-JP" altLang="ja-JP" sz="1100" dirty="0"/>
              <a:t>場合は１ケ月以内に振替休日をとるものとする。電車遅延等</a:t>
            </a:r>
            <a:endParaRPr lang="en-US" altLang="ja-JP" sz="1100" dirty="0"/>
          </a:p>
          <a:p>
            <a:pPr hangingPunct="0"/>
            <a:r>
              <a:rPr lang="en-US" altLang="ja-JP" sz="1100" dirty="0"/>
              <a:t>       </a:t>
            </a:r>
            <a:r>
              <a:rPr lang="ja-JP" altLang="ja-JP" sz="1100" dirty="0"/>
              <a:t>の理由を除き、遅刻・早退した場合は社員からの申請に</a:t>
            </a:r>
            <a:r>
              <a:rPr lang="ja-JP" altLang="ja-JP" sz="1100" dirty="0" err="1"/>
              <a:t>よ</a:t>
            </a:r>
            <a:endParaRPr lang="en-US" altLang="ja-JP" sz="1100" dirty="0"/>
          </a:p>
          <a:p>
            <a:pPr hangingPunct="0"/>
            <a:r>
              <a:rPr lang="en-US" altLang="ja-JP" sz="1100" dirty="0"/>
              <a:t>       </a:t>
            </a:r>
            <a:r>
              <a:rPr lang="ja-JP" altLang="ja-JP" sz="1100" dirty="0"/>
              <a:t>り、会社が認めた場合に限り、有給休暇との相殺を認める。</a:t>
            </a:r>
            <a:endParaRPr lang="en-US" altLang="ja-JP" sz="1100" dirty="0"/>
          </a:p>
          <a:p>
            <a:pPr hangingPunct="0"/>
            <a:r>
              <a:rPr lang="en-US" altLang="ja-JP" sz="1100" dirty="0"/>
              <a:t>       </a:t>
            </a:r>
            <a:r>
              <a:rPr lang="ja-JP" altLang="ja-JP" sz="1100" dirty="0"/>
              <a:t>なお、有給休暇の取得は半日単位とする。</a:t>
            </a:r>
            <a:endParaRPr lang="en-US" altLang="ja-JP" sz="1100" dirty="0"/>
          </a:p>
          <a:p>
            <a:pPr hangingPunct="0"/>
            <a:r>
              <a:rPr lang="ja-JP" altLang="ja-JP" sz="1100" dirty="0"/>
              <a:t>（</a:t>
            </a:r>
            <a:r>
              <a:rPr lang="en-US" altLang="ja-JP" sz="1100" dirty="0"/>
              <a:t>2</a:t>
            </a:r>
            <a:r>
              <a:rPr lang="ja-JP" altLang="ja-JP" sz="1100" dirty="0"/>
              <a:t>）８時</a:t>
            </a:r>
            <a:r>
              <a:rPr lang="en-US" altLang="ja-JP" sz="1100" dirty="0"/>
              <a:t> 45 </a:t>
            </a:r>
            <a:r>
              <a:rPr lang="ja-JP" altLang="ja-JP" sz="1100" dirty="0"/>
              <a:t>分以降の出社は全て遅刻とし、届出を提出する。その</a:t>
            </a:r>
            <a:endParaRPr lang="en-US" altLang="ja-JP" sz="1100" dirty="0"/>
          </a:p>
          <a:p>
            <a:pPr hangingPunct="0"/>
            <a:r>
              <a:rPr lang="en-US" altLang="ja-JP" sz="1100" dirty="0"/>
              <a:t>      </a:t>
            </a:r>
            <a:r>
              <a:rPr lang="ja-JP" altLang="ja-JP" sz="1100" dirty="0"/>
              <a:t>上で半休扱いとする。（遅延証明がある場合は除く、賞与時の</a:t>
            </a:r>
            <a:endParaRPr lang="en-US" altLang="ja-JP" sz="1100" dirty="0"/>
          </a:p>
          <a:p>
            <a:pPr hangingPunct="0"/>
            <a:r>
              <a:rPr lang="en-US" altLang="ja-JP" sz="1100" dirty="0"/>
              <a:t>      </a:t>
            </a:r>
            <a:r>
              <a:rPr lang="ja-JP" altLang="ja-JP" sz="1100" dirty="0"/>
              <a:t>評価は事情を勘案する）</a:t>
            </a:r>
          </a:p>
          <a:p>
            <a:pPr hangingPunct="0"/>
            <a:r>
              <a:rPr lang="en-US" altLang="ja-JP" sz="1100" dirty="0"/>
              <a:t> </a:t>
            </a:r>
            <a:endParaRPr lang="ja-JP" altLang="ja-JP" sz="1100" dirty="0"/>
          </a:p>
          <a:p>
            <a:pPr hangingPunct="0"/>
            <a:r>
              <a:rPr lang="en-US" altLang="ja-JP" sz="1100" b="1" dirty="0"/>
              <a:t>13</a:t>
            </a:r>
            <a:r>
              <a:rPr lang="ja-JP" altLang="ja-JP" sz="1100" b="1" dirty="0" err="1"/>
              <a:t>．</a:t>
            </a:r>
            <a:r>
              <a:rPr lang="ja-JP" altLang="ja-JP" sz="1100" b="1" dirty="0"/>
              <a:t>福利厚生</a:t>
            </a:r>
            <a:endParaRPr lang="ja-JP" altLang="ja-JP" sz="1100" dirty="0"/>
          </a:p>
          <a:p>
            <a:pPr hangingPunct="0"/>
            <a:r>
              <a:rPr lang="ja-JP" altLang="ja-JP" sz="1100" dirty="0"/>
              <a:t>（</a:t>
            </a:r>
            <a:r>
              <a:rPr lang="en-US" altLang="ja-JP" sz="1100" dirty="0"/>
              <a:t>1</a:t>
            </a:r>
            <a:r>
              <a:rPr lang="ja-JP" altLang="ja-JP" sz="1100" dirty="0"/>
              <a:t>）</a:t>
            </a:r>
            <a:r>
              <a:rPr lang="ja-JP" altLang="ja-JP" sz="1100" dirty="0">
                <a:solidFill>
                  <a:srgbClr val="FF0000"/>
                </a:solidFill>
              </a:rPr>
              <a:t>社員旅行は、原則として全員参加とする。</a:t>
            </a:r>
            <a:r>
              <a:rPr lang="ja-JP" altLang="ja-JP" sz="1100" dirty="0"/>
              <a:t>対象者は海外は </a:t>
            </a:r>
            <a:endParaRPr lang="en-US" altLang="ja-JP" sz="1100" dirty="0"/>
          </a:p>
          <a:p>
            <a:pPr hangingPunct="0"/>
            <a:r>
              <a:rPr lang="en-US" altLang="ja-JP" sz="1100" dirty="0"/>
              <a:t>       10 </a:t>
            </a:r>
            <a:r>
              <a:rPr lang="ja-JP" altLang="ja-JP" sz="1100" dirty="0"/>
              <a:t>月１日現在入社後１年経過している者。国内は</a:t>
            </a:r>
            <a:r>
              <a:rPr lang="en-US" altLang="ja-JP" sz="1100" dirty="0"/>
              <a:t> 10 </a:t>
            </a:r>
            <a:r>
              <a:rPr lang="ja-JP" altLang="ja-JP" sz="1100" dirty="0"/>
              <a:t>月１日</a:t>
            </a:r>
            <a:endParaRPr lang="en-US" altLang="ja-JP" sz="1100" dirty="0"/>
          </a:p>
          <a:p>
            <a:pPr hangingPunct="0"/>
            <a:r>
              <a:rPr lang="en-US" altLang="ja-JP" sz="1100" dirty="0"/>
              <a:t>       </a:t>
            </a:r>
            <a:r>
              <a:rPr lang="ja-JP" altLang="ja-JP" sz="1100" dirty="0"/>
              <a:t>現在６ケ月経過している者。社員旅行に参加できない者は、</a:t>
            </a:r>
            <a:endParaRPr lang="en-US" altLang="ja-JP" sz="1100" dirty="0"/>
          </a:p>
          <a:p>
            <a:pPr hangingPunct="0"/>
            <a:r>
              <a:rPr lang="en-US" altLang="ja-JP" sz="1100" dirty="0"/>
              <a:t>       </a:t>
            </a:r>
            <a:r>
              <a:rPr lang="ja-JP" altLang="ja-JP" sz="1100" dirty="0"/>
              <a:t>通常通り出社する。有休は許可しない。特別な理由がある場</a:t>
            </a:r>
            <a:endParaRPr lang="en-US" altLang="ja-JP" sz="1100" dirty="0"/>
          </a:p>
          <a:p>
            <a:pPr hangingPunct="0"/>
            <a:r>
              <a:rPr lang="en-US" altLang="ja-JP" sz="1100" dirty="0"/>
              <a:t>       </a:t>
            </a:r>
            <a:r>
              <a:rPr lang="ja-JP" altLang="ja-JP" sz="1100" dirty="0"/>
              <a:t>合は、直接所長の許可を得る。</a:t>
            </a:r>
          </a:p>
          <a:p>
            <a:pPr hangingPunct="0"/>
            <a:r>
              <a:rPr lang="ja-JP" altLang="ja-JP" sz="1100" dirty="0"/>
              <a:t>（</a:t>
            </a:r>
            <a:r>
              <a:rPr lang="en-US" altLang="ja-JP" sz="1100" dirty="0"/>
              <a:t>2</a:t>
            </a:r>
            <a:r>
              <a:rPr lang="ja-JP" altLang="ja-JP" sz="1100" b="1" dirty="0"/>
              <a:t>結婚記念日</a:t>
            </a:r>
            <a:r>
              <a:rPr lang="ja-JP" altLang="ja-JP" sz="1100" dirty="0"/>
              <a:t>は休暇。入社１年を経過したものから適用。</a:t>
            </a:r>
          </a:p>
          <a:p>
            <a:pPr hangingPunct="0"/>
            <a:r>
              <a:rPr lang="ja-JP" altLang="ja-JP" sz="1100" dirty="0"/>
              <a:t>（</a:t>
            </a:r>
            <a:r>
              <a:rPr lang="en-US" altLang="ja-JP" sz="1100" dirty="0"/>
              <a:t>3</a:t>
            </a:r>
            <a:r>
              <a:rPr lang="ja-JP" altLang="ja-JP" sz="1100" dirty="0"/>
              <a:t>）</a:t>
            </a:r>
            <a:r>
              <a:rPr lang="ja-JP" altLang="ja-JP" sz="1100" b="1" dirty="0"/>
              <a:t>家族手当</a:t>
            </a:r>
            <a:r>
              <a:rPr lang="ja-JP" altLang="ja-JP" sz="1100" dirty="0"/>
              <a:t>は世帯主に</a:t>
            </a:r>
            <a:r>
              <a:rPr lang="ja-JP" altLang="ja-JP" sz="1100" b="1" dirty="0"/>
              <a:t>第四子以上</a:t>
            </a:r>
            <a:r>
              <a:rPr lang="ja-JP" altLang="ja-JP" sz="1100" dirty="0"/>
              <a:t>（</a:t>
            </a:r>
            <a:r>
              <a:rPr lang="ja-JP" altLang="ja-JP" sz="1100" b="1" dirty="0"/>
              <a:t>月額</a:t>
            </a:r>
            <a:r>
              <a:rPr lang="en-US" altLang="ja-JP" sz="1100" b="1" dirty="0"/>
              <a:t> 3.0 </a:t>
            </a:r>
            <a:r>
              <a:rPr lang="ja-JP" altLang="ja-JP" sz="1100" b="1" dirty="0"/>
              <a:t>万円</a:t>
            </a:r>
            <a:r>
              <a:rPr lang="ja-JP" altLang="ja-JP" sz="1100" dirty="0"/>
              <a:t>）第三子（</a:t>
            </a:r>
            <a:r>
              <a:rPr lang="en-US" altLang="ja-JP" sz="1100" dirty="0"/>
              <a:t>2.0 </a:t>
            </a:r>
          </a:p>
          <a:p>
            <a:pPr hangingPunct="0"/>
            <a:r>
              <a:rPr lang="en-US" altLang="ja-JP" sz="1100" dirty="0"/>
              <a:t>       </a:t>
            </a:r>
            <a:r>
              <a:rPr lang="ja-JP" altLang="ja-JP" sz="1100" dirty="0"/>
              <a:t>万円）、第二子（</a:t>
            </a:r>
            <a:r>
              <a:rPr lang="en-US" altLang="ja-JP" sz="1100" dirty="0"/>
              <a:t>1.5 </a:t>
            </a:r>
            <a:r>
              <a:rPr lang="ja-JP" altLang="ja-JP" sz="1100" dirty="0"/>
              <a:t>万円）、第一子（１万円）、とする。</a:t>
            </a:r>
            <a:endParaRPr lang="en-US" altLang="ja-JP" sz="1100" dirty="0"/>
          </a:p>
          <a:p>
            <a:pPr hangingPunct="0"/>
            <a:r>
              <a:rPr lang="ja-JP" altLang="ja-JP" sz="1100" dirty="0"/>
              <a:t>（</a:t>
            </a:r>
            <a:r>
              <a:rPr lang="en-US" altLang="ja-JP" sz="1100" dirty="0"/>
              <a:t>4</a:t>
            </a:r>
            <a:r>
              <a:rPr lang="ja-JP" altLang="ja-JP" sz="1100" dirty="0"/>
              <a:t>）社員の一番大切な人の記念日にはバラの花を贈る。</a:t>
            </a:r>
          </a:p>
        </p:txBody>
      </p:sp>
      <p:sp>
        <p:nvSpPr>
          <p:cNvPr id="24" name="正方形/長方形 23"/>
          <p:cNvSpPr/>
          <p:nvPr/>
        </p:nvSpPr>
        <p:spPr>
          <a:xfrm>
            <a:off x="212199" y="2575937"/>
            <a:ext cx="3063657" cy="276999"/>
          </a:xfrm>
          <a:prstGeom prst="rect">
            <a:avLst/>
          </a:prstGeom>
        </p:spPr>
        <p:txBody>
          <a:bodyPr wrap="square">
            <a:spAutoFit/>
          </a:bodyPr>
          <a:lstStyle/>
          <a:p>
            <a:pPr hangingPunct="0"/>
            <a:r>
              <a:rPr lang="ja-JP" altLang="en-US" sz="1200" b="1" dirty="0"/>
              <a:t>１２．遅刻・早退・休み</a:t>
            </a:r>
            <a:endParaRPr lang="ja-JP" altLang="ja-JP" sz="1200" dirty="0"/>
          </a:p>
        </p:txBody>
      </p:sp>
      <p:sp>
        <p:nvSpPr>
          <p:cNvPr id="25" name="正方形/長方形 24"/>
          <p:cNvSpPr/>
          <p:nvPr/>
        </p:nvSpPr>
        <p:spPr>
          <a:xfrm>
            <a:off x="200107" y="4664169"/>
            <a:ext cx="2355669" cy="276999"/>
          </a:xfrm>
          <a:prstGeom prst="rect">
            <a:avLst/>
          </a:prstGeom>
        </p:spPr>
        <p:txBody>
          <a:bodyPr wrap="square">
            <a:spAutoFit/>
          </a:bodyPr>
          <a:lstStyle/>
          <a:p>
            <a:pPr hangingPunct="0"/>
            <a:r>
              <a:rPr lang="ja-JP" altLang="en-US" sz="1200" b="1" dirty="0"/>
              <a:t>１３．福利厚生</a:t>
            </a:r>
            <a:endParaRPr lang="ja-JP" altLang="ja-JP" sz="1200" dirty="0"/>
          </a:p>
        </p:txBody>
      </p:sp>
      <p:sp>
        <p:nvSpPr>
          <p:cNvPr id="27" name="正方形/長方形 26"/>
          <p:cNvSpPr/>
          <p:nvPr/>
        </p:nvSpPr>
        <p:spPr>
          <a:xfrm>
            <a:off x="270123" y="81638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8" name="正方形/長方形 27"/>
          <p:cNvSpPr/>
          <p:nvPr/>
        </p:nvSpPr>
        <p:spPr>
          <a:xfrm>
            <a:off x="226634" y="539389"/>
            <a:ext cx="3337254" cy="276999"/>
          </a:xfrm>
          <a:prstGeom prst="rect">
            <a:avLst/>
          </a:prstGeom>
        </p:spPr>
        <p:txBody>
          <a:bodyPr wrap="square">
            <a:spAutoFit/>
          </a:bodyPr>
          <a:lstStyle/>
          <a:p>
            <a:pPr hangingPunct="0"/>
            <a:r>
              <a:rPr lang="ja-JP" altLang="en-US" sz="1200" b="1" dirty="0"/>
              <a:t>１１．朝礼</a:t>
            </a:r>
            <a:endParaRPr lang="ja-JP" altLang="ja-JP" sz="1200" dirty="0"/>
          </a:p>
        </p:txBody>
      </p:sp>
      <p:sp>
        <p:nvSpPr>
          <p:cNvPr id="29" name="正方形/長方形 28"/>
          <p:cNvSpPr/>
          <p:nvPr/>
        </p:nvSpPr>
        <p:spPr>
          <a:xfrm>
            <a:off x="249729" y="287761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0" name="正方形/長方形 29"/>
          <p:cNvSpPr/>
          <p:nvPr/>
        </p:nvSpPr>
        <p:spPr>
          <a:xfrm>
            <a:off x="249729" y="4992851"/>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726365782"/>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37</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37</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37</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②社員に関する方針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31" name="グループ化 30"/>
          <p:cNvGrpSpPr/>
          <p:nvPr/>
        </p:nvGrpSpPr>
        <p:grpSpPr>
          <a:xfrm>
            <a:off x="4716015" y="-10621"/>
            <a:ext cx="3168353" cy="391170"/>
            <a:chOff x="4826003" y="-24938"/>
            <a:chExt cx="3290312" cy="391170"/>
          </a:xfrm>
          <a:solidFill>
            <a:srgbClr val="FFC000"/>
          </a:solidFill>
        </p:grpSpPr>
        <p:sp>
          <p:nvSpPr>
            <p:cNvPr id="33" name="フリーフォーム 32"/>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34" name="フリーフォーム 33"/>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35" name="フリーフォーム 34"/>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36" name="フリーフォーム 3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37" name="フリーフォーム 3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54" name="テキスト ボックス 53"/>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テキスト ボックス 25"/>
          <p:cNvSpPr txBox="1"/>
          <p:nvPr/>
        </p:nvSpPr>
        <p:spPr>
          <a:xfrm>
            <a:off x="4860032" y="836712"/>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社員に関する方針</a:t>
            </a:r>
            <a:endParaRPr lang="en-US" altLang="ja-JP" sz="1100" b="1" dirty="0"/>
          </a:p>
          <a:p>
            <a:pPr hangingPunct="0"/>
            <a:r>
              <a:rPr lang="ja-JP" altLang="ja-JP" sz="1100" dirty="0"/>
              <a:t>　</a:t>
            </a:r>
            <a:r>
              <a:rPr lang="en-US" altLang="ja-JP" sz="1100" dirty="0"/>
              <a:t>  </a:t>
            </a:r>
            <a:endParaRPr lang="en-US" altLang="ja-JP" sz="1100" b="1" dirty="0"/>
          </a:p>
          <a:p>
            <a:pPr hangingPunct="0"/>
            <a:r>
              <a:rPr lang="ja-JP" altLang="ja-JP" sz="1100" dirty="0"/>
              <a:t>（</a:t>
            </a:r>
            <a:r>
              <a:rPr lang="en-US" altLang="ja-JP" sz="1100" dirty="0"/>
              <a:t>5</a:t>
            </a:r>
            <a:r>
              <a:rPr lang="ja-JP" altLang="ja-JP" sz="1100" dirty="0"/>
              <a:t>）社員の健康管理のため、年１回</a:t>
            </a:r>
            <a:r>
              <a:rPr lang="ja-JP" altLang="ja-JP" sz="1100" b="1" dirty="0"/>
              <a:t>健康診断</a:t>
            </a:r>
            <a:r>
              <a:rPr lang="ja-JP" altLang="ja-JP" sz="1100" dirty="0"/>
              <a:t>を実施する。</a:t>
            </a:r>
          </a:p>
          <a:p>
            <a:pPr hangingPunct="0"/>
            <a:r>
              <a:rPr lang="ja-JP" altLang="ja-JP" sz="1100" dirty="0"/>
              <a:t>　</a:t>
            </a:r>
            <a:r>
              <a:rPr lang="ja-JP" altLang="ja-JP" sz="1100" b="1" dirty="0"/>
              <a:t>再検査の場合</a:t>
            </a:r>
            <a:endParaRPr lang="en-US" altLang="ja-JP" sz="1100" b="1" dirty="0"/>
          </a:p>
          <a:p>
            <a:pPr hangingPunct="0"/>
            <a:r>
              <a:rPr lang="ja-JP" altLang="en-US" sz="1100" b="1" dirty="0"/>
              <a:t>　  </a:t>
            </a:r>
            <a:r>
              <a:rPr lang="ja-JP" altLang="ja-JP" sz="1100" dirty="0"/>
              <a:t>① 診断費用（本人負担）② 有給休暇またはフレックスを利用</a:t>
            </a:r>
          </a:p>
          <a:p>
            <a:pPr hangingPunct="0"/>
            <a:r>
              <a:rPr lang="ja-JP" altLang="ja-JP" sz="1100" dirty="0"/>
              <a:t>（</a:t>
            </a:r>
            <a:r>
              <a:rPr lang="en-US" altLang="ja-JP" sz="1100" dirty="0"/>
              <a:t>6</a:t>
            </a:r>
            <a:r>
              <a:rPr lang="ja-JP" altLang="ja-JP" sz="1100" dirty="0"/>
              <a:t>）年次有給休暇は６月～８月の期間に集中してとって下さい。</a:t>
            </a:r>
          </a:p>
          <a:p>
            <a:pPr hangingPunct="0"/>
            <a:r>
              <a:rPr lang="ja-JP" altLang="ja-JP" sz="1100" dirty="0"/>
              <a:t>（</a:t>
            </a:r>
            <a:r>
              <a:rPr lang="en-US" altLang="ja-JP" sz="1100" dirty="0"/>
              <a:t>7</a:t>
            </a:r>
            <a:r>
              <a:rPr lang="ja-JP" altLang="ja-JP" sz="1100" dirty="0"/>
              <a:t>）</a:t>
            </a:r>
            <a:r>
              <a:rPr lang="en-US" altLang="ja-JP" sz="1100" b="1" dirty="0"/>
              <a:t>10 </a:t>
            </a:r>
            <a:r>
              <a:rPr lang="ja-JP" altLang="ja-JP" sz="1100" b="1" dirty="0"/>
              <a:t>年・</a:t>
            </a:r>
            <a:r>
              <a:rPr lang="en-US" altLang="ja-JP" sz="1100" b="1" dirty="0"/>
              <a:t>20 </a:t>
            </a:r>
            <a:r>
              <a:rPr lang="ja-JP" altLang="ja-JP" sz="1100" b="1" dirty="0"/>
              <a:t>年・</a:t>
            </a:r>
            <a:r>
              <a:rPr lang="en-US" altLang="ja-JP" sz="1100" b="1" dirty="0"/>
              <a:t>30 </a:t>
            </a:r>
            <a:r>
              <a:rPr lang="ja-JP" altLang="ja-JP" sz="1100" b="1" dirty="0"/>
              <a:t>年勤続の役員及び社員</a:t>
            </a:r>
            <a:r>
              <a:rPr lang="ja-JP" altLang="ja-JP" sz="1100" dirty="0"/>
              <a:t>には海外旅行をプレ</a:t>
            </a:r>
            <a:endParaRPr lang="en-US" altLang="ja-JP" sz="1100" dirty="0"/>
          </a:p>
          <a:p>
            <a:pPr hangingPunct="0"/>
            <a:r>
              <a:rPr lang="ja-JP" altLang="en-US" sz="1100" dirty="0"/>
              <a:t>　　 </a:t>
            </a:r>
            <a:r>
              <a:rPr lang="ja-JP" altLang="ja-JP" sz="1100" dirty="0"/>
              <a:t>ゼントする。本人と配偶者又は本人と両親の分</a:t>
            </a:r>
            <a:r>
              <a:rPr lang="en-US" altLang="ja-JP" sz="1100" dirty="0"/>
              <a:t> 30 </a:t>
            </a:r>
            <a:r>
              <a:rPr lang="ja-JP" altLang="ja-JP" sz="1100" dirty="0"/>
              <a:t>万円。パ</a:t>
            </a:r>
            <a:endParaRPr lang="en-US" altLang="ja-JP" sz="1100" dirty="0"/>
          </a:p>
          <a:p>
            <a:pPr hangingPunct="0"/>
            <a:r>
              <a:rPr lang="en-US" altLang="ja-JP" sz="1100" dirty="0"/>
              <a:t>       </a:t>
            </a:r>
            <a:r>
              <a:rPr lang="ja-JP" altLang="ja-JP" sz="1100" dirty="0"/>
              <a:t>ンジーさんは </a:t>
            </a:r>
            <a:r>
              <a:rPr lang="en-US" altLang="ja-JP" sz="1100" dirty="0"/>
              <a:t>20 </a:t>
            </a:r>
            <a:r>
              <a:rPr lang="ja-JP" altLang="ja-JP" sz="1100" dirty="0"/>
              <a:t>万円。行かない人は </a:t>
            </a:r>
            <a:r>
              <a:rPr lang="en-US" altLang="ja-JP" sz="1100" dirty="0"/>
              <a:t>10 </a:t>
            </a:r>
            <a:r>
              <a:rPr lang="ja-JP" altLang="ja-JP" sz="1100" dirty="0"/>
              <a:t>万円。</a:t>
            </a:r>
            <a:endParaRPr lang="en-US" altLang="ja-JP" sz="1100" dirty="0"/>
          </a:p>
          <a:p>
            <a:pPr hangingPunct="0"/>
            <a:r>
              <a:rPr lang="ja-JP" altLang="ja-JP" sz="1100" dirty="0"/>
              <a:t>（</a:t>
            </a:r>
            <a:r>
              <a:rPr lang="en-US" altLang="ja-JP" sz="1100" dirty="0"/>
              <a:t>9</a:t>
            </a:r>
            <a:r>
              <a:rPr lang="ja-JP" altLang="ja-JP" sz="1100" dirty="0"/>
              <a:t>）４月２日に家族同伴でディズニーリゾートへ。（３月１日現在在</a:t>
            </a:r>
            <a:endParaRPr lang="en-US" altLang="ja-JP" sz="1100" dirty="0"/>
          </a:p>
          <a:p>
            <a:pPr hangingPunct="0"/>
            <a:r>
              <a:rPr lang="en-US" altLang="ja-JP" sz="1100" dirty="0"/>
              <a:t>       </a:t>
            </a:r>
            <a:r>
              <a:rPr lang="ja-JP" altLang="ja-JP" sz="1100" dirty="0"/>
              <a:t>籍の者）招待は自分の夫・妻、子供。</a:t>
            </a:r>
          </a:p>
          <a:p>
            <a:pPr hangingPunct="0"/>
            <a:r>
              <a:rPr lang="ja-JP" altLang="ja-JP" sz="1100" dirty="0"/>
              <a:t>（</a:t>
            </a:r>
            <a:r>
              <a:rPr lang="en-US" altLang="ja-JP" sz="1100" dirty="0"/>
              <a:t>10</a:t>
            </a:r>
            <a:r>
              <a:rPr lang="ja-JP" altLang="ja-JP" sz="1100" dirty="0"/>
              <a:t>）</a:t>
            </a:r>
            <a:r>
              <a:rPr lang="ja-JP" altLang="ja-JP" sz="1100" b="1" dirty="0"/>
              <a:t>夏季休暇</a:t>
            </a:r>
            <a:r>
              <a:rPr lang="ja-JP" altLang="ja-JP" sz="1100" dirty="0"/>
              <a:t>として会社の休暇は定めないが、２日間は代休で</a:t>
            </a:r>
            <a:endParaRPr lang="en-US" altLang="ja-JP" sz="1100" dirty="0"/>
          </a:p>
          <a:p>
            <a:pPr hangingPunct="0"/>
            <a:r>
              <a:rPr lang="en-US" altLang="ja-JP" sz="1100" dirty="0"/>
              <a:t>         </a:t>
            </a:r>
            <a:r>
              <a:rPr lang="ja-JP" altLang="ja-JP" sz="1100" dirty="0"/>
              <a:t>あり、３日間は計画年休の付与である。</a:t>
            </a:r>
            <a:r>
              <a:rPr lang="ja-JP" altLang="ja-JP" sz="1100" b="1" dirty="0"/>
              <a:t>合計５日間。</a:t>
            </a:r>
            <a:endParaRPr lang="ja-JP" altLang="ja-JP" sz="1100" dirty="0"/>
          </a:p>
          <a:p>
            <a:pPr hangingPunct="0"/>
            <a:r>
              <a:rPr lang="ja-JP" altLang="ja-JP" sz="1100" dirty="0"/>
              <a:t>（</a:t>
            </a:r>
            <a:r>
              <a:rPr lang="en-US" altLang="ja-JP" sz="1100" dirty="0"/>
              <a:t>11</a:t>
            </a:r>
            <a:r>
              <a:rPr lang="ja-JP" altLang="ja-JP" sz="1100" dirty="0"/>
              <a:t>）ノミニュケーション　３月と６月</a:t>
            </a:r>
            <a:r>
              <a:rPr lang="en-US" altLang="ja-JP" sz="1100" dirty="0"/>
              <a:t> </a:t>
            </a:r>
            <a:r>
              <a:rPr lang="ja-JP" altLang="ja-JP" sz="1100" dirty="0"/>
              <a:t>１人</a:t>
            </a:r>
            <a:r>
              <a:rPr lang="en-US" altLang="ja-JP" sz="1100" dirty="0"/>
              <a:t>3,000 </a:t>
            </a:r>
            <a:r>
              <a:rPr lang="ja-JP" altLang="ja-JP" sz="1100" dirty="0"/>
              <a:t>円（お客様の店）</a:t>
            </a:r>
          </a:p>
          <a:p>
            <a:pPr hangingPunct="0"/>
            <a:r>
              <a:rPr lang="ja-JP" altLang="ja-JP" sz="1100" dirty="0"/>
              <a:t>（</a:t>
            </a:r>
            <a:r>
              <a:rPr lang="en-US" altLang="ja-JP" sz="1100" dirty="0"/>
              <a:t>12</a:t>
            </a:r>
            <a:r>
              <a:rPr lang="ja-JP" altLang="ja-JP" sz="1100" dirty="0"/>
              <a:t>）６月には家族同伴でバーベキューを開催する。招待は自分</a:t>
            </a:r>
            <a:endParaRPr lang="en-US" altLang="ja-JP" sz="1100" dirty="0"/>
          </a:p>
          <a:p>
            <a:pPr hangingPunct="0"/>
            <a:r>
              <a:rPr lang="en-US" altLang="ja-JP" sz="1100" dirty="0"/>
              <a:t>         </a:t>
            </a:r>
            <a:r>
              <a:rPr lang="ja-JP" altLang="ja-JP" sz="1100" dirty="0"/>
              <a:t>の妻・夫・子供。当日の参加は任意とする。</a:t>
            </a:r>
          </a:p>
          <a:p>
            <a:pPr hangingPunct="0"/>
            <a:r>
              <a:rPr lang="en-US" altLang="ja-JP" sz="1100" dirty="0"/>
              <a:t>  </a:t>
            </a:r>
            <a:endParaRPr lang="ja-JP" altLang="ja-JP" sz="1100" dirty="0"/>
          </a:p>
          <a:p>
            <a:pPr hangingPunct="0"/>
            <a:r>
              <a:rPr lang="en-US" altLang="ja-JP" sz="1100" b="1" dirty="0"/>
              <a:t>14</a:t>
            </a:r>
            <a:r>
              <a:rPr lang="ja-JP" altLang="ja-JP" sz="1100" b="1" dirty="0" err="1"/>
              <a:t>．</a:t>
            </a:r>
            <a:r>
              <a:rPr lang="ja-JP" altLang="ja-JP" sz="1100" b="1" dirty="0"/>
              <a:t>冠婚葬祭</a:t>
            </a:r>
            <a:endParaRPr lang="ja-JP" altLang="ja-JP" sz="1100" dirty="0"/>
          </a:p>
          <a:p>
            <a:pPr hangingPunct="0"/>
            <a:r>
              <a:rPr lang="ja-JP" altLang="ja-JP" sz="1100" dirty="0"/>
              <a:t>（</a:t>
            </a:r>
            <a:r>
              <a:rPr lang="en-US" altLang="ja-JP" sz="1100" dirty="0"/>
              <a:t>1</a:t>
            </a:r>
            <a:r>
              <a:rPr lang="ja-JP" altLang="ja-JP" sz="1100" dirty="0"/>
              <a:t>）結婚式では必ず所長にスピーチさせる。スピーチのない式に</a:t>
            </a:r>
            <a:endParaRPr lang="en-US" altLang="ja-JP" sz="1100" dirty="0"/>
          </a:p>
          <a:p>
            <a:pPr hangingPunct="0"/>
            <a:r>
              <a:rPr lang="en-US" altLang="ja-JP" sz="1100" dirty="0"/>
              <a:t>       </a:t>
            </a:r>
            <a:r>
              <a:rPr lang="ja-JP" altLang="ja-JP" sz="1100" dirty="0"/>
              <a:t>は出席しない。</a:t>
            </a:r>
            <a:endParaRPr lang="en-US" altLang="ja-JP" sz="1100" dirty="0"/>
          </a:p>
          <a:p>
            <a:pPr hangingPunct="0"/>
            <a:r>
              <a:rPr lang="ja-JP" altLang="ja-JP" sz="1100" dirty="0"/>
              <a:t>（</a:t>
            </a:r>
            <a:r>
              <a:rPr lang="en-US" altLang="ja-JP" sz="1100" dirty="0"/>
              <a:t>2</a:t>
            </a:r>
            <a:r>
              <a:rPr lang="ja-JP" altLang="ja-JP" sz="1100" dirty="0"/>
              <a:t>）社内間の葬儀の出席や香典は、社内の規則に従う。会社は</a:t>
            </a:r>
            <a:endParaRPr lang="en-US" altLang="ja-JP" sz="1100" dirty="0"/>
          </a:p>
          <a:p>
            <a:pPr hangingPunct="0"/>
            <a:r>
              <a:rPr lang="en-US" altLang="ja-JP" sz="1100" dirty="0"/>
              <a:t>       </a:t>
            </a:r>
            <a:r>
              <a:rPr lang="ja-JP" altLang="ja-JP" sz="1100" dirty="0"/>
              <a:t>弔電と生花は出します。</a:t>
            </a:r>
          </a:p>
          <a:p>
            <a:pPr hangingPunct="0"/>
            <a:r>
              <a:rPr lang="ja-JP" altLang="ja-JP" sz="1100" dirty="0"/>
              <a:t>（</a:t>
            </a:r>
            <a:r>
              <a:rPr lang="en-US" altLang="ja-JP" sz="1100" dirty="0"/>
              <a:t>3</a:t>
            </a:r>
            <a:r>
              <a:rPr lang="ja-JP" altLang="ja-JP" sz="1100" dirty="0"/>
              <a:t>）社内の香典返しは禁止する。</a:t>
            </a:r>
          </a:p>
          <a:p>
            <a:pPr hangingPunct="0"/>
            <a:r>
              <a:rPr lang="en-US" altLang="ja-JP" sz="1100" dirty="0"/>
              <a:t> </a:t>
            </a:r>
            <a:endParaRPr lang="ja-JP" altLang="ja-JP" sz="1100" dirty="0"/>
          </a:p>
          <a:p>
            <a:pPr hangingPunct="0"/>
            <a:r>
              <a:rPr lang="en-US" altLang="ja-JP" sz="1100" b="1" dirty="0"/>
              <a:t>15</a:t>
            </a:r>
            <a:r>
              <a:rPr lang="ja-JP" altLang="ja-JP" sz="1100" b="1" dirty="0" err="1"/>
              <a:t>．</a:t>
            </a:r>
            <a:r>
              <a:rPr lang="ja-JP" altLang="ja-JP" sz="1100" b="1" dirty="0"/>
              <a:t>年次有給休暇</a:t>
            </a:r>
            <a:endParaRPr lang="ja-JP" altLang="ja-JP" sz="1100" dirty="0"/>
          </a:p>
          <a:p>
            <a:pPr hangingPunct="0"/>
            <a:r>
              <a:rPr lang="ja-JP" altLang="ja-JP" sz="1100" dirty="0"/>
              <a:t>（</a:t>
            </a:r>
            <a:r>
              <a:rPr lang="en-US" altLang="ja-JP" sz="1100" dirty="0"/>
              <a:t>1</a:t>
            </a:r>
            <a:r>
              <a:rPr lang="ja-JP" altLang="ja-JP" sz="1100" dirty="0"/>
              <a:t>） ６ケ月継続勤務し、所定労働時間の８割以上出勤した社員</a:t>
            </a:r>
            <a:endParaRPr lang="en-US" altLang="ja-JP" sz="1100" dirty="0"/>
          </a:p>
          <a:p>
            <a:pPr hangingPunct="0"/>
            <a:r>
              <a:rPr lang="en-US" altLang="ja-JP" sz="1100" dirty="0"/>
              <a:t>       </a:t>
            </a:r>
            <a:r>
              <a:rPr lang="ja-JP" altLang="ja-JP" sz="1100" dirty="0"/>
              <a:t>には、基準日に勤続年数に応じた有給休暇を与える。</a:t>
            </a:r>
            <a:endParaRPr lang="en-US" altLang="ja-JP" sz="1100" dirty="0"/>
          </a:p>
          <a:p>
            <a:pPr hangingPunct="0"/>
            <a:r>
              <a:rPr lang="ja-JP" altLang="ja-JP" sz="1100" dirty="0"/>
              <a:t>①付与日数は最高</a:t>
            </a:r>
            <a:r>
              <a:rPr lang="en-US" altLang="ja-JP" sz="1100" dirty="0"/>
              <a:t>20</a:t>
            </a:r>
            <a:r>
              <a:rPr lang="ja-JP" altLang="ja-JP" sz="1100" dirty="0"/>
              <a:t>日</a:t>
            </a:r>
            <a:r>
              <a:rPr lang="ja-JP" altLang="en-US" sz="1100" dirty="0"/>
              <a:t>。</a:t>
            </a:r>
            <a:r>
              <a:rPr lang="ja-JP" altLang="ja-JP" sz="1100" dirty="0"/>
              <a:t>休んだ期間は通常の賃金を支払う。</a:t>
            </a:r>
            <a:endParaRPr lang="en-US" altLang="ja-JP" sz="1100" dirty="0"/>
          </a:p>
          <a:p>
            <a:pPr hangingPunct="0"/>
            <a:r>
              <a:rPr lang="ja-JP" altLang="ja-JP" sz="1100" dirty="0"/>
              <a:t>②出産・育児、介護、法令で認められる休業期間は出勤として取</a:t>
            </a:r>
            <a:endParaRPr lang="en-US" altLang="ja-JP" sz="1100" dirty="0"/>
          </a:p>
          <a:p>
            <a:pPr hangingPunct="0"/>
            <a:r>
              <a:rPr lang="en-US" altLang="ja-JP" sz="1100" dirty="0"/>
              <a:t>    </a:t>
            </a:r>
            <a:r>
              <a:rPr lang="ja-JP" altLang="ja-JP" sz="1100" dirty="0"/>
              <a:t>り扱う。</a:t>
            </a:r>
            <a:endParaRPr lang="en-US" altLang="ja-JP" sz="1100" dirty="0"/>
          </a:p>
          <a:p>
            <a:pPr hangingPunct="0"/>
            <a:r>
              <a:rPr lang="ja-JP" altLang="ja-JP" sz="1100" dirty="0"/>
              <a:t>③その他、就業規則による。</a:t>
            </a:r>
            <a:endParaRPr lang="en-US" altLang="ja-JP" sz="1100" dirty="0"/>
          </a:p>
          <a:p>
            <a:pPr hangingPunct="0"/>
            <a:r>
              <a:rPr lang="ja-JP" altLang="ja-JP" sz="1100" dirty="0"/>
              <a:t>④有給休暇は </a:t>
            </a:r>
            <a:r>
              <a:rPr lang="en-US" altLang="ja-JP" sz="1100" dirty="0"/>
              <a:t>0.5 </a:t>
            </a:r>
            <a:r>
              <a:rPr lang="ja-JP" altLang="ja-JP" sz="1100" dirty="0"/>
              <a:t>日単位で使用する。</a:t>
            </a:r>
            <a:endParaRPr lang="en-US" altLang="ja-JP" sz="1100" dirty="0"/>
          </a:p>
          <a:p>
            <a:pPr hangingPunct="0"/>
            <a:r>
              <a:rPr lang="ja-JP" altLang="ja-JP" sz="1100" dirty="0"/>
              <a:t>⑤前借はなし。</a:t>
            </a:r>
            <a:endParaRPr lang="en-US" altLang="ja-JP" sz="1100" dirty="0"/>
          </a:p>
          <a:p>
            <a:pPr hangingPunct="0"/>
            <a:r>
              <a:rPr lang="ja-JP" altLang="ja-JP" sz="1100" dirty="0"/>
              <a:t>⑥パンジーさんは、月曜会議の日及び会社のイベント日は除く。</a:t>
            </a:r>
          </a:p>
        </p:txBody>
      </p:sp>
      <p:sp>
        <p:nvSpPr>
          <p:cNvPr id="17" name="正方形/長方形 16"/>
          <p:cNvSpPr/>
          <p:nvPr/>
        </p:nvSpPr>
        <p:spPr>
          <a:xfrm>
            <a:off x="212199" y="2575937"/>
            <a:ext cx="3063657" cy="276999"/>
          </a:xfrm>
          <a:prstGeom prst="rect">
            <a:avLst/>
          </a:prstGeom>
        </p:spPr>
        <p:txBody>
          <a:bodyPr wrap="square">
            <a:spAutoFit/>
          </a:bodyPr>
          <a:lstStyle/>
          <a:p>
            <a:pPr hangingPunct="0"/>
            <a:r>
              <a:rPr lang="ja-JP" altLang="en-US" sz="1200" b="1" dirty="0"/>
              <a:t>１４．冠婚葬祭</a:t>
            </a:r>
            <a:endParaRPr lang="ja-JP" altLang="ja-JP" sz="1200" dirty="0"/>
          </a:p>
        </p:txBody>
      </p:sp>
      <p:sp>
        <p:nvSpPr>
          <p:cNvPr id="18" name="正方形/長方形 17"/>
          <p:cNvSpPr/>
          <p:nvPr/>
        </p:nvSpPr>
        <p:spPr>
          <a:xfrm>
            <a:off x="200107" y="4664169"/>
            <a:ext cx="2355669" cy="276999"/>
          </a:xfrm>
          <a:prstGeom prst="rect">
            <a:avLst/>
          </a:prstGeom>
        </p:spPr>
        <p:txBody>
          <a:bodyPr wrap="square">
            <a:spAutoFit/>
          </a:bodyPr>
          <a:lstStyle/>
          <a:p>
            <a:pPr hangingPunct="0"/>
            <a:r>
              <a:rPr lang="ja-JP" altLang="en-US" sz="1200" b="1" dirty="0"/>
              <a:t>１５．有給休暇</a:t>
            </a:r>
            <a:endParaRPr lang="ja-JP" altLang="ja-JP" sz="1200" dirty="0"/>
          </a:p>
        </p:txBody>
      </p:sp>
      <p:sp>
        <p:nvSpPr>
          <p:cNvPr id="19" name="正方形/長方形 18"/>
          <p:cNvSpPr/>
          <p:nvPr/>
        </p:nvSpPr>
        <p:spPr>
          <a:xfrm>
            <a:off x="270123" y="81638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0" name="正方形/長方形 19"/>
          <p:cNvSpPr/>
          <p:nvPr/>
        </p:nvSpPr>
        <p:spPr>
          <a:xfrm>
            <a:off x="226634" y="539389"/>
            <a:ext cx="3337254" cy="276999"/>
          </a:xfrm>
          <a:prstGeom prst="rect">
            <a:avLst/>
          </a:prstGeom>
        </p:spPr>
        <p:txBody>
          <a:bodyPr wrap="square">
            <a:spAutoFit/>
          </a:bodyPr>
          <a:lstStyle/>
          <a:p>
            <a:pPr hangingPunct="0"/>
            <a:r>
              <a:rPr lang="ja-JP" altLang="en-US" sz="1200" b="1" dirty="0"/>
              <a:t>１３．福利厚生</a:t>
            </a:r>
            <a:endParaRPr lang="ja-JP" altLang="ja-JP" sz="1200" dirty="0"/>
          </a:p>
        </p:txBody>
      </p:sp>
      <p:sp>
        <p:nvSpPr>
          <p:cNvPr id="21" name="正方形/長方形 20"/>
          <p:cNvSpPr/>
          <p:nvPr/>
        </p:nvSpPr>
        <p:spPr>
          <a:xfrm>
            <a:off x="249729" y="287761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2" name="正方形/長方形 21"/>
          <p:cNvSpPr/>
          <p:nvPr/>
        </p:nvSpPr>
        <p:spPr>
          <a:xfrm>
            <a:off x="249729" y="4992851"/>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1707727913"/>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38</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38</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38</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②社員に関する方針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31" name="グループ化 30"/>
          <p:cNvGrpSpPr/>
          <p:nvPr/>
        </p:nvGrpSpPr>
        <p:grpSpPr>
          <a:xfrm>
            <a:off x="4716015" y="-10621"/>
            <a:ext cx="3168353" cy="391170"/>
            <a:chOff x="4826003" y="-24938"/>
            <a:chExt cx="3290312" cy="391170"/>
          </a:xfrm>
          <a:solidFill>
            <a:srgbClr val="FFC000"/>
          </a:solidFill>
        </p:grpSpPr>
        <p:sp>
          <p:nvSpPr>
            <p:cNvPr id="33" name="フリーフォーム 32"/>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34" name="フリーフォーム 33"/>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35" name="フリーフォーム 34"/>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36" name="フリーフォーム 3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37" name="フリーフォーム 3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54" name="テキスト ボックス 53"/>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テキスト ボックス 25"/>
          <p:cNvSpPr txBox="1"/>
          <p:nvPr/>
        </p:nvSpPr>
        <p:spPr>
          <a:xfrm>
            <a:off x="4860032" y="836712"/>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社員に関する方針</a:t>
            </a:r>
            <a:endParaRPr lang="en-US" altLang="ja-JP" sz="1100" b="1" dirty="0"/>
          </a:p>
          <a:p>
            <a:pPr hangingPunct="0"/>
            <a:r>
              <a:rPr lang="ja-JP" altLang="ja-JP" sz="1100" dirty="0"/>
              <a:t>　</a:t>
            </a:r>
            <a:r>
              <a:rPr lang="en-US" altLang="ja-JP" sz="1100" dirty="0"/>
              <a:t> </a:t>
            </a:r>
            <a:endParaRPr lang="ja-JP" altLang="ja-JP" sz="1100" dirty="0"/>
          </a:p>
          <a:p>
            <a:pPr hangingPunct="0"/>
            <a:r>
              <a:rPr lang="en-US" altLang="ja-JP" sz="1100" b="1" dirty="0"/>
              <a:t>16</a:t>
            </a:r>
            <a:r>
              <a:rPr lang="ja-JP" altLang="ja-JP" sz="1100" b="1" dirty="0" err="1"/>
              <a:t>．</a:t>
            </a:r>
            <a:r>
              <a:rPr lang="ja-JP" altLang="ja-JP" sz="1100" b="1" dirty="0"/>
              <a:t>出張・旅費</a:t>
            </a:r>
            <a:endParaRPr lang="ja-JP" altLang="ja-JP" sz="1100" dirty="0"/>
          </a:p>
          <a:p>
            <a:pPr hangingPunct="0"/>
            <a:r>
              <a:rPr lang="ja-JP" altLang="ja-JP" sz="1100" dirty="0"/>
              <a:t>（</a:t>
            </a:r>
            <a:r>
              <a:rPr lang="en-US" altLang="ja-JP" sz="1100" dirty="0"/>
              <a:t>1</a:t>
            </a:r>
            <a:r>
              <a:rPr lang="ja-JP" altLang="ja-JP" sz="1100" dirty="0"/>
              <a:t>）出張にかかる交通費、宿泊費用等の費用については、別途</a:t>
            </a:r>
            <a:endParaRPr lang="en-US" altLang="ja-JP" sz="1100" dirty="0"/>
          </a:p>
          <a:p>
            <a:pPr hangingPunct="0"/>
            <a:r>
              <a:rPr lang="en-US" altLang="ja-JP" sz="1100" dirty="0"/>
              <a:t>        </a:t>
            </a:r>
            <a:r>
              <a:rPr lang="ja-JP" altLang="ja-JP" sz="1100" dirty="0"/>
              <a:t>定める旅費規程に従う。</a:t>
            </a:r>
          </a:p>
          <a:p>
            <a:pPr hangingPunct="0"/>
            <a:r>
              <a:rPr lang="ja-JP" altLang="ja-JP" sz="1100" dirty="0"/>
              <a:t>（</a:t>
            </a:r>
            <a:r>
              <a:rPr lang="en-US" altLang="ja-JP" sz="1100" dirty="0"/>
              <a:t>2</a:t>
            </a:r>
            <a:r>
              <a:rPr lang="ja-JP" altLang="ja-JP" sz="1100" dirty="0"/>
              <a:t>）出張報告書を３日以内に提出し、同時に出張精算を行う。</a:t>
            </a:r>
          </a:p>
          <a:p>
            <a:pPr hangingPunct="0"/>
            <a:r>
              <a:rPr lang="ja-JP" altLang="ja-JP" sz="1100" dirty="0"/>
              <a:t>（</a:t>
            </a:r>
            <a:r>
              <a:rPr lang="en-US" altLang="ja-JP" sz="1100" dirty="0"/>
              <a:t>3</a:t>
            </a:r>
            <a:r>
              <a:rPr lang="ja-JP" altLang="ja-JP" sz="1100" dirty="0"/>
              <a:t>）出張旅費の支払基準は次の通りとする。</a:t>
            </a:r>
          </a:p>
          <a:p>
            <a:pPr hangingPunct="0"/>
            <a:r>
              <a:rPr lang="ja-JP" altLang="ja-JP" sz="1100" dirty="0"/>
              <a:t>（</a:t>
            </a:r>
            <a:r>
              <a:rPr lang="en-US" altLang="ja-JP" sz="1100" dirty="0"/>
              <a:t>4</a:t>
            </a:r>
            <a:r>
              <a:rPr lang="ja-JP" altLang="ja-JP" sz="1100" dirty="0"/>
              <a:t>定期券は６ケ月単位で購入する。</a:t>
            </a:r>
          </a:p>
          <a:p>
            <a:pPr hangingPunct="0"/>
            <a:r>
              <a:rPr lang="en-US" altLang="ja-JP" sz="1100" dirty="0"/>
              <a:t> </a:t>
            </a:r>
            <a:endParaRPr lang="ja-JP" altLang="ja-JP" sz="1100" dirty="0"/>
          </a:p>
          <a:p>
            <a:pPr hangingPunct="0"/>
            <a:r>
              <a:rPr lang="en-US" altLang="ja-JP" sz="1100" b="1" dirty="0"/>
              <a:t>17</a:t>
            </a:r>
            <a:r>
              <a:rPr lang="ja-JP" altLang="ja-JP" sz="1100" b="1" dirty="0" err="1"/>
              <a:t>．</a:t>
            </a:r>
            <a:r>
              <a:rPr lang="ja-JP" altLang="ja-JP" sz="1100" b="1" dirty="0"/>
              <a:t> フレックスタイムについて（火～金のみ産前も同様）</a:t>
            </a:r>
            <a:endParaRPr lang="ja-JP" altLang="ja-JP" sz="1100" dirty="0"/>
          </a:p>
          <a:p>
            <a:pPr hangingPunct="0"/>
            <a:r>
              <a:rPr lang="ja-JP" altLang="ja-JP" sz="1100" dirty="0"/>
              <a:t>（</a:t>
            </a:r>
            <a:r>
              <a:rPr lang="en-US" altLang="ja-JP" sz="1100" dirty="0"/>
              <a:t>1</a:t>
            </a:r>
            <a:r>
              <a:rPr lang="ja-JP" altLang="ja-JP" sz="1100" dirty="0"/>
              <a:t>）①</a:t>
            </a:r>
            <a:r>
              <a:rPr lang="en-US" altLang="ja-JP" sz="1100" dirty="0"/>
              <a:t>9</a:t>
            </a:r>
            <a:r>
              <a:rPr lang="ja-JP" altLang="ja-JP" sz="1100" dirty="0"/>
              <a:t>時 </a:t>
            </a:r>
            <a:r>
              <a:rPr lang="en-US" altLang="ja-JP" sz="1100" dirty="0"/>
              <a:t>15 </a:t>
            </a:r>
            <a:r>
              <a:rPr lang="ja-JP" altLang="ja-JP" sz="1100" dirty="0"/>
              <a:t>分～ </a:t>
            </a:r>
            <a:r>
              <a:rPr lang="en-US" altLang="ja-JP" sz="1100" dirty="0"/>
              <a:t>17 </a:t>
            </a:r>
            <a:r>
              <a:rPr lang="ja-JP" altLang="ja-JP" sz="1100" dirty="0"/>
              <a:t>時 </a:t>
            </a:r>
            <a:r>
              <a:rPr lang="en-US" altLang="ja-JP" sz="1100" dirty="0"/>
              <a:t>30 </a:t>
            </a:r>
            <a:r>
              <a:rPr lang="ja-JP" altLang="ja-JP" sz="1100" dirty="0"/>
              <a:t>分</a:t>
            </a:r>
          </a:p>
          <a:p>
            <a:pPr hangingPunct="0"/>
            <a:r>
              <a:rPr lang="en-US" altLang="ja-JP" sz="1100" dirty="0"/>
              <a:t>       </a:t>
            </a:r>
            <a:r>
              <a:rPr lang="ja-JP" altLang="ja-JP" sz="1100" dirty="0"/>
              <a:t>②</a:t>
            </a:r>
            <a:r>
              <a:rPr lang="en-US" altLang="ja-JP" sz="1100" dirty="0"/>
              <a:t>10 </a:t>
            </a:r>
            <a:r>
              <a:rPr lang="ja-JP" altLang="ja-JP" sz="1100" dirty="0"/>
              <a:t>時～ </a:t>
            </a:r>
            <a:r>
              <a:rPr lang="en-US" altLang="ja-JP" sz="1100" dirty="0"/>
              <a:t>18 </a:t>
            </a:r>
            <a:r>
              <a:rPr lang="ja-JP" altLang="ja-JP" sz="1100" dirty="0"/>
              <a:t>時 </a:t>
            </a:r>
            <a:r>
              <a:rPr lang="en-US" altLang="ja-JP" sz="1100" dirty="0"/>
              <a:t>15 </a:t>
            </a:r>
            <a:r>
              <a:rPr lang="ja-JP" altLang="ja-JP" sz="1100" dirty="0"/>
              <a:t>分（産休予定者のみ。産休２ヵ月前から）</a:t>
            </a:r>
          </a:p>
          <a:p>
            <a:pPr hangingPunct="0"/>
            <a:r>
              <a:rPr lang="ja-JP" altLang="ja-JP" sz="1100" dirty="0"/>
              <a:t>（</a:t>
            </a:r>
            <a:r>
              <a:rPr lang="en-US" altLang="ja-JP" sz="1100" dirty="0"/>
              <a:t>2</a:t>
            </a:r>
            <a:r>
              <a:rPr lang="ja-JP" altLang="ja-JP" sz="1100" dirty="0"/>
              <a:t>） その他</a:t>
            </a:r>
          </a:p>
          <a:p>
            <a:pPr hangingPunct="0"/>
            <a:r>
              <a:rPr lang="en-US" altLang="ja-JP" sz="1100" dirty="0"/>
              <a:t>       </a:t>
            </a:r>
            <a:r>
              <a:rPr lang="ja-JP" altLang="ja-JP" sz="1100" dirty="0"/>
              <a:t>① 変更（病院など）は認める。</a:t>
            </a:r>
          </a:p>
          <a:p>
            <a:pPr hangingPunct="0"/>
            <a:r>
              <a:rPr lang="en-US" altLang="ja-JP" sz="1100" dirty="0"/>
              <a:t>       </a:t>
            </a:r>
            <a:r>
              <a:rPr lang="ja-JP" altLang="ja-JP" sz="1100" dirty="0"/>
              <a:t>② 中抜けも可</a:t>
            </a:r>
          </a:p>
          <a:p>
            <a:pPr hangingPunct="0"/>
            <a:r>
              <a:rPr lang="en-US" altLang="ja-JP" sz="1100" dirty="0"/>
              <a:t>       </a:t>
            </a:r>
            <a:r>
              <a:rPr lang="ja-JP" altLang="ja-JP" sz="1100" dirty="0"/>
              <a:t>③ 対象者は入社１年経過後とする。</a:t>
            </a:r>
          </a:p>
          <a:p>
            <a:pPr hangingPunct="0"/>
            <a:r>
              <a:rPr lang="en-US" altLang="ja-JP" sz="1100" dirty="0"/>
              <a:t>       </a:t>
            </a:r>
            <a:r>
              <a:rPr lang="ja-JP" altLang="ja-JP" sz="1100" dirty="0"/>
              <a:t>④ リーダーに許可を受ける。</a:t>
            </a:r>
          </a:p>
          <a:p>
            <a:pPr hangingPunct="0"/>
            <a:r>
              <a:rPr lang="en-US" altLang="ja-JP" sz="1100" dirty="0"/>
              <a:t>       </a:t>
            </a:r>
            <a:r>
              <a:rPr lang="ja-JP" altLang="ja-JP" sz="1100" dirty="0"/>
              <a:t>⑤ 予定をホワイトボードに前日中に書く。</a:t>
            </a:r>
          </a:p>
          <a:p>
            <a:pPr hangingPunct="0"/>
            <a:r>
              <a:rPr lang="en-US" altLang="ja-JP" sz="1100" dirty="0"/>
              <a:t> </a:t>
            </a:r>
            <a:endParaRPr lang="ja-JP" altLang="ja-JP" sz="1100" dirty="0"/>
          </a:p>
          <a:p>
            <a:pPr hangingPunct="0"/>
            <a:r>
              <a:rPr lang="en-US" altLang="ja-JP" sz="1100" b="1" dirty="0"/>
              <a:t>18</a:t>
            </a:r>
            <a:r>
              <a:rPr lang="ja-JP" altLang="ja-JP" sz="1100" b="1" dirty="0" err="1"/>
              <a:t>．</a:t>
            </a:r>
            <a:r>
              <a:rPr lang="ja-JP" altLang="ja-JP" sz="1100" b="1" dirty="0"/>
              <a:t>退社時間・休日出勤</a:t>
            </a:r>
            <a:endParaRPr lang="ja-JP" altLang="ja-JP" sz="1100" dirty="0"/>
          </a:p>
          <a:p>
            <a:pPr hangingPunct="0"/>
            <a:r>
              <a:rPr lang="en-US" altLang="ja-JP" sz="1100" dirty="0"/>
              <a:t>   </a:t>
            </a:r>
            <a:r>
              <a:rPr lang="ja-JP" altLang="ja-JP" sz="1100" dirty="0"/>
              <a:t>①</a:t>
            </a:r>
            <a:r>
              <a:rPr lang="ja-JP" altLang="ja-JP" sz="1100" b="1" dirty="0"/>
              <a:t>全社員の約束ごと。</a:t>
            </a:r>
            <a:r>
              <a:rPr lang="ja-JP" altLang="ja-JP" sz="1100" dirty="0"/>
              <a:t>午後８時までに退社する。</a:t>
            </a:r>
          </a:p>
          <a:p>
            <a:pPr hangingPunct="0"/>
            <a:r>
              <a:rPr lang="ja-JP" altLang="ja-JP" sz="1100" dirty="0"/>
              <a:t>　②年間退社スケジュール表に従って行動する。</a:t>
            </a:r>
          </a:p>
          <a:p>
            <a:pPr hangingPunct="0"/>
            <a:r>
              <a:rPr lang="ja-JP" altLang="ja-JP" sz="1100" dirty="0"/>
              <a:t>　③最終日は</a:t>
            </a:r>
            <a:r>
              <a:rPr lang="en-US" altLang="ja-JP" sz="1100" dirty="0"/>
              <a:t> PM 7</a:t>
            </a:r>
            <a:r>
              <a:rPr lang="ja-JP" altLang="ja-JP" sz="1100" dirty="0"/>
              <a:t>：</a:t>
            </a:r>
            <a:r>
              <a:rPr lang="en-US" altLang="ja-JP" sz="1100" dirty="0"/>
              <a:t>00 </a:t>
            </a:r>
            <a:r>
              <a:rPr lang="ja-JP" altLang="ja-JP" sz="1100" dirty="0" err="1"/>
              <a:t>までに</a:t>
            </a:r>
            <a:r>
              <a:rPr lang="ja-JP" altLang="ja-JP" sz="1100" dirty="0"/>
              <a:t>退社する。</a:t>
            </a:r>
            <a:r>
              <a:rPr lang="ja-JP" altLang="ja-JP" sz="1100" b="1" dirty="0"/>
              <a:t>電気を消す</a:t>
            </a:r>
            <a:r>
              <a:rPr lang="ja-JP" altLang="ja-JP" sz="1100" dirty="0"/>
              <a:t>。</a:t>
            </a:r>
          </a:p>
          <a:p>
            <a:pPr hangingPunct="0"/>
            <a:r>
              <a:rPr lang="ja-JP" altLang="ja-JP" sz="1100" dirty="0"/>
              <a:t>　④休日出勤…土曜日・祝日出社の場合は届出を出す。</a:t>
            </a:r>
            <a:endParaRPr lang="en-US" altLang="ja-JP" sz="1100" dirty="0"/>
          </a:p>
          <a:p>
            <a:pPr hangingPunct="0"/>
            <a:r>
              <a:rPr lang="en-US" altLang="ja-JP" sz="1100" dirty="0"/>
              <a:t>      </a:t>
            </a:r>
            <a:r>
              <a:rPr lang="ja-JP" altLang="ja-JP" sz="1100" dirty="0"/>
              <a:t>出さなかった場合は出社と認めない。</a:t>
            </a:r>
          </a:p>
          <a:p>
            <a:pPr hangingPunct="0"/>
            <a:r>
              <a:rPr lang="ja-JP" altLang="ja-JP" sz="1100" dirty="0"/>
              <a:t>　⑤</a:t>
            </a:r>
            <a:r>
              <a:rPr lang="ja-JP" altLang="ja-JP" sz="1100" b="1" dirty="0"/>
              <a:t>日曜日の出社は禁止。</a:t>
            </a:r>
            <a:endParaRPr lang="ja-JP" altLang="ja-JP" sz="1100" dirty="0"/>
          </a:p>
          <a:p>
            <a:pPr hangingPunct="0"/>
            <a:r>
              <a:rPr lang="en-US" altLang="ja-JP" sz="1100" dirty="0"/>
              <a:t> </a:t>
            </a:r>
            <a:endParaRPr lang="ja-JP" altLang="ja-JP" sz="1100" dirty="0"/>
          </a:p>
          <a:p>
            <a:pPr hangingPunct="0"/>
            <a:r>
              <a:rPr lang="en-US" altLang="ja-JP" sz="1100" b="1" dirty="0"/>
              <a:t>19</a:t>
            </a:r>
            <a:r>
              <a:rPr lang="ja-JP" altLang="ja-JP" sz="1100" b="1" dirty="0" err="1"/>
              <a:t>．</a:t>
            </a:r>
            <a:r>
              <a:rPr lang="ja-JP" altLang="ja-JP" sz="1100" b="1" dirty="0"/>
              <a:t>服装について（社内規程参照）</a:t>
            </a:r>
            <a:endParaRPr lang="ja-JP" altLang="ja-JP" sz="1100" dirty="0"/>
          </a:p>
          <a:p>
            <a:pPr hangingPunct="0"/>
            <a:r>
              <a:rPr lang="ja-JP" altLang="ja-JP" sz="1100" dirty="0"/>
              <a:t>（</a:t>
            </a:r>
            <a:r>
              <a:rPr lang="en-US" altLang="ja-JP" sz="1100" dirty="0"/>
              <a:t>1</a:t>
            </a:r>
            <a:r>
              <a:rPr lang="ja-JP" altLang="ja-JP" sz="1100" dirty="0"/>
              <a:t>）　スーツ、ネクタイは事務所では着用しなくてよい。</a:t>
            </a:r>
          </a:p>
          <a:p>
            <a:pPr hangingPunct="0"/>
            <a:r>
              <a:rPr lang="ja-JP" altLang="ja-JP" sz="1100" dirty="0"/>
              <a:t>（</a:t>
            </a:r>
            <a:r>
              <a:rPr lang="en-US" altLang="ja-JP" sz="1100" dirty="0"/>
              <a:t>2</a:t>
            </a:r>
            <a:r>
              <a:rPr lang="ja-JP" altLang="ja-JP" sz="1100" dirty="0"/>
              <a:t>）　Ｇパン、Ｔシャツは禁止。</a:t>
            </a:r>
          </a:p>
          <a:p>
            <a:pPr hangingPunct="0"/>
            <a:r>
              <a:rPr lang="ja-JP" altLang="ja-JP" sz="1100" dirty="0"/>
              <a:t>（</a:t>
            </a:r>
            <a:r>
              <a:rPr lang="en-US" altLang="ja-JP" sz="1100" dirty="0"/>
              <a:t>3</a:t>
            </a:r>
            <a:r>
              <a:rPr lang="ja-JP" altLang="ja-JP" sz="1100" dirty="0"/>
              <a:t>）　訪問するときはスーツ、ネクタイで。</a:t>
            </a:r>
          </a:p>
          <a:p>
            <a:pPr hangingPunct="0"/>
            <a:r>
              <a:rPr lang="ja-JP" altLang="ja-JP" sz="1100" dirty="0"/>
              <a:t>（</a:t>
            </a:r>
            <a:r>
              <a:rPr lang="en-US" altLang="ja-JP" sz="1100" dirty="0"/>
              <a:t>4</a:t>
            </a:r>
            <a:r>
              <a:rPr lang="ja-JP" altLang="ja-JP" sz="1100" dirty="0"/>
              <a:t>）　長い髪はまとめる。</a:t>
            </a:r>
            <a:endParaRPr lang="en-US" altLang="ja-JP" sz="1100" dirty="0"/>
          </a:p>
          <a:p>
            <a:pPr hangingPunct="0"/>
            <a:endParaRPr lang="en-US" altLang="ja-JP" sz="1100" dirty="0"/>
          </a:p>
        </p:txBody>
      </p:sp>
      <p:sp>
        <p:nvSpPr>
          <p:cNvPr id="17" name="正方形/長方形 16"/>
          <p:cNvSpPr/>
          <p:nvPr/>
        </p:nvSpPr>
        <p:spPr>
          <a:xfrm>
            <a:off x="277595" y="2060848"/>
            <a:ext cx="2278181" cy="276999"/>
          </a:xfrm>
          <a:prstGeom prst="rect">
            <a:avLst/>
          </a:prstGeom>
        </p:spPr>
        <p:txBody>
          <a:bodyPr wrap="square">
            <a:spAutoFit/>
          </a:bodyPr>
          <a:lstStyle/>
          <a:p>
            <a:pPr hangingPunct="0"/>
            <a:r>
              <a:rPr lang="ja-JP" altLang="en-US" sz="1200" b="1" dirty="0"/>
              <a:t>１７．フレックスタイム　</a:t>
            </a:r>
            <a:endParaRPr lang="ja-JP" altLang="ja-JP" sz="1200" dirty="0"/>
          </a:p>
        </p:txBody>
      </p:sp>
      <p:sp>
        <p:nvSpPr>
          <p:cNvPr id="18" name="正方形/長方形 17"/>
          <p:cNvSpPr/>
          <p:nvPr/>
        </p:nvSpPr>
        <p:spPr>
          <a:xfrm>
            <a:off x="252083" y="3597806"/>
            <a:ext cx="1806905" cy="276999"/>
          </a:xfrm>
          <a:prstGeom prst="rect">
            <a:avLst/>
          </a:prstGeom>
        </p:spPr>
        <p:txBody>
          <a:bodyPr wrap="none">
            <a:spAutoFit/>
          </a:bodyPr>
          <a:lstStyle/>
          <a:p>
            <a:pPr hangingPunct="0"/>
            <a:r>
              <a:rPr lang="ja-JP" altLang="en-US" sz="1200" b="1" dirty="0"/>
              <a:t>１８．退社時間・休日出勤</a:t>
            </a:r>
            <a:endParaRPr lang="ja-JP" altLang="ja-JP" sz="1200" dirty="0"/>
          </a:p>
        </p:txBody>
      </p:sp>
      <p:sp>
        <p:nvSpPr>
          <p:cNvPr id="19" name="正方形/長方形 18"/>
          <p:cNvSpPr/>
          <p:nvPr/>
        </p:nvSpPr>
        <p:spPr>
          <a:xfrm>
            <a:off x="259310" y="5157192"/>
            <a:ext cx="806631" cy="276999"/>
          </a:xfrm>
          <a:prstGeom prst="rect">
            <a:avLst/>
          </a:prstGeom>
        </p:spPr>
        <p:txBody>
          <a:bodyPr wrap="none">
            <a:spAutoFit/>
          </a:bodyPr>
          <a:lstStyle/>
          <a:p>
            <a:pPr hangingPunct="0"/>
            <a:r>
              <a:rPr lang="ja-JP" altLang="en-US" sz="1200" b="1" dirty="0"/>
              <a:t>１９．服装</a:t>
            </a:r>
            <a:endParaRPr lang="en-US" altLang="ja-JP" sz="1200" b="1" dirty="0"/>
          </a:p>
        </p:txBody>
      </p:sp>
      <p:sp>
        <p:nvSpPr>
          <p:cNvPr id="20" name="正方形/長方形 19"/>
          <p:cNvSpPr/>
          <p:nvPr/>
        </p:nvSpPr>
        <p:spPr>
          <a:xfrm>
            <a:off x="270123" y="816387"/>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1" name="正方形/長方形 20"/>
          <p:cNvSpPr/>
          <p:nvPr/>
        </p:nvSpPr>
        <p:spPr>
          <a:xfrm>
            <a:off x="259310" y="2343508"/>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2" name="正方形/長方形 21"/>
          <p:cNvSpPr/>
          <p:nvPr/>
        </p:nvSpPr>
        <p:spPr>
          <a:xfrm>
            <a:off x="277595" y="3933056"/>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4" name="正方形/長方形 23"/>
          <p:cNvSpPr/>
          <p:nvPr/>
        </p:nvSpPr>
        <p:spPr>
          <a:xfrm>
            <a:off x="252083" y="5442018"/>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5" name="正方形/長方形 24"/>
          <p:cNvSpPr/>
          <p:nvPr/>
        </p:nvSpPr>
        <p:spPr>
          <a:xfrm>
            <a:off x="226634" y="539389"/>
            <a:ext cx="1191352" cy="276999"/>
          </a:xfrm>
          <a:prstGeom prst="rect">
            <a:avLst/>
          </a:prstGeom>
        </p:spPr>
        <p:txBody>
          <a:bodyPr wrap="none">
            <a:spAutoFit/>
          </a:bodyPr>
          <a:lstStyle/>
          <a:p>
            <a:pPr hangingPunct="0"/>
            <a:r>
              <a:rPr lang="ja-JP" altLang="en-US" sz="1200" b="1" dirty="0"/>
              <a:t>１６．出張・旅費</a:t>
            </a:r>
            <a:endParaRPr lang="en-US" altLang="ja-JP" sz="1200" b="1" dirty="0"/>
          </a:p>
        </p:txBody>
      </p:sp>
    </p:spTree>
    <p:extLst>
      <p:ext uri="{BB962C8B-B14F-4D97-AF65-F5344CB8AC3E}">
        <p14:creationId xmlns:p14="http://schemas.microsoft.com/office/powerpoint/2010/main" val="4275991553"/>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39</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39</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39</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②社員に関する方針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31" name="グループ化 30"/>
          <p:cNvGrpSpPr/>
          <p:nvPr/>
        </p:nvGrpSpPr>
        <p:grpSpPr>
          <a:xfrm>
            <a:off x="4716015" y="-10621"/>
            <a:ext cx="3168353" cy="391170"/>
            <a:chOff x="4826003" y="-24938"/>
            <a:chExt cx="3290312" cy="391170"/>
          </a:xfrm>
          <a:solidFill>
            <a:srgbClr val="FFC000"/>
          </a:solidFill>
        </p:grpSpPr>
        <p:sp>
          <p:nvSpPr>
            <p:cNvPr id="33" name="フリーフォーム 32"/>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事業活動</a:t>
              </a:r>
              <a:endParaRPr kumimoji="1" lang="ja-JP" altLang="en-US" sz="900" b="1" kern="1200" dirty="0">
                <a:solidFill>
                  <a:schemeClr val="bg1"/>
                </a:solidFill>
              </a:endParaRPr>
            </a:p>
          </p:txBody>
        </p:sp>
        <p:sp>
          <p:nvSpPr>
            <p:cNvPr id="34" name="フリーフォーム 33"/>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35" name="フリーフォーム 34"/>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雇用</a:t>
              </a:r>
              <a:endParaRPr kumimoji="1" lang="ja-JP" altLang="en-US" sz="900" b="1" kern="1200" dirty="0">
                <a:solidFill>
                  <a:srgbClr val="FFFFFF"/>
                </a:solidFill>
              </a:endParaRPr>
            </a:p>
          </p:txBody>
        </p:sp>
        <p:sp>
          <p:nvSpPr>
            <p:cNvPr id="36" name="フリーフォーム 3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37" name="フリーフォーム 3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組織・</a:t>
            </a:r>
            <a:r>
              <a:rPr kumimoji="1" lang="ja-JP" altLang="en-US" sz="900" b="1" kern="1200" dirty="0">
                <a:solidFill>
                  <a:srgbClr val="FFFFFF"/>
                </a:solidFill>
              </a:rPr>
              <a:t>内部体制</a:t>
            </a:r>
            <a:endParaRPr kumimoji="1" lang="en-US" altLang="ja-JP" sz="900" b="1" kern="1200" dirty="0">
              <a:solidFill>
                <a:srgbClr val="FFFFFF"/>
              </a:solidFill>
            </a:endParaRPr>
          </a:p>
        </p:txBody>
      </p:sp>
      <p:sp>
        <p:nvSpPr>
          <p:cNvPr id="54" name="テキスト ボックス 53"/>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6" name="テキスト ボックス 25"/>
          <p:cNvSpPr txBox="1"/>
          <p:nvPr/>
        </p:nvSpPr>
        <p:spPr>
          <a:xfrm>
            <a:off x="4860032" y="836712"/>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社員に関する方針</a:t>
            </a:r>
            <a:endParaRPr lang="en-US" altLang="ja-JP" sz="1100" b="1" dirty="0"/>
          </a:p>
          <a:p>
            <a:pPr hangingPunct="0"/>
            <a:endParaRPr lang="ja-JP" altLang="ja-JP" sz="1100" dirty="0"/>
          </a:p>
          <a:p>
            <a:pPr hangingPunct="0"/>
            <a:r>
              <a:rPr lang="en-US" altLang="ja-JP" sz="1100" b="1" dirty="0"/>
              <a:t>20</a:t>
            </a:r>
            <a:r>
              <a:rPr lang="ja-JP" altLang="ja-JP" sz="1100" b="1" dirty="0" err="1"/>
              <a:t>．</a:t>
            </a:r>
            <a:r>
              <a:rPr lang="ja-JP" altLang="ja-JP" sz="1100" b="1" dirty="0"/>
              <a:t>個人面接・定期的なパンジーさんとの会合</a:t>
            </a:r>
            <a:endParaRPr lang="ja-JP" altLang="ja-JP" sz="1100" dirty="0"/>
          </a:p>
          <a:p>
            <a:pPr hangingPunct="0"/>
            <a:r>
              <a:rPr lang="en-US" altLang="ja-JP" sz="1100" dirty="0"/>
              <a:t>        </a:t>
            </a:r>
            <a:r>
              <a:rPr lang="ja-JP" altLang="ja-JP" sz="1100" dirty="0"/>
              <a:t>個人面接は毎月１対１で社員とリーダー</a:t>
            </a:r>
            <a:r>
              <a:rPr lang="ja-JP" altLang="en-US" sz="1100" dirty="0"/>
              <a:t>で行う。</a:t>
            </a:r>
            <a:endParaRPr lang="ja-JP" altLang="ja-JP" sz="1100" dirty="0"/>
          </a:p>
          <a:p>
            <a:pPr hangingPunct="0"/>
            <a:r>
              <a:rPr lang="en-US" altLang="ja-JP" sz="1100" dirty="0"/>
              <a:t>  </a:t>
            </a:r>
            <a:endParaRPr lang="ja-JP" altLang="ja-JP" sz="1100" dirty="0"/>
          </a:p>
          <a:p>
            <a:pPr hangingPunct="0"/>
            <a:r>
              <a:rPr lang="en-US" altLang="ja-JP" sz="1100" b="1" dirty="0"/>
              <a:t>21</a:t>
            </a:r>
            <a:r>
              <a:rPr lang="ja-JP" altLang="ja-JP" sz="1100" b="1" dirty="0" err="1"/>
              <a:t>．</a:t>
            </a:r>
            <a:r>
              <a:rPr lang="ja-JP" altLang="ja-JP" sz="1100" b="1" dirty="0"/>
              <a:t>月間</a:t>
            </a:r>
            <a:r>
              <a:rPr lang="en-US" altLang="ja-JP" sz="1100" b="1" dirty="0"/>
              <a:t>MVP </a:t>
            </a:r>
            <a:r>
              <a:rPr lang="ja-JP" altLang="ja-JP" sz="1100" b="1" dirty="0"/>
              <a:t>について</a:t>
            </a:r>
            <a:endParaRPr lang="ja-JP" altLang="ja-JP" sz="1100" dirty="0"/>
          </a:p>
          <a:p>
            <a:pPr hangingPunct="0"/>
            <a:r>
              <a:rPr lang="en-US" altLang="ja-JP" sz="1100" dirty="0"/>
              <a:t>        </a:t>
            </a:r>
            <a:r>
              <a:rPr lang="ja-JP" altLang="ja-JP" sz="1100" dirty="0"/>
              <a:t>全社員の投票により毎月選出し、１ケ月間本人の机の上にト</a:t>
            </a:r>
          </a:p>
          <a:p>
            <a:pPr hangingPunct="0"/>
            <a:r>
              <a:rPr lang="en-US" altLang="ja-JP" sz="1100" dirty="0"/>
              <a:t>        </a:t>
            </a:r>
            <a:r>
              <a:rPr lang="ja-JP" altLang="ja-JP" sz="1100" dirty="0"/>
              <a:t>ロフィーを備え置く。</a:t>
            </a:r>
          </a:p>
          <a:p>
            <a:pPr hangingPunct="0"/>
            <a:r>
              <a:rPr lang="en-US" altLang="ja-JP" sz="1100" dirty="0"/>
              <a:t> </a:t>
            </a:r>
            <a:endParaRPr lang="ja-JP" altLang="ja-JP" sz="1100" dirty="0"/>
          </a:p>
          <a:p>
            <a:pPr hangingPunct="0"/>
            <a:r>
              <a:rPr lang="en-US" altLang="ja-JP" sz="1100" b="1" dirty="0"/>
              <a:t>22</a:t>
            </a:r>
            <a:r>
              <a:rPr lang="ja-JP" altLang="ja-JP" sz="1100" b="1" dirty="0" err="1"/>
              <a:t>．</a:t>
            </a:r>
            <a:r>
              <a:rPr lang="ja-JP" altLang="ja-JP" sz="1100" b="1" dirty="0"/>
              <a:t>月間</a:t>
            </a:r>
            <a:r>
              <a:rPr lang="en-US" altLang="ja-JP" sz="1100" b="1" dirty="0"/>
              <a:t>LVP </a:t>
            </a:r>
            <a:r>
              <a:rPr lang="ja-JP" altLang="ja-JP" sz="1100" b="1" dirty="0"/>
              <a:t>について</a:t>
            </a:r>
            <a:endParaRPr lang="ja-JP" altLang="ja-JP" sz="1100" dirty="0"/>
          </a:p>
          <a:p>
            <a:pPr hangingPunct="0"/>
            <a:r>
              <a:rPr lang="en-US" altLang="ja-JP" sz="1100" dirty="0"/>
              <a:t>        </a:t>
            </a:r>
            <a:r>
              <a:rPr lang="ja-JP" altLang="ja-JP" sz="1100" dirty="0"/>
              <a:t>社員の中から人様に喜ばれたり、感謝されたりした行為をし</a:t>
            </a:r>
          </a:p>
          <a:p>
            <a:pPr hangingPunct="0"/>
            <a:r>
              <a:rPr lang="en-US" altLang="ja-JP" sz="1100" dirty="0"/>
              <a:t>       </a:t>
            </a:r>
            <a:r>
              <a:rPr lang="ja-JP" altLang="ja-JP" sz="1100" dirty="0"/>
              <a:t>た者をリーダーが選び表彰します。</a:t>
            </a:r>
          </a:p>
          <a:p>
            <a:pPr hangingPunct="0"/>
            <a:endParaRPr lang="en-US" altLang="ja-JP" sz="1100" b="1" dirty="0"/>
          </a:p>
          <a:p>
            <a:pPr hangingPunct="0"/>
            <a:r>
              <a:rPr lang="en-US" altLang="ja-JP" sz="1100" b="1" dirty="0"/>
              <a:t>23</a:t>
            </a:r>
            <a:r>
              <a:rPr lang="ja-JP" altLang="ja-JP" sz="1100" b="1" dirty="0" err="1"/>
              <a:t>．</a:t>
            </a:r>
            <a:r>
              <a:rPr lang="ja-JP" altLang="ja-JP" sz="1100" b="1" dirty="0"/>
              <a:t>許可なく、在職のまま他人に雇用されたり、他人の仕事を手</a:t>
            </a:r>
            <a:endParaRPr lang="en-US" altLang="ja-JP" sz="1100" b="1" dirty="0"/>
          </a:p>
          <a:p>
            <a:pPr hangingPunct="0"/>
            <a:r>
              <a:rPr lang="ja-JP" altLang="en-US" sz="1100" b="1" dirty="0"/>
              <a:t>　　 </a:t>
            </a:r>
            <a:r>
              <a:rPr lang="ja-JP" altLang="ja-JP" sz="1100" b="1" dirty="0"/>
              <a:t>伝ってはならない。</a:t>
            </a:r>
            <a:endParaRPr lang="ja-JP" altLang="ja-JP" sz="1100" dirty="0"/>
          </a:p>
          <a:p>
            <a:pPr hangingPunct="0"/>
            <a:endParaRPr lang="en-US" altLang="ja-JP" sz="1100" b="1" dirty="0"/>
          </a:p>
          <a:p>
            <a:pPr hangingPunct="0"/>
            <a:r>
              <a:rPr lang="en-US" altLang="ja-JP" sz="1100" b="1" dirty="0"/>
              <a:t>24</a:t>
            </a:r>
            <a:r>
              <a:rPr lang="ja-JP" altLang="ja-JP" sz="1100" b="1" dirty="0" err="1"/>
              <a:t>．</a:t>
            </a:r>
            <a:r>
              <a:rPr lang="ja-JP" altLang="ja-JP" sz="1100" b="1" dirty="0"/>
              <a:t>トラブル対策</a:t>
            </a:r>
            <a:endParaRPr lang="ja-JP" altLang="ja-JP" sz="1100" dirty="0"/>
          </a:p>
          <a:p>
            <a:pPr hangingPunct="0"/>
            <a:r>
              <a:rPr lang="ja-JP" altLang="ja-JP" sz="1100" b="1" dirty="0"/>
              <a:t>（</a:t>
            </a:r>
            <a:r>
              <a:rPr lang="en-US" altLang="ja-JP" sz="1100" b="1" dirty="0"/>
              <a:t>1</a:t>
            </a:r>
            <a:r>
              <a:rPr lang="ja-JP" altLang="ja-JP" sz="1100" b="1" dirty="0"/>
              <a:t>）と（</a:t>
            </a:r>
            <a:r>
              <a:rPr lang="en-US" altLang="ja-JP" sz="1100" b="1" dirty="0"/>
              <a:t>2</a:t>
            </a:r>
            <a:r>
              <a:rPr lang="ja-JP" altLang="ja-JP" sz="1100" b="1" dirty="0"/>
              <a:t>）は絶対にしないで下さい</a:t>
            </a:r>
            <a:r>
              <a:rPr lang="ja-JP" altLang="ja-JP" sz="1100" dirty="0"/>
              <a:t>。社員と家族を不幸にします。</a:t>
            </a:r>
            <a:r>
              <a:rPr lang="en-US" altLang="ja-JP" sz="1100" dirty="0"/>
              <a:t>  </a:t>
            </a:r>
            <a:r>
              <a:rPr lang="ja-JP" altLang="ja-JP" sz="1100" dirty="0"/>
              <a:t>みんな幸せになるために働いています。</a:t>
            </a:r>
            <a:endParaRPr lang="en-US" altLang="ja-JP" sz="1100" dirty="0"/>
          </a:p>
          <a:p>
            <a:pPr hangingPunct="0"/>
            <a:r>
              <a:rPr lang="ja-JP" altLang="ja-JP" sz="1100" dirty="0"/>
              <a:t>（</a:t>
            </a:r>
            <a:r>
              <a:rPr lang="en-US" altLang="ja-JP" sz="1100" dirty="0"/>
              <a:t>1</a:t>
            </a:r>
            <a:r>
              <a:rPr lang="ja-JP" altLang="ja-JP" sz="1100" dirty="0"/>
              <a:t>）</a:t>
            </a:r>
            <a:r>
              <a:rPr lang="ja-JP" altLang="ja-JP" sz="1100" b="1" dirty="0"/>
              <a:t>セクシャルハラスメント</a:t>
            </a:r>
            <a:r>
              <a:rPr lang="ja-JP" altLang="ja-JP" sz="1100" dirty="0"/>
              <a:t>・</a:t>
            </a:r>
            <a:r>
              <a:rPr lang="ja-JP" altLang="ja-JP" sz="1100" b="1" dirty="0"/>
              <a:t>パワーハラスメント</a:t>
            </a:r>
            <a:r>
              <a:rPr lang="ja-JP" altLang="ja-JP" sz="1100" dirty="0"/>
              <a:t>に該当するような</a:t>
            </a:r>
            <a:endParaRPr lang="en-US" altLang="ja-JP" sz="1100" dirty="0"/>
          </a:p>
          <a:p>
            <a:pPr hangingPunct="0"/>
            <a:r>
              <a:rPr lang="en-US" altLang="ja-JP" sz="1100" dirty="0"/>
              <a:t>       </a:t>
            </a:r>
            <a:r>
              <a:rPr lang="ja-JP" altLang="ja-JP" sz="1100" dirty="0"/>
              <a:t>行為は絶対にやらない。</a:t>
            </a:r>
            <a:r>
              <a:rPr lang="ja-JP" altLang="ja-JP" sz="1100" b="1" dirty="0"/>
              <a:t>処罰の対象</a:t>
            </a:r>
            <a:r>
              <a:rPr lang="ja-JP" altLang="ja-JP" sz="1100" dirty="0"/>
              <a:t>になります。</a:t>
            </a:r>
          </a:p>
          <a:p>
            <a:pPr hangingPunct="0"/>
            <a:r>
              <a:rPr lang="ja-JP" altLang="ja-JP" sz="1100" dirty="0"/>
              <a:t>（</a:t>
            </a:r>
            <a:r>
              <a:rPr lang="en-US" altLang="ja-JP" sz="1100" dirty="0"/>
              <a:t>2</a:t>
            </a:r>
            <a:r>
              <a:rPr lang="ja-JP" altLang="ja-JP" sz="1100" dirty="0"/>
              <a:t>）</a:t>
            </a:r>
            <a:r>
              <a:rPr lang="ja-JP" altLang="ja-JP" sz="1100" b="1" dirty="0"/>
              <a:t>社内不倫</a:t>
            </a:r>
            <a:endParaRPr lang="ja-JP" altLang="ja-JP" sz="1100" dirty="0"/>
          </a:p>
          <a:p>
            <a:pPr hangingPunct="0"/>
            <a:r>
              <a:rPr lang="en-US" altLang="ja-JP" sz="1100" dirty="0"/>
              <a:t>   </a:t>
            </a:r>
            <a:r>
              <a:rPr lang="ja-JP" altLang="ja-JP" sz="1100" dirty="0"/>
              <a:t>①Ⅲ等級以上は </a:t>
            </a:r>
            <a:r>
              <a:rPr lang="en-US" altLang="ja-JP" sz="1100" dirty="0"/>
              <a:t>2 </a:t>
            </a:r>
            <a:r>
              <a:rPr lang="ja-JP" altLang="ja-JP" sz="1100" dirty="0"/>
              <a:t>等級降格し、賞与は </a:t>
            </a:r>
            <a:r>
              <a:rPr lang="en-US" altLang="ja-JP" sz="1100" dirty="0"/>
              <a:t>1 </a:t>
            </a:r>
            <a:r>
              <a:rPr lang="ja-JP" altLang="ja-JP" sz="1100" dirty="0"/>
              <a:t>年間支払われない。</a:t>
            </a:r>
          </a:p>
          <a:p>
            <a:pPr hangingPunct="0"/>
            <a:r>
              <a:rPr lang="en-US" altLang="ja-JP" sz="1100" dirty="0"/>
              <a:t>   </a:t>
            </a:r>
            <a:r>
              <a:rPr lang="ja-JP" altLang="ja-JP" sz="1100" dirty="0"/>
              <a:t>②Ⅱ等級以下、パート、アルバイトは解雇。ただし、不満な者</a:t>
            </a:r>
            <a:r>
              <a:rPr lang="en-US" altLang="ja-JP" sz="1100" dirty="0"/>
              <a:t>   </a:t>
            </a:r>
          </a:p>
          <a:p>
            <a:pPr hangingPunct="0"/>
            <a:r>
              <a:rPr lang="en-US" altLang="ja-JP" sz="1100" dirty="0"/>
              <a:t>       </a:t>
            </a:r>
            <a:r>
              <a:rPr lang="ja-JP" altLang="ja-JP" sz="1100" dirty="0"/>
              <a:t>は、法的手段に訴えることができる。</a:t>
            </a:r>
          </a:p>
          <a:p>
            <a:pPr hangingPunct="0"/>
            <a:r>
              <a:rPr lang="ja-JP" altLang="ja-JP" sz="1100" dirty="0"/>
              <a:t>（</a:t>
            </a:r>
            <a:r>
              <a:rPr lang="en-US" altLang="ja-JP" sz="1100" dirty="0"/>
              <a:t>3</a:t>
            </a:r>
            <a:r>
              <a:rPr lang="ja-JP" altLang="ja-JP" sz="1100" dirty="0"/>
              <a:t>）</a:t>
            </a:r>
            <a:r>
              <a:rPr lang="ja-JP" altLang="ja-JP" sz="1100" b="1" dirty="0"/>
              <a:t>サラ金</a:t>
            </a:r>
            <a:r>
              <a:rPr lang="ja-JP" altLang="ja-JP" sz="1100" dirty="0"/>
              <a:t>・</a:t>
            </a:r>
            <a:r>
              <a:rPr lang="ja-JP" altLang="ja-JP" sz="1100" b="1" dirty="0"/>
              <a:t>投機等</a:t>
            </a:r>
            <a:r>
              <a:rPr lang="ja-JP" altLang="ja-JP" sz="1100" dirty="0"/>
              <a:t>に手を染めた場合は、辞めて頂く場合があり</a:t>
            </a:r>
            <a:endParaRPr lang="en-US" altLang="ja-JP" sz="1100" dirty="0"/>
          </a:p>
          <a:p>
            <a:pPr hangingPunct="0"/>
            <a:r>
              <a:rPr lang="en-US" altLang="ja-JP" sz="1100" dirty="0"/>
              <a:t>       </a:t>
            </a:r>
            <a:r>
              <a:rPr lang="ja-JP" altLang="ja-JP" sz="1100" dirty="0"/>
              <a:t>ます。</a:t>
            </a:r>
          </a:p>
          <a:p>
            <a:pPr hangingPunct="0"/>
            <a:r>
              <a:rPr lang="ja-JP" altLang="ja-JP" sz="1100" dirty="0"/>
              <a:t>（</a:t>
            </a:r>
            <a:r>
              <a:rPr lang="en-US" altLang="ja-JP" sz="1100" dirty="0"/>
              <a:t>4</a:t>
            </a:r>
            <a:r>
              <a:rPr lang="ja-JP" altLang="ja-JP" sz="1100" dirty="0"/>
              <a:t>）</a:t>
            </a:r>
            <a:r>
              <a:rPr lang="ja-JP" altLang="ja-JP" sz="1100" b="1" dirty="0"/>
              <a:t>社員間の金銭の貸し借りは禁止します</a:t>
            </a:r>
            <a:r>
              <a:rPr lang="ja-JP" altLang="ja-JP" sz="1100" dirty="0"/>
              <a:t>。借りた者は始末書を</a:t>
            </a:r>
            <a:endParaRPr lang="en-US" altLang="ja-JP" sz="1100" dirty="0"/>
          </a:p>
          <a:p>
            <a:pPr hangingPunct="0"/>
            <a:r>
              <a:rPr lang="en-US" altLang="ja-JP" sz="1100" dirty="0"/>
              <a:t>       </a:t>
            </a:r>
            <a:r>
              <a:rPr lang="ja-JP" altLang="ja-JP" sz="1100" dirty="0"/>
              <a:t>提出する。賞与の評価で減額します。お金に困った時は会社</a:t>
            </a:r>
            <a:endParaRPr lang="en-US" altLang="ja-JP" sz="1100" dirty="0"/>
          </a:p>
          <a:p>
            <a:pPr hangingPunct="0"/>
            <a:r>
              <a:rPr lang="en-US" altLang="ja-JP" sz="1100" dirty="0"/>
              <a:t>      </a:t>
            </a:r>
            <a:r>
              <a:rPr lang="ja-JP" altLang="ja-JP" sz="1100" dirty="0"/>
              <a:t>に言って下さい。給料の範囲内で貸します。</a:t>
            </a:r>
          </a:p>
          <a:p>
            <a:pPr hangingPunct="0"/>
            <a:r>
              <a:rPr lang="ja-JP" altLang="ja-JP" sz="1100" dirty="0"/>
              <a:t>（</a:t>
            </a:r>
            <a:r>
              <a:rPr lang="en-US" altLang="ja-JP" sz="1100" dirty="0"/>
              <a:t>5</a:t>
            </a:r>
            <a:r>
              <a:rPr lang="ja-JP" altLang="ja-JP" sz="1100" dirty="0"/>
              <a:t>）</a:t>
            </a:r>
            <a:r>
              <a:rPr lang="ja-JP" altLang="ja-JP" sz="1100" b="1" dirty="0"/>
              <a:t>困り事</a:t>
            </a:r>
            <a:r>
              <a:rPr lang="ja-JP" altLang="ja-JP" sz="1100" dirty="0"/>
              <a:t>は、</a:t>
            </a:r>
            <a:r>
              <a:rPr lang="ja-JP" altLang="ja-JP" sz="1100" b="1" dirty="0"/>
              <a:t>上司にも相談して下さい</a:t>
            </a:r>
            <a:r>
              <a:rPr lang="ja-JP" altLang="ja-JP" sz="1100" dirty="0"/>
              <a:t>。同僚では、手におえな</a:t>
            </a:r>
            <a:endParaRPr lang="en-US" altLang="ja-JP" sz="1100" dirty="0"/>
          </a:p>
          <a:p>
            <a:pPr hangingPunct="0"/>
            <a:r>
              <a:rPr lang="en-US" altLang="ja-JP" sz="1100" dirty="0"/>
              <a:t>       </a:t>
            </a:r>
            <a:r>
              <a:rPr lang="ja-JP" altLang="ja-JP" sz="1100" dirty="0"/>
              <a:t>い場合があります。</a:t>
            </a:r>
          </a:p>
          <a:p>
            <a:pPr hangingPunct="0"/>
            <a:r>
              <a:rPr lang="ja-JP" altLang="ja-JP" sz="1100" dirty="0"/>
              <a:t>（</a:t>
            </a:r>
            <a:r>
              <a:rPr lang="en-US" altLang="ja-JP" sz="1100" dirty="0"/>
              <a:t>6</a:t>
            </a:r>
            <a:r>
              <a:rPr lang="ja-JP" altLang="ja-JP" sz="1100" dirty="0"/>
              <a:t>）車を購入したら、</a:t>
            </a:r>
            <a:r>
              <a:rPr lang="ja-JP" altLang="ja-JP" sz="1100" b="1" dirty="0"/>
              <a:t>対人保険を無制限</a:t>
            </a:r>
            <a:r>
              <a:rPr lang="ja-JP" altLang="ja-JP" sz="1100" dirty="0"/>
              <a:t>にしましょう。</a:t>
            </a:r>
            <a:endParaRPr lang="en-US" altLang="ja-JP" sz="1100" dirty="0"/>
          </a:p>
        </p:txBody>
      </p:sp>
      <p:sp>
        <p:nvSpPr>
          <p:cNvPr id="20" name="正方形/長方形 19"/>
          <p:cNvSpPr/>
          <p:nvPr/>
        </p:nvSpPr>
        <p:spPr>
          <a:xfrm>
            <a:off x="270123" y="816387"/>
            <a:ext cx="3964067" cy="5819511"/>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5" name="正方形/長方形 24"/>
          <p:cNvSpPr/>
          <p:nvPr/>
        </p:nvSpPr>
        <p:spPr>
          <a:xfrm>
            <a:off x="226634" y="539389"/>
            <a:ext cx="498855" cy="276999"/>
          </a:xfrm>
          <a:prstGeom prst="rect">
            <a:avLst/>
          </a:prstGeom>
        </p:spPr>
        <p:txBody>
          <a:bodyPr wrap="none">
            <a:spAutoFit/>
          </a:bodyPr>
          <a:lstStyle/>
          <a:p>
            <a:pPr hangingPunct="0"/>
            <a:r>
              <a:rPr lang="ja-JP" altLang="en-US" sz="1200" b="1" dirty="0"/>
              <a:t>２０．</a:t>
            </a:r>
            <a:endParaRPr lang="en-US" altLang="ja-JP" sz="1200" b="1" dirty="0"/>
          </a:p>
        </p:txBody>
      </p:sp>
    </p:spTree>
    <p:extLst>
      <p:ext uri="{BB962C8B-B14F-4D97-AF65-F5344CB8AC3E}">
        <p14:creationId xmlns:p14="http://schemas.microsoft.com/office/powerpoint/2010/main" val="3443858491"/>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4</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4</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4</a:t>
            </a:fld>
            <a:endParaRPr lang="ja-JP" altLang="en-US" dirty="0"/>
          </a:p>
        </p:txBody>
      </p:sp>
      <p:sp>
        <p:nvSpPr>
          <p:cNvPr id="60" name="正方形/長方形 59"/>
          <p:cNvSpPr/>
          <p:nvPr/>
        </p:nvSpPr>
        <p:spPr>
          <a:xfrm>
            <a:off x="259310" y="4293096"/>
            <a:ext cx="700833" cy="276999"/>
          </a:xfrm>
          <a:prstGeom prst="rect">
            <a:avLst/>
          </a:prstGeom>
        </p:spPr>
        <p:txBody>
          <a:bodyPr wrap="none">
            <a:spAutoFit/>
          </a:bodyPr>
          <a:lstStyle/>
          <a:p>
            <a:pPr hangingPunct="0"/>
            <a:r>
              <a:rPr lang="ja-JP" altLang="en-US" sz="1200" b="1" dirty="0"/>
              <a:t>２．戦略</a:t>
            </a:r>
            <a:endParaRPr lang="en-US" altLang="ja-JP" sz="1200" b="1" dirty="0"/>
          </a:p>
        </p:txBody>
      </p:sp>
      <p:sp>
        <p:nvSpPr>
          <p:cNvPr id="61" name="正方形/長方形 60"/>
          <p:cNvSpPr/>
          <p:nvPr/>
        </p:nvSpPr>
        <p:spPr>
          <a:xfrm>
            <a:off x="270123" y="816387"/>
            <a:ext cx="3964067" cy="333269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１．基本</a:t>
            </a:r>
            <a:endParaRPr lang="en-US" altLang="ja-JP" sz="1200" b="1" dirty="0"/>
          </a:p>
        </p:txBody>
      </p:sp>
      <p:sp>
        <p:nvSpPr>
          <p:cNvPr id="65" name="正方形/長方形 64"/>
          <p:cNvSpPr/>
          <p:nvPr/>
        </p:nvSpPr>
        <p:spPr>
          <a:xfrm>
            <a:off x="277595" y="4653136"/>
            <a:ext cx="3921827" cy="1982762"/>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35496" y="-27384"/>
            <a:ext cx="4824536" cy="369332"/>
          </a:xfrm>
          <a:prstGeom prst="rect">
            <a:avLst/>
          </a:prstGeom>
          <a:noFill/>
        </p:spPr>
        <p:txBody>
          <a:bodyPr wrap="square" rtlCol="0">
            <a:spAutoFit/>
          </a:bodyPr>
          <a:lstStyle/>
          <a:p>
            <a:r>
              <a:rPr lang="ja-JP" altLang="en-US" b="1" dirty="0">
                <a:solidFill>
                  <a:schemeClr val="accent1">
                    <a:lumMod val="50000"/>
                  </a:schemeClr>
                </a:solidFill>
                <a:latin typeface="Meiryo UI" panose="020B0604030504040204" pitchFamily="50" charset="-128"/>
                <a:ea typeface="Meiryo UI" panose="020B0604030504040204" pitchFamily="50" charset="-128"/>
                <a:cs typeface="Meiryo UI" panose="020B0604030504040204" pitchFamily="50" charset="-128"/>
              </a:rPr>
              <a:t>販売に関する方針：戦術 </a:t>
            </a:r>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①営業に関する方針</a:t>
            </a:r>
            <a:r>
              <a:rPr lang="ja-JP" altLang="en-US" b="1" dirty="0">
                <a:solidFill>
                  <a:schemeClr val="accent1">
                    <a:lumMod val="50000"/>
                  </a:schemeClr>
                </a:solidFill>
                <a:latin typeface="Meiryo UI" panose="020B0604030504040204" pitchFamily="50" charset="-128"/>
                <a:ea typeface="Meiryo UI" panose="020B0604030504040204" pitchFamily="50" charset="-128"/>
                <a:cs typeface="Meiryo UI" panose="020B0604030504040204" pitchFamily="50" charset="-128"/>
              </a:rPr>
              <a:t>　</a:t>
            </a:r>
            <a:endParaRPr kumimoji="1" lang="ja-JP" altLang="en-US" b="1" dirty="0">
              <a:solidFill>
                <a:schemeClr val="accent1">
                  <a:lumMod val="50000"/>
                </a:schemeClr>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事業活動</a:t>
              </a:r>
              <a:endParaRPr kumimoji="1" lang="ja-JP" altLang="en-US" sz="900" b="1" kern="1200" dirty="0">
                <a:solidFill>
                  <a:srgbClr val="FFFFFF"/>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804916"/>
            <a:ext cx="3960440" cy="6063198"/>
          </a:xfrm>
          <a:prstGeom prst="rect">
            <a:avLst/>
          </a:prstGeom>
          <a:noFill/>
          <a:ln>
            <a:solidFill>
              <a:schemeClr val="tx1"/>
            </a:solidFill>
            <a:prstDash val="dash"/>
          </a:ln>
        </p:spPr>
        <p:txBody>
          <a:bodyPr wrap="square" rtlCol="0">
            <a:spAutoFit/>
          </a:bodyPr>
          <a:lstStyle/>
          <a:p>
            <a:pPr algn="ctr" hangingPunct="0"/>
            <a:r>
              <a:rPr lang="ja-JP" altLang="ja-JP" sz="1400" b="1" dirty="0"/>
              <a:t>営業に関する方針</a:t>
            </a:r>
            <a:endParaRPr lang="ja-JP" altLang="ja-JP" sz="1400" dirty="0"/>
          </a:p>
          <a:p>
            <a:pPr algn="ctr" hangingPunct="0"/>
            <a:endParaRPr lang="ja-JP" altLang="ja-JP" sz="1100" dirty="0"/>
          </a:p>
          <a:p>
            <a:pPr algn="ctr" hangingPunct="0"/>
            <a:r>
              <a:rPr lang="ja-JP" altLang="ja-JP" sz="1100" b="1" dirty="0"/>
              <a:t>売るのではなく、買って頂く・選んでいただく</a:t>
            </a:r>
            <a:endParaRPr lang="ja-JP" altLang="ja-JP" sz="1100" dirty="0"/>
          </a:p>
          <a:p>
            <a:pPr algn="ctr" hangingPunct="0"/>
            <a:r>
              <a:rPr lang="ja-JP" altLang="ja-JP" sz="1100" b="1" dirty="0"/>
              <a:t>商品・サービスだけでなく、使命感、人間性を販売する。</a:t>
            </a:r>
            <a:endParaRPr lang="ja-JP" altLang="ja-JP" sz="1100" dirty="0"/>
          </a:p>
          <a:p>
            <a:pPr algn="ctr" hangingPunct="0"/>
            <a:r>
              <a:rPr lang="ja-JP" altLang="ja-JP" sz="1100" b="1" dirty="0"/>
              <a:t>販売なくして事業なし。</a:t>
            </a:r>
            <a:endParaRPr lang="en-US" altLang="ja-JP" sz="1100" b="1" dirty="0"/>
          </a:p>
          <a:p>
            <a:pPr algn="ctr" hangingPunct="0"/>
            <a:r>
              <a:rPr lang="ja-JP" altLang="ja-JP" sz="1100" b="1" dirty="0"/>
              <a:t>新規開拓なくして成長なし。</a:t>
            </a:r>
            <a:endParaRPr lang="ja-JP" altLang="ja-JP" sz="1100" dirty="0"/>
          </a:p>
          <a:p>
            <a:pPr hangingPunct="0"/>
            <a:r>
              <a:rPr lang="en-US" altLang="ja-JP" sz="1100" dirty="0"/>
              <a:t> </a:t>
            </a:r>
            <a:endParaRPr lang="ja-JP" altLang="ja-JP" sz="1100" dirty="0"/>
          </a:p>
          <a:p>
            <a:pPr hangingPunct="0"/>
            <a:r>
              <a:rPr lang="ja-JP" altLang="ja-JP" sz="1100" b="1" dirty="0"/>
              <a:t>１．基本</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お客様の数を増やし</a:t>
            </a:r>
            <a:r>
              <a:rPr lang="ja-JP" altLang="ja-JP" sz="1100" dirty="0"/>
              <a:t>、</a:t>
            </a:r>
            <a:r>
              <a:rPr lang="ja-JP" altLang="ja-JP" sz="1100" b="1" dirty="0"/>
              <a:t>減らさないこと</a:t>
            </a:r>
            <a:r>
              <a:rPr lang="ja-JP" altLang="ja-JP" sz="1100" dirty="0"/>
              <a:t>。</a:t>
            </a:r>
          </a:p>
          <a:p>
            <a:pPr hangingPunct="0"/>
            <a:r>
              <a:rPr lang="ja-JP" altLang="ja-JP" sz="1100" dirty="0"/>
              <a:t>（</a:t>
            </a:r>
            <a:r>
              <a:rPr lang="en-US" altLang="ja-JP" sz="1100" dirty="0"/>
              <a:t>2</a:t>
            </a:r>
            <a:r>
              <a:rPr lang="ja-JP" altLang="ja-JP" sz="1100" dirty="0"/>
              <a:t>）営業とは</a:t>
            </a:r>
            <a:r>
              <a:rPr lang="ja-JP" altLang="ja-JP" sz="1100" dirty="0">
                <a:solidFill>
                  <a:srgbClr val="FF0000"/>
                </a:solidFill>
              </a:rPr>
              <a:t>「モノ」を売ることではなく、</a:t>
            </a:r>
            <a:r>
              <a:rPr lang="ja-JP" altLang="ja-JP" sz="1100" b="1" dirty="0">
                <a:solidFill>
                  <a:srgbClr val="FF0000"/>
                </a:solidFill>
              </a:rPr>
              <a:t>コト（価値）を売り</a:t>
            </a:r>
            <a:r>
              <a:rPr lang="ja-JP" altLang="ja-JP" sz="1100" dirty="0">
                <a:solidFill>
                  <a:srgbClr val="FF0000"/>
                </a:solidFill>
              </a:rPr>
              <a:t>、</a:t>
            </a:r>
            <a:r>
              <a:rPr lang="ja-JP" altLang="ja-JP" sz="1100" b="1" dirty="0">
                <a:solidFill>
                  <a:srgbClr val="FF0000"/>
                </a:solidFill>
              </a:rPr>
              <a:t>お客</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様を創造</a:t>
            </a:r>
            <a:r>
              <a:rPr lang="ja-JP" altLang="ja-JP" sz="1100" dirty="0">
                <a:solidFill>
                  <a:srgbClr val="FF0000"/>
                </a:solidFill>
              </a:rPr>
              <a:t>する活動</a:t>
            </a:r>
            <a:r>
              <a:rPr lang="ja-JP" altLang="ja-JP" sz="1100" dirty="0"/>
              <a:t>です。商品を買ってもらってお金をもらって</a:t>
            </a:r>
            <a:endParaRPr lang="en-US" altLang="ja-JP" sz="1100" dirty="0"/>
          </a:p>
          <a:p>
            <a:pPr hangingPunct="0"/>
            <a:r>
              <a:rPr lang="en-US" altLang="ja-JP" sz="1100" dirty="0"/>
              <a:t>       </a:t>
            </a:r>
            <a:r>
              <a:rPr lang="ja-JP" altLang="ja-JP" sz="1100" dirty="0"/>
              <a:t>いるという考えではなく、うちの商品・サービスを活用すること</a:t>
            </a:r>
            <a:endParaRPr lang="en-US" altLang="ja-JP" sz="1100" dirty="0"/>
          </a:p>
          <a:p>
            <a:pPr hangingPunct="0"/>
            <a:r>
              <a:rPr lang="en-US" altLang="ja-JP" sz="1100" dirty="0"/>
              <a:t>      </a:t>
            </a:r>
            <a:r>
              <a:rPr lang="ja-JP" altLang="ja-JP" sz="1100" dirty="0"/>
              <a:t>によってお客様の売上げがアップしたり、会社がよくなり、</a:t>
            </a:r>
            <a:r>
              <a:rPr lang="ja-JP" altLang="ja-JP" sz="1100" dirty="0" err="1"/>
              <a:t>お</a:t>
            </a:r>
            <a:endParaRPr lang="en-US" altLang="ja-JP" sz="1100" dirty="0"/>
          </a:p>
          <a:p>
            <a:pPr hangingPunct="0"/>
            <a:r>
              <a:rPr lang="en-US" altLang="ja-JP" sz="1100" dirty="0"/>
              <a:t>      </a:t>
            </a:r>
            <a:r>
              <a:rPr lang="ja-JP" altLang="ja-JP" sz="1100" dirty="0"/>
              <a:t>客様の感謝が返ってくる。</a:t>
            </a:r>
          </a:p>
          <a:p>
            <a:pPr hangingPunct="0"/>
            <a:r>
              <a:rPr lang="ja-JP" altLang="ja-JP" sz="1100" dirty="0"/>
              <a:t>（</a:t>
            </a:r>
            <a:r>
              <a:rPr lang="en-US" altLang="ja-JP" sz="1100" dirty="0"/>
              <a:t>3</a:t>
            </a:r>
            <a:r>
              <a:rPr lang="ja-JP" altLang="ja-JP" sz="1100" dirty="0"/>
              <a:t>）</a:t>
            </a:r>
            <a:r>
              <a:rPr lang="ja-JP" altLang="ja-JP" sz="1100" dirty="0">
                <a:solidFill>
                  <a:srgbClr val="FF0000"/>
                </a:solidFill>
              </a:rPr>
              <a:t>商品・サービスに</a:t>
            </a:r>
            <a:r>
              <a:rPr lang="ja-JP" altLang="ja-JP" sz="1100" b="1" dirty="0">
                <a:solidFill>
                  <a:srgbClr val="FF0000"/>
                </a:solidFill>
              </a:rPr>
              <a:t>自信</a:t>
            </a:r>
            <a:r>
              <a:rPr lang="ja-JP" altLang="ja-JP" sz="1100" dirty="0">
                <a:solidFill>
                  <a:srgbClr val="FF0000"/>
                </a:solidFill>
              </a:rPr>
              <a:t>と</a:t>
            </a:r>
            <a:r>
              <a:rPr lang="ja-JP" altLang="ja-JP" sz="1100" b="1" dirty="0">
                <a:solidFill>
                  <a:srgbClr val="FF0000"/>
                </a:solidFill>
              </a:rPr>
              <a:t>誇り</a:t>
            </a:r>
            <a:r>
              <a:rPr lang="ja-JP" altLang="ja-JP" sz="1100" dirty="0">
                <a:solidFill>
                  <a:srgbClr val="FF0000"/>
                </a:solidFill>
              </a:rPr>
              <a:t>と</a:t>
            </a:r>
            <a:r>
              <a:rPr lang="ja-JP" altLang="ja-JP" sz="1100" b="1" dirty="0">
                <a:solidFill>
                  <a:srgbClr val="FF0000"/>
                </a:solidFill>
              </a:rPr>
              <a:t>責任</a:t>
            </a:r>
            <a:r>
              <a:rPr lang="ja-JP" altLang="ja-JP" sz="1100" dirty="0">
                <a:solidFill>
                  <a:srgbClr val="FF0000"/>
                </a:solidFill>
              </a:rPr>
              <a:t>を持つ。</a:t>
            </a:r>
            <a:r>
              <a:rPr lang="ja-JP" altLang="ja-JP" sz="1100" dirty="0"/>
              <a:t>お客様は自信の</a:t>
            </a:r>
            <a:endParaRPr lang="en-US" altLang="ja-JP" sz="1100" dirty="0"/>
          </a:p>
          <a:p>
            <a:pPr hangingPunct="0"/>
            <a:r>
              <a:rPr lang="en-US" altLang="ja-JP" sz="1100" dirty="0"/>
              <a:t>       </a:t>
            </a:r>
            <a:r>
              <a:rPr lang="ja-JP" altLang="ja-JP" sz="1100" dirty="0"/>
              <a:t>ない人、無責任な人からは購入しない。</a:t>
            </a:r>
          </a:p>
          <a:p>
            <a:pPr hangingPunct="0"/>
            <a:r>
              <a:rPr lang="ja-JP" altLang="ja-JP" sz="1100" dirty="0"/>
              <a:t>（</a:t>
            </a:r>
            <a:r>
              <a:rPr lang="en-US" altLang="ja-JP" sz="1100" dirty="0"/>
              <a:t>4</a:t>
            </a:r>
            <a:r>
              <a:rPr lang="ja-JP" altLang="ja-JP" sz="1100" dirty="0"/>
              <a:t>）</a:t>
            </a:r>
            <a:r>
              <a:rPr lang="ja-JP" altLang="ja-JP" sz="1100" b="1" dirty="0"/>
              <a:t>マナー</a:t>
            </a:r>
            <a:r>
              <a:rPr lang="ja-JP" altLang="ja-JP" sz="1100" dirty="0"/>
              <a:t>、</a:t>
            </a:r>
            <a:r>
              <a:rPr lang="ja-JP" altLang="ja-JP" sz="1100" b="1" dirty="0"/>
              <a:t>言葉づかい</a:t>
            </a:r>
            <a:r>
              <a:rPr lang="ja-JP" altLang="ja-JP" sz="1100" dirty="0"/>
              <a:t>、</a:t>
            </a:r>
            <a:r>
              <a:rPr lang="ja-JP" altLang="ja-JP" sz="1100" b="1" dirty="0"/>
              <a:t>態度</a:t>
            </a:r>
            <a:r>
              <a:rPr lang="ja-JP" altLang="ja-JP" sz="1100" dirty="0"/>
              <a:t>に気をつかう。</a:t>
            </a:r>
            <a:r>
              <a:rPr lang="en-US" altLang="ja-JP" sz="1100" dirty="0"/>
              <a:t> </a:t>
            </a:r>
            <a:r>
              <a:rPr lang="ja-JP" altLang="ja-JP" sz="1100" dirty="0"/>
              <a:t>お客様にとって、</a:t>
            </a:r>
            <a:endParaRPr lang="en-US" altLang="ja-JP" sz="1100" dirty="0"/>
          </a:p>
          <a:p>
            <a:pPr hangingPunct="0"/>
            <a:r>
              <a:rPr lang="en-US" altLang="ja-JP" sz="1100" dirty="0"/>
              <a:t>       </a:t>
            </a:r>
            <a:r>
              <a:rPr lang="ja-JP" altLang="ja-JP" sz="1100" dirty="0"/>
              <a:t>あなたは会社の代表者です。</a:t>
            </a:r>
          </a:p>
          <a:p>
            <a:pPr hangingPunct="0"/>
            <a:r>
              <a:rPr lang="ja-JP" altLang="ja-JP" sz="1100" dirty="0"/>
              <a:t>（</a:t>
            </a:r>
            <a:r>
              <a:rPr lang="en-US" altLang="ja-JP" sz="1100" dirty="0"/>
              <a:t>5</a:t>
            </a:r>
            <a:r>
              <a:rPr lang="ja-JP" altLang="ja-JP" sz="1100" dirty="0"/>
              <a:t>）</a:t>
            </a:r>
            <a:r>
              <a:rPr lang="ja-JP" altLang="ja-JP" sz="1100" b="1" dirty="0"/>
              <a:t>約束の時間を守る</a:t>
            </a:r>
            <a:r>
              <a:rPr lang="ja-JP" altLang="ja-JP" sz="1100" dirty="0"/>
              <a:t>。</a:t>
            </a:r>
            <a:r>
              <a:rPr lang="ja-JP" altLang="ja-JP" sz="1100" b="1" dirty="0"/>
              <a:t>約束事を守る</a:t>
            </a:r>
            <a:r>
              <a:rPr lang="ja-JP" altLang="ja-JP" sz="1100" dirty="0"/>
              <a:t>。</a:t>
            </a:r>
            <a:r>
              <a:rPr lang="ja-JP" altLang="ja-JP" sz="1100" b="1" dirty="0"/>
              <a:t>事前準備</a:t>
            </a:r>
            <a:r>
              <a:rPr lang="ja-JP" altLang="ja-JP" sz="1100" dirty="0"/>
              <a:t>をして毎月訪問</a:t>
            </a:r>
            <a:endParaRPr lang="en-US" altLang="ja-JP" sz="1100" dirty="0"/>
          </a:p>
          <a:p>
            <a:pPr hangingPunct="0"/>
            <a:r>
              <a:rPr lang="en-US" altLang="ja-JP" sz="1100" dirty="0"/>
              <a:t>        </a:t>
            </a:r>
            <a:r>
              <a:rPr lang="ja-JP" altLang="ja-JP" sz="1100" dirty="0"/>
              <a:t>し、お客様の役に立つ。</a:t>
            </a:r>
          </a:p>
          <a:p>
            <a:pPr hangingPunct="0"/>
            <a:r>
              <a:rPr lang="ja-JP" altLang="ja-JP" sz="1100" dirty="0"/>
              <a:t>（</a:t>
            </a:r>
            <a:r>
              <a:rPr lang="en-US" altLang="ja-JP" sz="1100" dirty="0"/>
              <a:t>6</a:t>
            </a:r>
            <a:r>
              <a:rPr lang="ja-JP" altLang="ja-JP" sz="1100" dirty="0"/>
              <a:t>）</a:t>
            </a:r>
            <a:r>
              <a:rPr lang="ja-JP" altLang="ja-JP" sz="1100" b="1" dirty="0"/>
              <a:t>裏切らず逃げない</a:t>
            </a:r>
            <a:r>
              <a:rPr lang="ja-JP" altLang="ja-JP" sz="1100" dirty="0"/>
              <a:t>、</a:t>
            </a:r>
            <a:r>
              <a:rPr lang="ja-JP" altLang="ja-JP" sz="1100" b="1" dirty="0"/>
              <a:t>隠し事・うそ</a:t>
            </a:r>
            <a:r>
              <a:rPr lang="ja-JP" altLang="ja-JP" sz="1100" dirty="0"/>
              <a:t>は言わない。</a:t>
            </a:r>
            <a:r>
              <a:rPr lang="en-US" altLang="ja-JP" sz="1100" b="1" dirty="0"/>
              <a:t> </a:t>
            </a:r>
            <a:r>
              <a:rPr lang="ja-JP" altLang="ja-JP" sz="1100" b="1" dirty="0"/>
              <a:t>あいまいな回</a:t>
            </a:r>
            <a:endParaRPr lang="en-US" altLang="ja-JP" sz="1100" b="1" dirty="0"/>
          </a:p>
          <a:p>
            <a:pPr hangingPunct="0"/>
            <a:r>
              <a:rPr lang="en-US" altLang="ja-JP" sz="1100" b="1" dirty="0"/>
              <a:t>       </a:t>
            </a:r>
            <a:r>
              <a:rPr lang="ja-JP" altLang="ja-JP" sz="1100" b="1" dirty="0"/>
              <a:t>答</a:t>
            </a:r>
            <a:r>
              <a:rPr lang="ja-JP" altLang="ja-JP" sz="1100" dirty="0"/>
              <a:t>はしない。</a:t>
            </a:r>
          </a:p>
          <a:p>
            <a:pPr hangingPunct="0"/>
            <a:r>
              <a:rPr lang="ja-JP" altLang="ja-JP" sz="1100" dirty="0"/>
              <a:t>（</a:t>
            </a:r>
            <a:r>
              <a:rPr lang="en-US" altLang="ja-JP" sz="1100" dirty="0"/>
              <a:t>7</a:t>
            </a:r>
            <a:r>
              <a:rPr lang="ja-JP" altLang="ja-JP" sz="1100" dirty="0"/>
              <a:t>）</a:t>
            </a:r>
            <a:r>
              <a:rPr lang="ja-JP" altLang="en-US" sz="1100" b="1" dirty="0"/>
              <a:t>●●コンサルティング会社</a:t>
            </a:r>
            <a:r>
              <a:rPr lang="ja-JP" altLang="ja-JP" sz="1100" b="1" dirty="0"/>
              <a:t>の営業</a:t>
            </a:r>
            <a:r>
              <a:rPr lang="ja-JP" altLang="ja-JP" sz="1100" dirty="0"/>
              <a:t>とは、</a:t>
            </a:r>
            <a:r>
              <a:rPr lang="ja-JP" altLang="ja-JP" sz="1100" b="1" dirty="0"/>
              <a:t>目の前のお客様に喜</a:t>
            </a:r>
            <a:endParaRPr lang="en-US" altLang="ja-JP" sz="1100" b="1" dirty="0"/>
          </a:p>
          <a:p>
            <a:pPr hangingPunct="0"/>
            <a:r>
              <a:rPr lang="ja-JP" altLang="en-US" sz="1100" b="1" dirty="0"/>
              <a:t>　　</a:t>
            </a:r>
            <a:r>
              <a:rPr lang="ja-JP" altLang="ja-JP" sz="1100" b="1" dirty="0"/>
              <a:t>ばれ</a:t>
            </a:r>
            <a:r>
              <a:rPr lang="ja-JP" altLang="ja-JP" sz="1100" dirty="0"/>
              <a:t>、</a:t>
            </a:r>
            <a:r>
              <a:rPr lang="ja-JP" altLang="ja-JP" sz="1100" b="1" dirty="0"/>
              <a:t>感謝される仕事をすることです</a:t>
            </a:r>
            <a:r>
              <a:rPr lang="ja-JP" altLang="ja-JP" sz="1100" dirty="0"/>
              <a:t>。</a:t>
            </a:r>
          </a:p>
          <a:p>
            <a:pPr hangingPunct="0"/>
            <a:r>
              <a:rPr lang="ja-JP" altLang="ja-JP" sz="1100" dirty="0"/>
              <a:t>（</a:t>
            </a:r>
            <a:r>
              <a:rPr lang="en-US" altLang="ja-JP" sz="1100" dirty="0"/>
              <a:t>8</a:t>
            </a:r>
            <a:r>
              <a:rPr lang="ja-JP" altLang="ja-JP" sz="1100" dirty="0"/>
              <a:t>）</a:t>
            </a:r>
            <a:r>
              <a:rPr lang="ja-JP" altLang="ja-JP" sz="1100" dirty="0">
                <a:solidFill>
                  <a:srgbClr val="FF0000"/>
                </a:solidFill>
              </a:rPr>
              <a:t>営業とは、</a:t>
            </a:r>
            <a:r>
              <a:rPr lang="ja-JP" altLang="ja-JP" sz="1100" b="1" dirty="0">
                <a:solidFill>
                  <a:srgbClr val="FF0000"/>
                </a:solidFill>
              </a:rPr>
              <a:t>働いている社員の姿</a:t>
            </a:r>
            <a:r>
              <a:rPr lang="ja-JP" altLang="ja-JP" sz="1100" dirty="0">
                <a:solidFill>
                  <a:srgbClr val="FF0000"/>
                </a:solidFill>
              </a:rPr>
              <a:t>である。</a:t>
            </a:r>
          </a:p>
          <a:p>
            <a:pPr hangingPunct="0"/>
            <a:endParaRPr lang="en-US" altLang="ja-JP" sz="1100" dirty="0"/>
          </a:p>
          <a:p>
            <a:pPr hangingPunct="0"/>
            <a:endParaRPr lang="en-US" altLang="ja-JP" sz="1100" dirty="0"/>
          </a:p>
          <a:p>
            <a:pPr hangingPunct="0"/>
            <a:r>
              <a:rPr lang="ja-JP" altLang="ja-JP" sz="1100" b="1" dirty="0"/>
              <a:t>２．戦略</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月次顧問料を頂けるお客様を増やす</a:t>
            </a:r>
            <a:r>
              <a:rPr lang="ja-JP" altLang="ja-JP" sz="1100" dirty="0"/>
              <a:t>。</a:t>
            </a:r>
            <a:r>
              <a:rPr lang="ja-JP" altLang="ja-JP" sz="1100" dirty="0">
                <a:solidFill>
                  <a:srgbClr val="FF0000"/>
                </a:solidFill>
              </a:rPr>
              <a:t>掛け算の商品を買</a:t>
            </a:r>
            <a:r>
              <a:rPr lang="ja-JP" altLang="ja-JP" sz="1100" dirty="0" err="1">
                <a:solidFill>
                  <a:srgbClr val="FF0000"/>
                </a:solidFill>
              </a:rPr>
              <a:t>っ</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て頂く。</a:t>
            </a:r>
            <a:r>
              <a:rPr lang="ja-JP" altLang="ja-JP" sz="1100" dirty="0"/>
              <a:t>売上が毎年安定します。新規開拓は売上が上のせさ</a:t>
            </a:r>
            <a:endParaRPr lang="en-US" altLang="ja-JP" sz="1100" dirty="0"/>
          </a:p>
          <a:p>
            <a:pPr hangingPunct="0"/>
            <a:r>
              <a:rPr lang="en-US" altLang="ja-JP" sz="1100" dirty="0"/>
              <a:t>       </a:t>
            </a:r>
            <a:r>
              <a:rPr lang="ja-JP" altLang="ja-JP" sz="1100" dirty="0"/>
              <a:t>れる。</a:t>
            </a:r>
          </a:p>
          <a:p>
            <a:pPr hangingPunct="0"/>
            <a:r>
              <a:rPr lang="ja-JP" altLang="ja-JP" sz="1100" dirty="0"/>
              <a:t>（</a:t>
            </a:r>
            <a:r>
              <a:rPr lang="en-US" altLang="ja-JP" sz="1100" dirty="0"/>
              <a:t>2</a:t>
            </a:r>
            <a:r>
              <a:rPr lang="ja-JP" altLang="ja-JP" sz="1100" dirty="0"/>
              <a:t>）月次顧客契約のお客様に掛け算の商品と足し算の商品を</a:t>
            </a:r>
            <a:endParaRPr lang="en-US" altLang="ja-JP" sz="1100" dirty="0"/>
          </a:p>
          <a:p>
            <a:pPr hangingPunct="0"/>
            <a:r>
              <a:rPr lang="en-US" altLang="ja-JP" sz="1100" dirty="0"/>
              <a:t>       </a:t>
            </a:r>
            <a:r>
              <a:rPr lang="ja-JP" altLang="ja-JP" sz="1100" dirty="0"/>
              <a:t>買って頂く。</a:t>
            </a:r>
          </a:p>
          <a:p>
            <a:pPr hangingPunct="0"/>
            <a:endParaRPr lang="en-US" altLang="ja-JP" sz="1100" b="1" dirty="0"/>
          </a:p>
        </p:txBody>
      </p:sp>
      <p:sp>
        <p:nvSpPr>
          <p:cNvPr id="69" name="テキスト ボックス 68"/>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Tree>
    <p:extLst>
      <p:ext uri="{BB962C8B-B14F-4D97-AF65-F5344CB8AC3E}">
        <p14:creationId xmlns:p14="http://schemas.microsoft.com/office/powerpoint/2010/main" val="1541360102"/>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5</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5</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5</a:t>
            </a:fld>
            <a:endParaRPr lang="ja-JP" altLang="en-US" dirty="0"/>
          </a:p>
        </p:txBody>
      </p:sp>
      <p:sp>
        <p:nvSpPr>
          <p:cNvPr id="58" name="正方形/長方形 57"/>
          <p:cNvSpPr/>
          <p:nvPr/>
        </p:nvSpPr>
        <p:spPr>
          <a:xfrm>
            <a:off x="277595" y="2634734"/>
            <a:ext cx="1456173" cy="276999"/>
          </a:xfrm>
          <a:prstGeom prst="rect">
            <a:avLst/>
          </a:prstGeom>
        </p:spPr>
        <p:txBody>
          <a:bodyPr wrap="square">
            <a:spAutoFit/>
          </a:bodyPr>
          <a:lstStyle/>
          <a:p>
            <a:pPr hangingPunct="0"/>
            <a:r>
              <a:rPr lang="ja-JP" altLang="en-US" sz="1200" b="1" dirty="0"/>
              <a:t>４．新規開拓　</a:t>
            </a:r>
            <a:endParaRPr lang="ja-JP" altLang="ja-JP" sz="1200" dirty="0"/>
          </a:p>
        </p:txBody>
      </p:sp>
      <p:sp>
        <p:nvSpPr>
          <p:cNvPr id="59" name="正方形/長方形 58"/>
          <p:cNvSpPr/>
          <p:nvPr/>
        </p:nvSpPr>
        <p:spPr>
          <a:xfrm>
            <a:off x="252083" y="4007464"/>
            <a:ext cx="700833" cy="276999"/>
          </a:xfrm>
          <a:prstGeom prst="rect">
            <a:avLst/>
          </a:prstGeom>
        </p:spPr>
        <p:txBody>
          <a:bodyPr wrap="none">
            <a:spAutoFit/>
          </a:bodyPr>
          <a:lstStyle/>
          <a:p>
            <a:pPr hangingPunct="0"/>
            <a:r>
              <a:rPr lang="ja-JP" altLang="en-US" sz="1200" b="1" dirty="0"/>
              <a:t>５．安定</a:t>
            </a:r>
            <a:endParaRPr lang="ja-JP" altLang="ja-JP" sz="1200" dirty="0"/>
          </a:p>
        </p:txBody>
      </p:sp>
      <p:sp>
        <p:nvSpPr>
          <p:cNvPr id="60" name="正方形/長方形 59"/>
          <p:cNvSpPr/>
          <p:nvPr/>
        </p:nvSpPr>
        <p:spPr>
          <a:xfrm>
            <a:off x="259310" y="5357680"/>
            <a:ext cx="987771" cy="276999"/>
          </a:xfrm>
          <a:prstGeom prst="rect">
            <a:avLst/>
          </a:prstGeom>
        </p:spPr>
        <p:txBody>
          <a:bodyPr wrap="none">
            <a:spAutoFit/>
          </a:bodyPr>
          <a:lstStyle/>
          <a:p>
            <a:pPr hangingPunct="0"/>
            <a:r>
              <a:rPr lang="ja-JP" altLang="en-US" sz="1200" b="1" dirty="0"/>
              <a:t>６．チーム力</a:t>
            </a:r>
            <a:endParaRPr lang="en-US" altLang="ja-JP" sz="1200" b="1" dirty="0"/>
          </a:p>
        </p:txBody>
      </p:sp>
      <p:sp>
        <p:nvSpPr>
          <p:cNvPr id="61" name="正方形/長方形 60"/>
          <p:cNvSpPr/>
          <p:nvPr/>
        </p:nvSpPr>
        <p:spPr>
          <a:xfrm>
            <a:off x="270123" y="816387"/>
            <a:ext cx="3964067" cy="1748517"/>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2" name="正方形/長方形 61"/>
          <p:cNvSpPr/>
          <p:nvPr/>
        </p:nvSpPr>
        <p:spPr>
          <a:xfrm>
            <a:off x="277594" y="2911733"/>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３．戦術</a:t>
            </a:r>
            <a:endParaRPr lang="en-US" altLang="ja-JP" sz="1200" b="1" dirty="0"/>
          </a:p>
        </p:txBody>
      </p:sp>
      <p:sp>
        <p:nvSpPr>
          <p:cNvPr id="64" name="正方形/長方形 63"/>
          <p:cNvSpPr/>
          <p:nvPr/>
        </p:nvSpPr>
        <p:spPr>
          <a:xfrm>
            <a:off x="291242" y="4284463"/>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5" name="正方形/長方形 64"/>
          <p:cNvSpPr/>
          <p:nvPr/>
        </p:nvSpPr>
        <p:spPr>
          <a:xfrm>
            <a:off x="277595" y="5673006"/>
            <a:ext cx="3921827" cy="1034536"/>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8" name="正方形/長方形 37"/>
          <p:cNvSpPr/>
          <p:nvPr/>
        </p:nvSpPr>
        <p:spPr>
          <a:xfrm>
            <a:off x="0" y="-13667"/>
            <a:ext cx="5603284" cy="377822"/>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75" y="-17295"/>
            <a:ext cx="4824536" cy="369332"/>
          </a:xfrm>
          <a:prstGeom prst="rect">
            <a:avLst/>
          </a:prstGeom>
          <a:noFill/>
          <a:ln>
            <a:solidFill>
              <a:srgbClr val="FFC000"/>
            </a:solidFill>
          </a:ln>
        </p:spPr>
        <p:txBody>
          <a:bodyPr wrap="square" rtlCol="0">
            <a:spAutoFit/>
          </a:bodyPr>
          <a:lstStyle/>
          <a:p>
            <a:r>
              <a:rPr lang="ja-JP" altLang="en-US" b="1" dirty="0">
                <a:solidFill>
                  <a:schemeClr val="accent1">
                    <a:lumMod val="50000"/>
                  </a:schemeClr>
                </a:solidFill>
                <a:latin typeface="Meiryo UI" panose="020B0604030504040204" pitchFamily="50" charset="-128"/>
                <a:ea typeface="Meiryo UI" panose="020B0604030504040204" pitchFamily="50" charset="-128"/>
                <a:cs typeface="Meiryo UI" panose="020B0604030504040204" pitchFamily="50" charset="-128"/>
              </a:rPr>
              <a:t>販売に関する方針：戦術 </a:t>
            </a:r>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①営業に関する方針</a:t>
            </a:r>
            <a:r>
              <a:rPr lang="ja-JP" altLang="en-US" b="1" dirty="0">
                <a:solidFill>
                  <a:schemeClr val="accent1">
                    <a:lumMod val="50000"/>
                  </a:schemeClr>
                </a:solidFill>
                <a:latin typeface="Meiryo UI" panose="020B0604030504040204" pitchFamily="50" charset="-128"/>
                <a:ea typeface="Meiryo UI" panose="020B0604030504040204" pitchFamily="50" charset="-128"/>
                <a:cs typeface="Meiryo UI" panose="020B0604030504040204" pitchFamily="50" charset="-128"/>
              </a:rPr>
              <a:t>　</a:t>
            </a:r>
            <a:endParaRPr kumimoji="1" lang="ja-JP" altLang="en-US" b="1" dirty="0">
              <a:solidFill>
                <a:schemeClr val="accent1">
                  <a:lumMod val="50000"/>
                </a:schemeClr>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a:ln>
              <a:solidFill>
                <a:schemeClr val="bg1"/>
              </a:solidFill>
            </a:ln>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事業活動</a:t>
              </a:r>
              <a:endParaRPr kumimoji="1" lang="ja-JP" altLang="en-US" sz="900" b="1" kern="1200" dirty="0">
                <a:solidFill>
                  <a:srgbClr val="FFFFFF"/>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a:ln>
              <a:solidFill>
                <a:schemeClr val="bg1"/>
              </a:solidFill>
            </a:ln>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a:ln>
              <a:solidFill>
                <a:schemeClr val="bg1"/>
              </a:solidFill>
            </a:ln>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a:ln>
              <a:solidFill>
                <a:schemeClr val="bg1"/>
              </a:solidFill>
            </a:ln>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a:ln>
            <a:solidFill>
              <a:schemeClr val="bg1"/>
            </a:solidFill>
          </a:ln>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847447"/>
            <a:ext cx="3960440" cy="6063198"/>
          </a:xfrm>
          <a:prstGeom prst="rect">
            <a:avLst/>
          </a:prstGeom>
          <a:noFill/>
          <a:ln>
            <a:solidFill>
              <a:schemeClr val="tx1"/>
            </a:solidFill>
            <a:prstDash val="dash"/>
          </a:ln>
        </p:spPr>
        <p:txBody>
          <a:bodyPr wrap="square" rtlCol="0">
            <a:spAutoFit/>
          </a:bodyPr>
          <a:lstStyle/>
          <a:p>
            <a:pPr algn="ctr" hangingPunct="0"/>
            <a:r>
              <a:rPr lang="ja-JP" altLang="ja-JP" sz="1400" b="1" dirty="0"/>
              <a:t>営業に関する方針</a:t>
            </a:r>
            <a:endParaRPr lang="en-US" altLang="ja-JP" sz="1100" b="1" dirty="0"/>
          </a:p>
          <a:p>
            <a:pPr hangingPunct="0"/>
            <a:endParaRPr lang="en-US" altLang="ja-JP" sz="1100" b="1" dirty="0"/>
          </a:p>
          <a:p>
            <a:pPr hangingPunct="0"/>
            <a:r>
              <a:rPr lang="ja-JP" altLang="ja-JP" sz="1100" b="1" dirty="0"/>
              <a:t>３． 戦術</a:t>
            </a:r>
            <a:endParaRPr lang="ja-JP" altLang="ja-JP" sz="1100" dirty="0"/>
          </a:p>
          <a:p>
            <a:pPr hangingPunct="0"/>
            <a:r>
              <a:rPr lang="ja-JP" altLang="ja-JP" sz="1100" dirty="0"/>
              <a:t>（</a:t>
            </a:r>
            <a:r>
              <a:rPr lang="en-US" altLang="ja-JP" sz="1100" dirty="0"/>
              <a:t>1</a:t>
            </a:r>
            <a:r>
              <a:rPr lang="ja-JP" altLang="ja-JP" sz="1100" dirty="0"/>
              <a:t>）訪問回数を確保し、</a:t>
            </a:r>
            <a:r>
              <a:rPr lang="ja-JP" altLang="ja-JP" sz="1100" b="1" dirty="0">
                <a:solidFill>
                  <a:srgbClr val="FF0000"/>
                </a:solidFill>
              </a:rPr>
              <a:t>キーマンと毎月会うこと</a:t>
            </a:r>
            <a:r>
              <a:rPr lang="ja-JP" altLang="ja-JP" sz="1100" dirty="0">
                <a:solidFill>
                  <a:srgbClr val="FF0000"/>
                </a:solidFill>
              </a:rPr>
              <a:t>。</a:t>
            </a:r>
            <a:r>
              <a:rPr lang="ja-JP" altLang="ja-JP" sz="1100" dirty="0"/>
              <a:t>毎月会って好か</a:t>
            </a:r>
            <a:endParaRPr lang="en-US" altLang="ja-JP" sz="1100" dirty="0"/>
          </a:p>
          <a:p>
            <a:pPr hangingPunct="0"/>
            <a:r>
              <a:rPr lang="en-US" altLang="ja-JP" sz="1100" dirty="0"/>
              <a:t>       </a:t>
            </a:r>
            <a:r>
              <a:rPr lang="ja-JP" altLang="ja-JP" sz="1100" dirty="0"/>
              <a:t>れること。</a:t>
            </a:r>
          </a:p>
          <a:p>
            <a:pPr hangingPunct="0"/>
            <a:r>
              <a:rPr lang="ja-JP" altLang="ja-JP" sz="1100" dirty="0"/>
              <a:t>（</a:t>
            </a:r>
            <a:r>
              <a:rPr lang="en-US" altLang="ja-JP" sz="1100" dirty="0"/>
              <a:t>2</a:t>
            </a:r>
            <a:r>
              <a:rPr lang="ja-JP" altLang="ja-JP" sz="1100" dirty="0"/>
              <a:t>）経営計画書の作成を勧める。</a:t>
            </a:r>
            <a:r>
              <a:rPr lang="ja-JP" altLang="ja-JP" sz="1100" dirty="0">
                <a:solidFill>
                  <a:srgbClr val="FF0000"/>
                </a:solidFill>
              </a:rPr>
              <a:t>お客様が喜んでくれれば</a:t>
            </a:r>
            <a:r>
              <a:rPr lang="ja-JP" altLang="ja-JP" sz="1100" b="1" dirty="0">
                <a:solidFill>
                  <a:srgbClr val="FF0000"/>
                </a:solidFill>
              </a:rPr>
              <a:t>口コミ</a:t>
            </a:r>
            <a:endParaRPr lang="en-US" altLang="ja-JP" sz="1100" b="1" dirty="0">
              <a:solidFill>
                <a:srgbClr val="FF0000"/>
              </a:solidFill>
            </a:endParaRPr>
          </a:p>
          <a:p>
            <a:pPr hangingPunct="0"/>
            <a:r>
              <a:rPr lang="en-US" altLang="ja-JP" sz="1100" b="1" dirty="0">
                <a:solidFill>
                  <a:srgbClr val="FF0000"/>
                </a:solidFill>
              </a:rPr>
              <a:t>       </a:t>
            </a:r>
            <a:r>
              <a:rPr lang="ja-JP" altLang="ja-JP" sz="1100" dirty="0">
                <a:solidFill>
                  <a:srgbClr val="FF0000"/>
                </a:solidFill>
              </a:rPr>
              <a:t>でお客様は増える。</a:t>
            </a:r>
          </a:p>
          <a:p>
            <a:pPr hangingPunct="0"/>
            <a:r>
              <a:rPr lang="ja-JP" altLang="ja-JP" sz="1100" dirty="0"/>
              <a:t>（</a:t>
            </a:r>
            <a:r>
              <a:rPr lang="en-US" altLang="ja-JP" sz="1100" dirty="0"/>
              <a:t>3</a:t>
            </a:r>
            <a:r>
              <a:rPr lang="ja-JP" altLang="ja-JP" sz="1100" dirty="0"/>
              <a:t>）</a:t>
            </a:r>
            <a:r>
              <a:rPr lang="ja-JP" altLang="ja-JP" sz="1100" b="1" dirty="0"/>
              <a:t>経営計画書作成のセミナー</a:t>
            </a:r>
            <a:r>
              <a:rPr lang="ja-JP" altLang="ja-JP" sz="1100" dirty="0"/>
              <a:t>を積極的に行なう。金融機関、</a:t>
            </a:r>
            <a:endParaRPr lang="en-US" altLang="ja-JP" sz="1100" dirty="0"/>
          </a:p>
          <a:p>
            <a:pPr hangingPunct="0"/>
            <a:r>
              <a:rPr lang="en-US" altLang="ja-JP" sz="1100" dirty="0"/>
              <a:t>       </a:t>
            </a:r>
            <a:r>
              <a:rPr lang="ja-JP" altLang="ja-JP" sz="1100" dirty="0"/>
              <a:t>損保会社等に「会計人で経営計画書の作成指導している数</a:t>
            </a:r>
            <a:endParaRPr lang="en-US" altLang="ja-JP" sz="1100" dirty="0"/>
          </a:p>
          <a:p>
            <a:pPr hangingPunct="0"/>
            <a:r>
              <a:rPr lang="en-US" altLang="ja-JP" sz="1100" dirty="0"/>
              <a:t>       </a:t>
            </a:r>
            <a:r>
              <a:rPr lang="ja-JP" altLang="ja-JP" sz="1100" dirty="0"/>
              <a:t>は</a:t>
            </a:r>
            <a:r>
              <a:rPr lang="ja-JP" altLang="en-US" sz="1100" dirty="0"/>
              <a:t>●●コンサルティング会社</a:t>
            </a:r>
            <a:r>
              <a:rPr lang="ja-JP" altLang="ja-JP" sz="1100" dirty="0"/>
              <a:t>が日本一です」と宣伝する。</a:t>
            </a:r>
          </a:p>
          <a:p>
            <a:pPr hangingPunct="0"/>
            <a:r>
              <a:rPr lang="ja-JP" altLang="ja-JP" sz="1100" dirty="0"/>
              <a:t>（</a:t>
            </a:r>
            <a:r>
              <a:rPr lang="en-US" altLang="ja-JP" sz="1100" dirty="0"/>
              <a:t>4</a:t>
            </a:r>
            <a:r>
              <a:rPr lang="ja-JP" altLang="ja-JP" sz="1100" dirty="0"/>
              <a:t>）</a:t>
            </a:r>
            <a:r>
              <a:rPr lang="ja-JP" altLang="ja-JP" sz="1100" b="1" dirty="0"/>
              <a:t>本の出版</a:t>
            </a:r>
            <a:r>
              <a:rPr lang="ja-JP" altLang="ja-JP" sz="1100" dirty="0"/>
              <a:t>や</a:t>
            </a:r>
            <a:r>
              <a:rPr lang="ja-JP" altLang="ja-JP" sz="1100" b="1" dirty="0"/>
              <a:t>ホームページ</a:t>
            </a:r>
            <a:r>
              <a:rPr lang="ja-JP" altLang="ja-JP" sz="1100" dirty="0"/>
              <a:t>により</a:t>
            </a:r>
            <a:r>
              <a:rPr lang="ja-JP" altLang="ja-JP" sz="1100" b="1" dirty="0">
                <a:solidFill>
                  <a:srgbClr val="FF0000"/>
                </a:solidFill>
              </a:rPr>
              <a:t>ブランド力</a:t>
            </a:r>
            <a:r>
              <a:rPr lang="ja-JP" altLang="en-US" sz="1100" b="1" dirty="0">
                <a:solidFill>
                  <a:srgbClr val="FF0000"/>
                </a:solidFill>
              </a:rPr>
              <a:t>を</a:t>
            </a:r>
            <a:r>
              <a:rPr lang="ja-JP" altLang="ja-JP" sz="1100" dirty="0">
                <a:solidFill>
                  <a:srgbClr val="FF0000"/>
                </a:solidFill>
              </a:rPr>
              <a:t>高める。</a:t>
            </a:r>
          </a:p>
          <a:p>
            <a:pPr hangingPunct="0"/>
            <a:r>
              <a:rPr lang="ja-JP" altLang="ja-JP" sz="1100" dirty="0"/>
              <a:t>（</a:t>
            </a:r>
            <a:r>
              <a:rPr lang="en-US" altLang="ja-JP" sz="1100" dirty="0"/>
              <a:t>5</a:t>
            </a:r>
            <a:r>
              <a:rPr lang="ja-JP" altLang="ja-JP" sz="1100" dirty="0"/>
              <a:t>）</a:t>
            </a:r>
            <a:r>
              <a:rPr lang="ja-JP" altLang="ja-JP" sz="1100" b="1" dirty="0"/>
              <a:t>頼まれごとは、試されごと</a:t>
            </a:r>
            <a:r>
              <a:rPr lang="ja-JP" altLang="en-US" sz="1100" dirty="0"/>
              <a:t>。</a:t>
            </a:r>
            <a:r>
              <a:rPr lang="ja-JP" altLang="ja-JP" sz="1100" dirty="0"/>
              <a:t>セミナー・講演会の依頼はできる</a:t>
            </a:r>
            <a:endParaRPr lang="en-US" altLang="ja-JP" sz="1100" dirty="0"/>
          </a:p>
          <a:p>
            <a:pPr hangingPunct="0"/>
            <a:r>
              <a:rPr lang="en-US" altLang="ja-JP" sz="1100" dirty="0"/>
              <a:t>       </a:t>
            </a:r>
            <a:r>
              <a:rPr lang="ja-JP" altLang="ja-JP" sz="1100" dirty="0" err="1"/>
              <a:t>だけ</a:t>
            </a:r>
            <a:r>
              <a:rPr lang="ja-JP" altLang="ja-JP" sz="1100" dirty="0"/>
              <a:t>受ける。</a:t>
            </a:r>
          </a:p>
          <a:p>
            <a:pPr hangingPunct="0"/>
            <a:endParaRPr lang="en-US" altLang="ja-JP" sz="1100" b="1" dirty="0"/>
          </a:p>
          <a:p>
            <a:pPr hangingPunct="0"/>
            <a:r>
              <a:rPr lang="en-US" altLang="ja-JP" sz="1100" b="1" dirty="0"/>
              <a:t>4</a:t>
            </a:r>
            <a:r>
              <a:rPr lang="ja-JP" altLang="ja-JP" sz="1100" b="1" dirty="0" err="1"/>
              <a:t>．</a:t>
            </a:r>
            <a:r>
              <a:rPr lang="ja-JP" altLang="ja-JP" sz="1100" b="1" dirty="0"/>
              <a:t>新規開拓（新規開拓は量ではなく質）</a:t>
            </a:r>
            <a:endParaRPr lang="en-US" altLang="ja-JP" sz="1100" dirty="0"/>
          </a:p>
          <a:p>
            <a:pPr hangingPunct="0"/>
            <a:endParaRPr lang="en-US" altLang="ja-JP" sz="1100" b="1" dirty="0"/>
          </a:p>
          <a:p>
            <a:pPr hangingPunct="0"/>
            <a:r>
              <a:rPr lang="en-US" altLang="ja-JP" sz="1100" b="1" dirty="0"/>
              <a:t>5</a:t>
            </a:r>
            <a:r>
              <a:rPr lang="ja-JP" altLang="ja-JP" sz="1100" b="1" dirty="0" err="1"/>
              <a:t>．</a:t>
            </a:r>
            <a:r>
              <a:rPr lang="ja-JP" altLang="ja-JP" sz="1100" b="1" dirty="0"/>
              <a:t>安定</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ミスをしないこと</a:t>
            </a:r>
            <a:r>
              <a:rPr lang="ja-JP" altLang="ja-JP" sz="1100" dirty="0"/>
              <a:t>。</a:t>
            </a:r>
            <a:r>
              <a:rPr lang="ja-JP" altLang="ja-JP" sz="1100" b="1" dirty="0"/>
              <a:t>クレームを出さないこと</a:t>
            </a:r>
            <a:r>
              <a:rPr lang="ja-JP" altLang="ja-JP" sz="1100" dirty="0"/>
              <a:t>。</a:t>
            </a:r>
            <a:r>
              <a:rPr lang="ja-JP" altLang="ja-JP" sz="1100" b="1" dirty="0"/>
              <a:t>報連相をきちんと</a:t>
            </a:r>
            <a:endParaRPr lang="en-US" altLang="ja-JP" sz="1100" b="1" dirty="0"/>
          </a:p>
          <a:p>
            <a:pPr hangingPunct="0"/>
            <a:r>
              <a:rPr lang="en-US" altLang="ja-JP" sz="1100" b="1" dirty="0"/>
              <a:t>      </a:t>
            </a:r>
            <a:r>
              <a:rPr lang="ja-JP" altLang="ja-JP" sz="1100" b="1" dirty="0"/>
              <a:t>すること</a:t>
            </a:r>
            <a:r>
              <a:rPr lang="ja-JP" altLang="ja-JP" sz="1100" dirty="0"/>
              <a:t>。ミスはプロとして恥である。</a:t>
            </a:r>
          </a:p>
          <a:p>
            <a:pPr hangingPunct="0"/>
            <a:r>
              <a:rPr lang="ja-JP" altLang="ja-JP" sz="1100" dirty="0"/>
              <a:t>（</a:t>
            </a:r>
            <a:r>
              <a:rPr lang="en-US" altLang="ja-JP" sz="1100" dirty="0"/>
              <a:t>2</a:t>
            </a:r>
            <a:r>
              <a:rPr lang="ja-JP" altLang="ja-JP" sz="1100" dirty="0"/>
              <a:t>）お客様に</a:t>
            </a:r>
            <a:r>
              <a:rPr lang="ja-JP" altLang="ja-JP" sz="1100" b="1" dirty="0"/>
              <a:t>信頼</a:t>
            </a:r>
            <a:r>
              <a:rPr lang="ja-JP" altLang="ja-JP" sz="1100" dirty="0"/>
              <a:t>と</a:t>
            </a:r>
            <a:r>
              <a:rPr lang="ja-JP" altLang="ja-JP" sz="1100" b="1" dirty="0"/>
              <a:t>安心</a:t>
            </a:r>
            <a:r>
              <a:rPr lang="ja-JP" altLang="ja-JP" sz="1100" dirty="0"/>
              <a:t>を持って頂くために、</a:t>
            </a:r>
            <a:r>
              <a:rPr lang="ja-JP" altLang="ja-JP" sz="1100" b="1" dirty="0"/>
              <a:t>毎月訪問</a:t>
            </a:r>
            <a:r>
              <a:rPr lang="ja-JP" altLang="ja-JP" sz="1100" dirty="0"/>
              <a:t>し、</a:t>
            </a:r>
            <a:r>
              <a:rPr lang="ja-JP" altLang="ja-JP" sz="1100" b="1" dirty="0"/>
              <a:t>社長と</a:t>
            </a:r>
            <a:endParaRPr lang="en-US" altLang="ja-JP" sz="1100" b="1" dirty="0"/>
          </a:p>
          <a:p>
            <a:pPr hangingPunct="0"/>
            <a:r>
              <a:rPr lang="en-US" altLang="ja-JP" sz="1100" b="1" dirty="0"/>
              <a:t>       </a:t>
            </a:r>
            <a:r>
              <a:rPr lang="ja-JP" altLang="ja-JP" sz="1100" b="1" dirty="0"/>
              <a:t>会い</a:t>
            </a:r>
            <a:r>
              <a:rPr lang="ja-JP" altLang="ja-JP" sz="1100" dirty="0"/>
              <a:t>、</a:t>
            </a:r>
            <a:r>
              <a:rPr lang="ja-JP" altLang="en-US" sz="1100" dirty="0"/>
              <a:t>●●コンサルティング会社</a:t>
            </a:r>
            <a:r>
              <a:rPr lang="ja-JP" altLang="ja-JP" sz="1100" dirty="0"/>
              <a:t>の</a:t>
            </a:r>
            <a:r>
              <a:rPr lang="ja-JP" altLang="ja-JP" sz="1100" dirty="0">
                <a:solidFill>
                  <a:srgbClr val="FF0000"/>
                </a:solidFill>
              </a:rPr>
              <a:t>ファンになってもらう。</a:t>
            </a:r>
            <a:endParaRPr lang="en-US" altLang="ja-JP" sz="1100" dirty="0">
              <a:solidFill>
                <a:srgbClr val="FF0000"/>
              </a:solidFill>
            </a:endParaRPr>
          </a:p>
          <a:p>
            <a:pPr hangingPunct="0"/>
            <a:r>
              <a:rPr lang="ja-JP" altLang="en-US" sz="1100" b="1" dirty="0">
                <a:solidFill>
                  <a:srgbClr val="FF0000"/>
                </a:solidFill>
              </a:rPr>
              <a:t>　　</a:t>
            </a:r>
            <a:r>
              <a:rPr lang="ja-JP" altLang="ja-JP" sz="1100" b="1" dirty="0">
                <a:solidFill>
                  <a:srgbClr val="FF0000"/>
                </a:solidFill>
              </a:rPr>
              <a:t>熱狂的なファン</a:t>
            </a:r>
            <a:r>
              <a:rPr lang="ja-JP" altLang="ja-JP" sz="1100" dirty="0">
                <a:solidFill>
                  <a:srgbClr val="FF0000"/>
                </a:solidFill>
              </a:rPr>
              <a:t>になってもらえると、お客様を紹介してくれる。</a:t>
            </a:r>
          </a:p>
          <a:p>
            <a:pPr hangingPunct="0"/>
            <a:r>
              <a:rPr lang="ja-JP" altLang="ja-JP" sz="1100" dirty="0"/>
              <a:t>（</a:t>
            </a:r>
            <a:r>
              <a:rPr lang="en-US" altLang="ja-JP" sz="1100" dirty="0"/>
              <a:t>3</a:t>
            </a:r>
            <a:r>
              <a:rPr lang="ja-JP" altLang="ja-JP" sz="1100" dirty="0"/>
              <a:t>）お客様に</a:t>
            </a:r>
            <a:r>
              <a:rPr lang="ja-JP" altLang="ja-JP" sz="1100" b="1" dirty="0"/>
              <a:t>あきられない</a:t>
            </a:r>
            <a:r>
              <a:rPr lang="ja-JP" altLang="ja-JP" sz="1100" dirty="0"/>
              <a:t>ように常に商品・サービスを改善し、社</a:t>
            </a:r>
            <a:endParaRPr lang="en-US" altLang="ja-JP" sz="1100" dirty="0"/>
          </a:p>
          <a:p>
            <a:pPr hangingPunct="0"/>
            <a:r>
              <a:rPr lang="en-US" altLang="ja-JP" sz="1100" dirty="0"/>
              <a:t>       </a:t>
            </a:r>
            <a:r>
              <a:rPr lang="ja-JP" altLang="ja-JP" sz="1100" dirty="0"/>
              <a:t>員は技術を高めお客様のための</a:t>
            </a:r>
            <a:r>
              <a:rPr lang="ja-JP" altLang="ja-JP" sz="1100" b="1" dirty="0">
                <a:solidFill>
                  <a:srgbClr val="FF0000"/>
                </a:solidFill>
              </a:rPr>
              <a:t>提案を出し続ける</a:t>
            </a:r>
            <a:r>
              <a:rPr lang="ja-JP" altLang="ja-JP" sz="1100" dirty="0">
                <a:solidFill>
                  <a:srgbClr val="FF0000"/>
                </a:solidFill>
              </a:rPr>
              <a:t>。</a:t>
            </a:r>
          </a:p>
          <a:p>
            <a:pPr hangingPunct="0"/>
            <a:r>
              <a:rPr lang="ja-JP" altLang="ja-JP" sz="1100" dirty="0"/>
              <a:t>（</a:t>
            </a:r>
            <a:r>
              <a:rPr lang="en-US" altLang="ja-JP" sz="1100" dirty="0"/>
              <a:t>4</a:t>
            </a:r>
            <a:r>
              <a:rPr lang="ja-JP" altLang="ja-JP" sz="1100" dirty="0"/>
              <a:t>）</a:t>
            </a:r>
            <a:r>
              <a:rPr lang="ja-JP" altLang="ja-JP" sz="1100" b="1" dirty="0"/>
              <a:t>お客様の要望があればすぐ担当者を替える</a:t>
            </a:r>
            <a:r>
              <a:rPr lang="ja-JP" altLang="ja-JP" sz="1100" dirty="0"/>
              <a:t>。</a:t>
            </a:r>
            <a:endParaRPr lang="en-US" altLang="ja-JP" sz="1100" dirty="0"/>
          </a:p>
          <a:p>
            <a:pPr hangingPunct="0"/>
            <a:endParaRPr lang="en-US" altLang="ja-JP" sz="1100" b="1" dirty="0"/>
          </a:p>
          <a:p>
            <a:pPr hangingPunct="0"/>
            <a:r>
              <a:rPr lang="en-US" altLang="ja-JP" sz="1100" b="1" dirty="0"/>
              <a:t>6</a:t>
            </a:r>
            <a:r>
              <a:rPr lang="ja-JP" altLang="ja-JP" sz="1100" b="1" dirty="0" err="1"/>
              <a:t>．</a:t>
            </a:r>
            <a:r>
              <a:rPr lang="ja-JP" altLang="ja-JP" sz="1100" b="1" dirty="0"/>
              <a:t>チーム力</a:t>
            </a:r>
            <a:endParaRPr lang="ja-JP" altLang="ja-JP" sz="1100" dirty="0"/>
          </a:p>
          <a:p>
            <a:pPr hangingPunct="0"/>
            <a:r>
              <a:rPr lang="ja-JP" altLang="ja-JP" sz="1100" dirty="0"/>
              <a:t>（</a:t>
            </a:r>
            <a:r>
              <a:rPr lang="en-US" altLang="ja-JP" sz="1100" dirty="0"/>
              <a:t>1</a:t>
            </a:r>
            <a:r>
              <a:rPr lang="ja-JP" altLang="ja-JP" sz="1100" dirty="0"/>
              <a:t>）</a:t>
            </a:r>
            <a:r>
              <a:rPr lang="ja-JP" altLang="ja-JP" sz="1100" dirty="0">
                <a:solidFill>
                  <a:srgbClr val="FF0000"/>
                </a:solidFill>
              </a:rPr>
              <a:t>お客様は</a:t>
            </a:r>
            <a:r>
              <a:rPr lang="ja-JP" altLang="en-US" sz="1100" dirty="0">
                <a:solidFill>
                  <a:srgbClr val="FF0000"/>
                </a:solidFill>
              </a:rPr>
              <a:t>●●コンサルティング会社</a:t>
            </a:r>
            <a:r>
              <a:rPr lang="ja-JP" altLang="ja-JP" sz="1100" dirty="0">
                <a:solidFill>
                  <a:srgbClr val="FF0000"/>
                </a:solidFill>
              </a:rPr>
              <a:t>と契約しているわけで</a:t>
            </a:r>
            <a:endParaRPr lang="en-US" altLang="ja-JP" sz="1100" dirty="0">
              <a:solidFill>
                <a:srgbClr val="FF0000"/>
              </a:solidFill>
            </a:endParaRPr>
          </a:p>
          <a:p>
            <a:pPr hangingPunct="0"/>
            <a:r>
              <a:rPr lang="ja-JP" altLang="en-US" sz="1100" dirty="0">
                <a:solidFill>
                  <a:srgbClr val="FF0000"/>
                </a:solidFill>
              </a:rPr>
              <a:t>　　</a:t>
            </a:r>
            <a:r>
              <a:rPr lang="ja-JP" altLang="ja-JP" sz="1100" dirty="0">
                <a:solidFill>
                  <a:srgbClr val="FF0000"/>
                </a:solidFill>
              </a:rPr>
              <a:t>あるから、個人にお客様をつけるのではなく、</a:t>
            </a:r>
            <a:r>
              <a:rPr lang="ja-JP" altLang="ja-JP" sz="1100" b="1" dirty="0">
                <a:solidFill>
                  <a:srgbClr val="FF0000"/>
                </a:solidFill>
              </a:rPr>
              <a:t>チームでいつで</a:t>
            </a:r>
            <a:endParaRPr lang="en-US" altLang="ja-JP" sz="1100" b="1" dirty="0">
              <a:solidFill>
                <a:srgbClr val="FF0000"/>
              </a:solidFill>
            </a:endParaRPr>
          </a:p>
          <a:p>
            <a:pPr hangingPunct="0"/>
            <a:r>
              <a:rPr lang="ja-JP" altLang="en-US" sz="1100" b="1" dirty="0">
                <a:solidFill>
                  <a:srgbClr val="FF0000"/>
                </a:solidFill>
              </a:rPr>
              <a:t>　　</a:t>
            </a:r>
            <a:r>
              <a:rPr lang="ja-JP" altLang="ja-JP" sz="1100" b="1" dirty="0">
                <a:solidFill>
                  <a:srgbClr val="FF0000"/>
                </a:solidFill>
              </a:rPr>
              <a:t>もフォローできるような体制</a:t>
            </a:r>
            <a:r>
              <a:rPr lang="ja-JP" altLang="ja-JP" sz="1100" dirty="0">
                <a:solidFill>
                  <a:srgbClr val="FF0000"/>
                </a:solidFill>
              </a:rPr>
              <a:t>づくりをする。</a:t>
            </a:r>
          </a:p>
          <a:p>
            <a:pPr hangingPunct="0"/>
            <a:r>
              <a:rPr lang="ja-JP" altLang="ja-JP" sz="1100" dirty="0"/>
              <a:t>（</a:t>
            </a:r>
            <a:r>
              <a:rPr lang="en-US" altLang="ja-JP" sz="1100" dirty="0"/>
              <a:t>2</a:t>
            </a:r>
            <a:r>
              <a:rPr lang="ja-JP" altLang="ja-JP" sz="1100" dirty="0"/>
              <a:t>）</a:t>
            </a:r>
            <a:r>
              <a:rPr lang="ja-JP" altLang="ja-JP" sz="1100" b="1" dirty="0"/>
              <a:t>一隅を照らす</a:t>
            </a:r>
            <a:r>
              <a:rPr lang="ja-JP" altLang="ja-JP" sz="1100" dirty="0"/>
              <a:t>、自分の役割を自覚し、</a:t>
            </a:r>
            <a:r>
              <a:rPr lang="ja-JP" altLang="ja-JP" sz="1100" b="1" dirty="0"/>
              <a:t>得意技を磨く</a:t>
            </a:r>
            <a:r>
              <a:rPr lang="ja-JP" altLang="ja-JP" sz="1100" dirty="0"/>
              <a:t>。</a:t>
            </a:r>
          </a:p>
          <a:p>
            <a:pPr hangingPunct="0"/>
            <a:r>
              <a:rPr lang="ja-JP" altLang="ja-JP" sz="1100" dirty="0"/>
              <a:t>（</a:t>
            </a:r>
            <a:r>
              <a:rPr lang="en-US" altLang="ja-JP" sz="1100" dirty="0"/>
              <a:t>3</a:t>
            </a:r>
            <a:r>
              <a:rPr lang="ja-JP" altLang="ja-JP" sz="1100" dirty="0"/>
              <a:t>）</a:t>
            </a:r>
            <a:r>
              <a:rPr lang="ja-JP" altLang="ja-JP" sz="1100" b="1" dirty="0"/>
              <a:t>チームを一つの独立組織</a:t>
            </a:r>
            <a:r>
              <a:rPr lang="ja-JP" altLang="ja-JP" sz="1100" dirty="0"/>
              <a:t>と考え</a:t>
            </a:r>
            <a:r>
              <a:rPr lang="en-US" altLang="ja-JP" sz="1100" dirty="0"/>
              <a:t>,</a:t>
            </a:r>
            <a:r>
              <a:rPr lang="ja-JP" altLang="ja-JP" sz="1100" dirty="0"/>
              <a:t>チーム目標を達成する。</a:t>
            </a:r>
          </a:p>
          <a:p>
            <a:r>
              <a:rPr lang="ja-JP" altLang="ja-JP" sz="1100" dirty="0"/>
              <a:t>（</a:t>
            </a:r>
            <a:r>
              <a:rPr lang="en-US" altLang="ja-JP" sz="1100" dirty="0"/>
              <a:t>4</a:t>
            </a:r>
            <a:r>
              <a:rPr lang="ja-JP" altLang="ja-JP" sz="1100" dirty="0"/>
              <a:t> </a:t>
            </a:r>
            <a:r>
              <a:rPr lang="ja-JP" altLang="ja-JP" sz="1100" b="1" dirty="0">
                <a:solidFill>
                  <a:srgbClr val="FF0000"/>
                </a:solidFill>
              </a:rPr>
              <a:t>新規開拓目標</a:t>
            </a:r>
            <a:r>
              <a:rPr lang="ja-JP" altLang="ja-JP" sz="1100" dirty="0">
                <a:solidFill>
                  <a:srgbClr val="FF0000"/>
                </a:solidFill>
              </a:rPr>
              <a:t>は個人ではなく、</a:t>
            </a:r>
            <a:r>
              <a:rPr lang="ja-JP" altLang="ja-JP" sz="1100" b="1" dirty="0">
                <a:solidFill>
                  <a:srgbClr val="FF0000"/>
                </a:solidFill>
              </a:rPr>
              <a:t>チームで達成</a:t>
            </a:r>
            <a:r>
              <a:rPr lang="ja-JP" altLang="ja-JP" sz="1100" dirty="0">
                <a:solidFill>
                  <a:srgbClr val="FF0000"/>
                </a:solidFill>
              </a:rPr>
              <a:t>する。リーダー</a:t>
            </a:r>
            <a:endParaRPr lang="en-US" altLang="ja-JP" sz="1100" dirty="0">
              <a:solidFill>
                <a:srgbClr val="FF0000"/>
              </a:solidFill>
            </a:endParaRPr>
          </a:p>
          <a:p>
            <a:r>
              <a:rPr lang="en-US" altLang="ja-JP" sz="1100" dirty="0">
                <a:solidFill>
                  <a:srgbClr val="FF0000"/>
                </a:solidFill>
              </a:rPr>
              <a:t>     </a:t>
            </a:r>
            <a:r>
              <a:rPr lang="ja-JP" altLang="ja-JP" sz="1100" dirty="0">
                <a:solidFill>
                  <a:srgbClr val="FF0000"/>
                </a:solidFill>
              </a:rPr>
              <a:t>は個人の成果よりもチームの成果が大事。</a:t>
            </a:r>
          </a:p>
        </p:txBody>
      </p:sp>
      <p:sp>
        <p:nvSpPr>
          <p:cNvPr id="69" name="テキスト ボックス 68"/>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Tree>
    <p:extLst>
      <p:ext uri="{BB962C8B-B14F-4D97-AF65-F5344CB8AC3E}">
        <p14:creationId xmlns:p14="http://schemas.microsoft.com/office/powerpoint/2010/main" val="3788711255"/>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6</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6</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6</a:t>
            </a:fld>
            <a:endParaRPr lang="ja-JP" altLang="en-US" dirty="0"/>
          </a:p>
        </p:txBody>
      </p:sp>
      <p:sp>
        <p:nvSpPr>
          <p:cNvPr id="61" name="正方形/長方形 60"/>
          <p:cNvSpPr/>
          <p:nvPr/>
        </p:nvSpPr>
        <p:spPr>
          <a:xfrm>
            <a:off x="270123" y="816387"/>
            <a:ext cx="3964067" cy="5819511"/>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１．基本</a:t>
            </a:r>
            <a:endParaRPr lang="en-US" altLang="ja-JP" sz="1200" b="1"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②お客様に関する方針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400770"/>
            <a:chOff x="4826003" y="-24938"/>
            <a:chExt cx="3290312" cy="400770"/>
          </a:xfrm>
          <a:solidFill>
            <a:srgbClr val="FFC000"/>
          </a:solidFill>
        </p:grpSpPr>
        <p:sp>
          <p:nvSpPr>
            <p:cNvPr id="55" name="フリーフォーム 54"/>
            <p:cNvSpPr/>
            <p:nvPr/>
          </p:nvSpPr>
          <p:spPr>
            <a:xfrm>
              <a:off x="4826003" y="-14317"/>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事業活動</a:t>
              </a:r>
              <a:endParaRPr kumimoji="1" lang="ja-JP" altLang="en-US" sz="900" b="1" kern="1200" dirty="0">
                <a:solidFill>
                  <a:srgbClr val="FFFFFF"/>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30" name="テキスト ボックス 29"/>
          <p:cNvSpPr txBox="1"/>
          <p:nvPr/>
        </p:nvSpPr>
        <p:spPr>
          <a:xfrm>
            <a:off x="4860032" y="847447"/>
            <a:ext cx="3960440" cy="5893921"/>
          </a:xfrm>
          <a:prstGeom prst="rect">
            <a:avLst/>
          </a:prstGeom>
          <a:noFill/>
          <a:ln>
            <a:solidFill>
              <a:schemeClr val="tx1"/>
            </a:solidFill>
            <a:prstDash val="dash"/>
          </a:ln>
        </p:spPr>
        <p:txBody>
          <a:bodyPr wrap="square" rtlCol="0">
            <a:spAutoFit/>
          </a:bodyPr>
          <a:lstStyle/>
          <a:p>
            <a:pPr algn="ctr" hangingPunct="0"/>
            <a:r>
              <a:rPr lang="ja-JP" altLang="ja-JP" sz="1400" b="1" dirty="0"/>
              <a:t>お客様に関する方針</a:t>
            </a:r>
            <a:endParaRPr lang="ja-JP" altLang="ja-JP" sz="1400" dirty="0"/>
          </a:p>
          <a:p>
            <a:pPr algn="ctr" hangingPunct="0"/>
            <a:endParaRPr lang="ja-JP" altLang="ja-JP" sz="1100" dirty="0"/>
          </a:p>
          <a:p>
            <a:pPr algn="ctr" hangingPunct="0"/>
            <a:r>
              <a:rPr lang="ja-JP" altLang="ja-JP" sz="1100" b="1" dirty="0"/>
              <a:t>お客様に寄り添う</a:t>
            </a:r>
            <a:endParaRPr lang="ja-JP" altLang="ja-JP" sz="1100" dirty="0"/>
          </a:p>
          <a:p>
            <a:pPr algn="ctr" hangingPunct="0"/>
            <a:r>
              <a:rPr lang="ja-JP" altLang="ja-JP" sz="1100" b="1" dirty="0"/>
              <a:t>中小企業で働く人々が幸せになるお手伝いをすること。</a:t>
            </a:r>
            <a:endParaRPr lang="ja-JP" altLang="ja-JP" sz="1100" dirty="0"/>
          </a:p>
          <a:p>
            <a:pPr algn="ctr" hangingPunct="0"/>
            <a:r>
              <a:rPr lang="ja-JP" altLang="ja-JP" sz="1100" b="1" dirty="0"/>
              <a:t>社員が輝くと、商品・サービスが輝く。</a:t>
            </a:r>
            <a:endParaRPr lang="en-US" altLang="ja-JP" sz="1100" b="1" dirty="0"/>
          </a:p>
          <a:p>
            <a:pPr algn="ctr" hangingPunct="0"/>
            <a:endParaRPr lang="ja-JP" altLang="ja-JP" sz="1100" dirty="0"/>
          </a:p>
          <a:p>
            <a:pPr hangingPunct="0"/>
            <a:r>
              <a:rPr lang="ja-JP" altLang="ja-JP" sz="1100" b="1" dirty="0"/>
              <a:t>１ ．基　本</a:t>
            </a:r>
            <a:endParaRPr lang="ja-JP" altLang="ja-JP" sz="1100" dirty="0"/>
          </a:p>
          <a:p>
            <a:pPr hangingPunct="0"/>
            <a:r>
              <a:rPr lang="ja-JP" altLang="ja-JP" sz="1100" b="1" dirty="0"/>
              <a:t>　お客様の視点でものをみる。自分中心の視点にならない。</a:t>
            </a:r>
            <a:endParaRPr lang="ja-JP" altLang="ja-JP" sz="1100" dirty="0"/>
          </a:p>
          <a:p>
            <a:pPr hangingPunct="0"/>
            <a:r>
              <a:rPr lang="ja-JP" altLang="ja-JP" sz="1100" b="1" dirty="0"/>
              <a:t>　お客様に喜んでもらって、ありがとう、感謝しますと言って</a:t>
            </a:r>
            <a:endParaRPr lang="en-US" altLang="ja-JP" sz="1100" b="1" dirty="0"/>
          </a:p>
          <a:p>
            <a:pPr hangingPunct="0"/>
            <a:r>
              <a:rPr lang="en-US" altLang="ja-JP" sz="1100" b="1" dirty="0"/>
              <a:t>   </a:t>
            </a:r>
            <a:r>
              <a:rPr lang="ja-JP" altLang="ja-JP" sz="1100" b="1" dirty="0"/>
              <a:t>もらうこと。</a:t>
            </a:r>
            <a:endParaRPr lang="en-US" altLang="ja-JP" sz="1100" dirty="0"/>
          </a:p>
          <a:p>
            <a:pPr hangingPunct="0"/>
            <a:endParaRPr lang="en-US" altLang="ja-JP" sz="1100" dirty="0"/>
          </a:p>
          <a:p>
            <a:pPr hangingPunct="0"/>
            <a:r>
              <a:rPr lang="ja-JP" altLang="ja-JP" sz="1100" dirty="0"/>
              <a:t>（</a:t>
            </a:r>
            <a:r>
              <a:rPr lang="en-US" altLang="ja-JP" sz="1100" dirty="0"/>
              <a:t>1</a:t>
            </a:r>
            <a:r>
              <a:rPr lang="ja-JP" altLang="ja-JP" sz="1100" dirty="0"/>
              <a:t>）</a:t>
            </a:r>
            <a:r>
              <a:rPr lang="ja-JP" altLang="ja-JP" sz="1100" b="1" dirty="0"/>
              <a:t>守りの戦略・繰り返し同じお客様に利用していただくこと。</a:t>
            </a:r>
            <a:endParaRPr lang="ja-JP" altLang="ja-JP" sz="1100" dirty="0"/>
          </a:p>
          <a:p>
            <a:pPr hangingPunct="0"/>
            <a:r>
              <a:rPr lang="ja-JP" altLang="ja-JP" sz="1100" dirty="0"/>
              <a:t>（</a:t>
            </a:r>
            <a:r>
              <a:rPr lang="en-US" altLang="ja-JP" sz="1100" dirty="0"/>
              <a:t>2</a:t>
            </a:r>
            <a:r>
              <a:rPr lang="ja-JP" altLang="ja-JP" sz="1100" dirty="0"/>
              <a:t>）常に</a:t>
            </a:r>
            <a:r>
              <a:rPr lang="ja-JP" altLang="ja-JP" sz="1100" b="1" dirty="0"/>
              <a:t>お客様の視点</a:t>
            </a:r>
            <a:r>
              <a:rPr lang="ja-JP" altLang="ja-JP" sz="1100" dirty="0"/>
              <a:t>に立ち、お客様の</a:t>
            </a:r>
            <a:r>
              <a:rPr lang="ja-JP" altLang="ja-JP" sz="1100" b="1" dirty="0"/>
              <a:t>期待を超える</a:t>
            </a:r>
            <a:r>
              <a:rPr lang="ja-JP" altLang="ja-JP" sz="1100" dirty="0"/>
              <a:t>商品・サー</a:t>
            </a:r>
            <a:endParaRPr lang="en-US" altLang="ja-JP" sz="1100" dirty="0"/>
          </a:p>
          <a:p>
            <a:pPr hangingPunct="0"/>
            <a:r>
              <a:rPr lang="en-US" altLang="ja-JP" sz="1100" dirty="0"/>
              <a:t>       </a:t>
            </a:r>
            <a:r>
              <a:rPr lang="ja-JP" altLang="ja-JP" sz="1100" dirty="0"/>
              <a:t>ビスを真心を込めて提供する。</a:t>
            </a:r>
            <a:r>
              <a:rPr lang="ja-JP" altLang="ja-JP" sz="1100" b="1" dirty="0">
                <a:solidFill>
                  <a:srgbClr val="FF0000"/>
                </a:solidFill>
              </a:rPr>
              <a:t>ニーズの先読み</a:t>
            </a:r>
            <a:r>
              <a:rPr lang="ja-JP" altLang="ja-JP" sz="1100" dirty="0">
                <a:solidFill>
                  <a:srgbClr val="FF0000"/>
                </a:solidFill>
              </a:rPr>
              <a:t>。</a:t>
            </a:r>
          </a:p>
          <a:p>
            <a:pPr hangingPunct="0"/>
            <a:r>
              <a:rPr lang="ja-JP" altLang="ja-JP" sz="1100" dirty="0"/>
              <a:t>（</a:t>
            </a:r>
            <a:r>
              <a:rPr lang="en-US" altLang="ja-JP" sz="1100" dirty="0"/>
              <a:t>3</a:t>
            </a:r>
            <a:r>
              <a:rPr lang="ja-JP" altLang="ja-JP" sz="1100" dirty="0"/>
              <a:t>）</a:t>
            </a:r>
            <a:r>
              <a:rPr lang="ja-JP" altLang="ja-JP" sz="1100" b="1" dirty="0">
                <a:solidFill>
                  <a:srgbClr val="FF0000"/>
                </a:solidFill>
              </a:rPr>
              <a:t>スピードが命</a:t>
            </a:r>
            <a:r>
              <a:rPr lang="ja-JP" altLang="ja-JP" sz="1100" dirty="0">
                <a:solidFill>
                  <a:srgbClr val="FF0000"/>
                </a:solidFill>
              </a:rPr>
              <a:t>。</a:t>
            </a:r>
            <a:r>
              <a:rPr lang="ja-JP" altLang="ja-JP" sz="1100" b="1" dirty="0"/>
              <a:t>スピードとは早さである</a:t>
            </a:r>
            <a:r>
              <a:rPr lang="ja-JP" altLang="ja-JP" sz="1100" dirty="0"/>
              <a:t>。速さではない。</a:t>
            </a:r>
          </a:p>
          <a:p>
            <a:pPr hangingPunct="0"/>
            <a:r>
              <a:rPr lang="ja-JP" altLang="ja-JP" sz="1100" dirty="0"/>
              <a:t>（</a:t>
            </a:r>
            <a:r>
              <a:rPr lang="en-US" altLang="ja-JP" sz="1100" dirty="0"/>
              <a:t>4</a:t>
            </a:r>
            <a:r>
              <a:rPr lang="ja-JP" altLang="ja-JP" sz="1100" dirty="0"/>
              <a:t>）企業の目的は</a:t>
            </a:r>
            <a:r>
              <a:rPr lang="ja-JP" altLang="ja-JP" sz="1100" b="1" dirty="0"/>
              <a:t>顧客の創造</a:t>
            </a:r>
            <a:r>
              <a:rPr lang="ja-JP" altLang="ja-JP" sz="1100" dirty="0"/>
              <a:t>です。お客様を</a:t>
            </a:r>
            <a:r>
              <a:rPr lang="ja-JP" altLang="ja-JP" sz="1100" b="1" dirty="0"/>
              <a:t>創り</a:t>
            </a:r>
            <a:r>
              <a:rPr lang="ja-JP" altLang="ja-JP" sz="1100" dirty="0"/>
              <a:t>出す</a:t>
            </a:r>
            <a:r>
              <a:rPr lang="ja-JP" altLang="en-US" sz="1100" dirty="0"/>
              <a:t>。</a:t>
            </a:r>
            <a:r>
              <a:rPr lang="ja-JP" altLang="ja-JP" sz="1100" dirty="0"/>
              <a:t>キー</a:t>
            </a:r>
            <a:endParaRPr lang="en-US" altLang="ja-JP" sz="1100" dirty="0"/>
          </a:p>
          <a:p>
            <a:pPr hangingPunct="0"/>
            <a:r>
              <a:rPr lang="en-US" altLang="ja-JP" sz="1100" dirty="0"/>
              <a:t>       </a:t>
            </a:r>
            <a:r>
              <a:rPr lang="ja-JP" altLang="ja-JP" sz="1100" dirty="0"/>
              <a:t>ワードは、</a:t>
            </a:r>
            <a:r>
              <a:rPr lang="ja-JP" altLang="ja-JP" sz="1100" b="1" dirty="0"/>
              <a:t>「お得感」「新市場」「独自商品」</a:t>
            </a:r>
            <a:r>
              <a:rPr lang="ja-JP" altLang="ja-JP" sz="1100" dirty="0"/>
              <a:t>。</a:t>
            </a:r>
            <a:endParaRPr lang="en-US" altLang="ja-JP" sz="1100" dirty="0"/>
          </a:p>
          <a:p>
            <a:pPr hangingPunct="0"/>
            <a:r>
              <a:rPr lang="ja-JP" altLang="ja-JP" sz="1100" dirty="0"/>
              <a:t>（</a:t>
            </a:r>
            <a:r>
              <a:rPr lang="en-US" altLang="ja-JP" sz="1100" dirty="0"/>
              <a:t>6</a:t>
            </a:r>
            <a:r>
              <a:rPr lang="ja-JP" altLang="ja-JP" sz="1100" dirty="0"/>
              <a:t>）</a:t>
            </a:r>
            <a:r>
              <a:rPr lang="ja-JP" altLang="ja-JP" sz="1100" b="1" dirty="0"/>
              <a:t>クレームの対応</a:t>
            </a:r>
            <a:r>
              <a:rPr lang="ja-JP" altLang="ja-JP" sz="1100" dirty="0"/>
              <a:t>は全ての業務に最優先する。</a:t>
            </a:r>
          </a:p>
          <a:p>
            <a:pPr hangingPunct="0"/>
            <a:r>
              <a:rPr lang="ja-JP" altLang="ja-JP" sz="1100" dirty="0"/>
              <a:t>（</a:t>
            </a:r>
            <a:r>
              <a:rPr lang="en-US" altLang="ja-JP" sz="1100" dirty="0"/>
              <a:t>7</a:t>
            </a:r>
            <a:r>
              <a:rPr lang="ja-JP" altLang="ja-JP" sz="1100" dirty="0"/>
              <a:t>）会社といえどもあくまで</a:t>
            </a:r>
            <a:r>
              <a:rPr lang="ja-JP" altLang="ja-JP" sz="1100" b="1" dirty="0"/>
              <a:t>個人対個人を基本</a:t>
            </a:r>
            <a:r>
              <a:rPr lang="ja-JP" altLang="ja-JP" sz="1100" dirty="0"/>
              <a:t>とする。</a:t>
            </a:r>
            <a:r>
              <a:rPr lang="ja-JP" altLang="ja-JP" sz="1100" dirty="0">
                <a:solidFill>
                  <a:srgbClr val="FF0000"/>
                </a:solidFill>
              </a:rPr>
              <a:t>お客様に</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好かれる人間になる。</a:t>
            </a:r>
          </a:p>
          <a:p>
            <a:pPr hangingPunct="0"/>
            <a:r>
              <a:rPr lang="ja-JP" altLang="ja-JP" sz="1100" dirty="0"/>
              <a:t>（</a:t>
            </a:r>
            <a:r>
              <a:rPr lang="en-US" altLang="ja-JP" sz="1100" dirty="0"/>
              <a:t>8</a:t>
            </a:r>
            <a:r>
              <a:rPr lang="ja-JP" altLang="ja-JP" sz="1100" dirty="0"/>
              <a:t>）</a:t>
            </a:r>
            <a:r>
              <a:rPr lang="ja-JP" altLang="ja-JP" sz="1100" b="1" dirty="0"/>
              <a:t>利益や効率</a:t>
            </a:r>
            <a:r>
              <a:rPr lang="ja-JP" altLang="ja-JP" sz="1100" dirty="0"/>
              <a:t>よりも、手間ひまかけて、</a:t>
            </a:r>
            <a:r>
              <a:rPr lang="ja-JP" altLang="ja-JP" sz="1100" b="1" dirty="0"/>
              <a:t>アナログ</a:t>
            </a:r>
            <a:r>
              <a:rPr lang="ja-JP" altLang="ja-JP" sz="1100" dirty="0"/>
              <a:t>でお客様に</a:t>
            </a:r>
            <a:r>
              <a:rPr lang="ja-JP" altLang="ja-JP" sz="1100" b="1" dirty="0"/>
              <a:t>満</a:t>
            </a:r>
            <a:endParaRPr lang="en-US" altLang="ja-JP" sz="1100" b="1" dirty="0"/>
          </a:p>
          <a:p>
            <a:pPr hangingPunct="0"/>
            <a:r>
              <a:rPr lang="en-US" altLang="ja-JP" sz="1100" b="1" dirty="0"/>
              <a:t>       </a:t>
            </a:r>
            <a:r>
              <a:rPr lang="ja-JP" altLang="ja-JP" sz="1100" b="1" dirty="0"/>
              <a:t>足していただけるサービス</a:t>
            </a:r>
            <a:r>
              <a:rPr lang="ja-JP" altLang="ja-JP" sz="1100" dirty="0"/>
              <a:t>を優先する。</a:t>
            </a:r>
          </a:p>
          <a:p>
            <a:pPr hangingPunct="0"/>
            <a:r>
              <a:rPr lang="ja-JP" altLang="ja-JP" sz="1100" dirty="0"/>
              <a:t>（</a:t>
            </a:r>
            <a:r>
              <a:rPr lang="en-US" altLang="ja-JP" sz="1100" dirty="0"/>
              <a:t>9</a:t>
            </a:r>
            <a:r>
              <a:rPr lang="ja-JP" altLang="ja-JP" sz="1100" dirty="0"/>
              <a:t>）</a:t>
            </a:r>
            <a:r>
              <a:rPr lang="ja-JP" altLang="ja-JP" sz="1100" b="1" dirty="0"/>
              <a:t>裏切らず逃げない</a:t>
            </a:r>
            <a:r>
              <a:rPr lang="ja-JP" altLang="ja-JP" sz="1100" dirty="0"/>
              <a:t>。</a:t>
            </a:r>
            <a:r>
              <a:rPr lang="ja-JP" altLang="ja-JP" sz="1100" b="1" dirty="0"/>
              <a:t>隠し事</a:t>
            </a:r>
            <a:r>
              <a:rPr lang="ja-JP" altLang="ja-JP" sz="1100" dirty="0"/>
              <a:t>、</a:t>
            </a:r>
            <a:r>
              <a:rPr lang="ja-JP" altLang="ja-JP" sz="1100" b="1" dirty="0"/>
              <a:t>うそ</a:t>
            </a:r>
            <a:r>
              <a:rPr lang="ja-JP" altLang="ja-JP" sz="1100" dirty="0"/>
              <a:t>は言わない。</a:t>
            </a:r>
            <a:r>
              <a:rPr lang="ja-JP" altLang="ja-JP" sz="1100" b="1" dirty="0"/>
              <a:t>誠実</a:t>
            </a:r>
            <a:r>
              <a:rPr lang="ja-JP" altLang="ja-JP" sz="1100" dirty="0"/>
              <a:t>、</a:t>
            </a:r>
            <a:r>
              <a:rPr lang="ja-JP" altLang="ja-JP" sz="1100" b="1" dirty="0"/>
              <a:t>正直</a:t>
            </a:r>
            <a:r>
              <a:rPr lang="ja-JP" altLang="ja-JP" sz="1100" dirty="0"/>
              <a:t>に取</a:t>
            </a:r>
            <a:endParaRPr lang="en-US" altLang="ja-JP" sz="1100" dirty="0"/>
          </a:p>
          <a:p>
            <a:pPr hangingPunct="0"/>
            <a:r>
              <a:rPr lang="en-US" altLang="ja-JP" sz="1100" dirty="0"/>
              <a:t>       </a:t>
            </a:r>
            <a:r>
              <a:rPr lang="ja-JP" altLang="ja-JP" sz="1100" dirty="0"/>
              <a:t>引する。また、</a:t>
            </a:r>
            <a:r>
              <a:rPr lang="ja-JP" altLang="ja-JP" sz="1100" b="1" dirty="0"/>
              <a:t>あいまいな回答</a:t>
            </a:r>
            <a:r>
              <a:rPr lang="ja-JP" altLang="ja-JP" sz="1100" dirty="0"/>
              <a:t>はしない。</a:t>
            </a:r>
            <a:endParaRPr lang="en-US" altLang="ja-JP" sz="1100" dirty="0"/>
          </a:p>
          <a:p>
            <a:pPr hangingPunct="0"/>
            <a:r>
              <a:rPr lang="en-US" altLang="ja-JP" sz="1100" dirty="0"/>
              <a:t>(10) </a:t>
            </a:r>
            <a:r>
              <a:rPr lang="ja-JP" altLang="ja-JP" sz="1100" dirty="0">
                <a:solidFill>
                  <a:srgbClr val="FF0000"/>
                </a:solidFill>
              </a:rPr>
              <a:t>当社の商品・サービスに</a:t>
            </a:r>
            <a:r>
              <a:rPr lang="ja-JP" altLang="ja-JP" sz="1100" b="1" dirty="0">
                <a:solidFill>
                  <a:srgbClr val="FF0000"/>
                </a:solidFill>
              </a:rPr>
              <a:t>自信</a:t>
            </a:r>
            <a:r>
              <a:rPr lang="ja-JP" altLang="ja-JP" sz="1100" dirty="0">
                <a:solidFill>
                  <a:srgbClr val="FF0000"/>
                </a:solidFill>
              </a:rPr>
              <a:t>と</a:t>
            </a:r>
            <a:r>
              <a:rPr lang="ja-JP" altLang="ja-JP" sz="1100" b="1" dirty="0">
                <a:solidFill>
                  <a:srgbClr val="FF0000"/>
                </a:solidFill>
              </a:rPr>
              <a:t>誇り</a:t>
            </a:r>
            <a:r>
              <a:rPr lang="ja-JP" altLang="ja-JP" sz="1100" dirty="0">
                <a:solidFill>
                  <a:srgbClr val="FF0000"/>
                </a:solidFill>
              </a:rPr>
              <a:t>を持つ。お客様は自信の</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ない人からは買わない。</a:t>
            </a:r>
            <a:endParaRPr lang="en-US" altLang="ja-JP" sz="1100" dirty="0">
              <a:solidFill>
                <a:srgbClr val="FF0000"/>
              </a:solidFill>
            </a:endParaRPr>
          </a:p>
          <a:p>
            <a:pPr hangingPunct="0"/>
            <a:r>
              <a:rPr lang="en-US" altLang="ja-JP" sz="1100" b="1" dirty="0"/>
              <a:t>(11)</a:t>
            </a:r>
            <a:r>
              <a:rPr lang="ja-JP" altLang="ja-JP" sz="1100" b="1" dirty="0"/>
              <a:t>社員一人一人が商品価値</a:t>
            </a:r>
            <a:r>
              <a:rPr lang="ja-JP" altLang="ja-JP" sz="1100" dirty="0"/>
              <a:t>を生む。会社を代表しているという</a:t>
            </a:r>
            <a:endParaRPr lang="en-US" altLang="ja-JP" sz="1100" dirty="0"/>
          </a:p>
          <a:p>
            <a:pPr hangingPunct="0"/>
            <a:r>
              <a:rPr lang="en-US" altLang="ja-JP" sz="1100" dirty="0"/>
              <a:t>       </a:t>
            </a:r>
            <a:r>
              <a:rPr lang="ja-JP" altLang="ja-JP" sz="1100" dirty="0"/>
              <a:t>心掛けが大事。</a:t>
            </a:r>
            <a:r>
              <a:rPr lang="ja-JP" altLang="ja-JP" sz="1100" b="1" dirty="0"/>
              <a:t>社員が輝くと商品が輝く</a:t>
            </a:r>
            <a:r>
              <a:rPr lang="ja-JP" altLang="ja-JP" sz="1100" dirty="0"/>
              <a:t>。</a:t>
            </a:r>
            <a:endParaRPr lang="en-US" altLang="ja-JP" sz="1100" dirty="0"/>
          </a:p>
          <a:p>
            <a:pPr hangingPunct="0"/>
            <a:r>
              <a:rPr lang="en-US" altLang="ja-JP" sz="1100" dirty="0"/>
              <a:t>(12)</a:t>
            </a:r>
            <a:r>
              <a:rPr lang="ja-JP" altLang="ja-JP" sz="1100" b="1" dirty="0"/>
              <a:t>お客様の立場</a:t>
            </a:r>
            <a:r>
              <a:rPr lang="ja-JP" altLang="ja-JP" sz="1100" dirty="0"/>
              <a:t>に立って仕事をする。</a:t>
            </a:r>
            <a:endParaRPr lang="en-US" altLang="ja-JP" sz="1100" dirty="0"/>
          </a:p>
          <a:p>
            <a:pPr hangingPunct="0"/>
            <a:r>
              <a:rPr lang="en-US" altLang="ja-JP" sz="1100" dirty="0"/>
              <a:t>(13)</a:t>
            </a:r>
            <a:r>
              <a:rPr lang="ja-JP" altLang="ja-JP" sz="1100" dirty="0"/>
              <a:t>お客様に対する</a:t>
            </a:r>
            <a:r>
              <a:rPr lang="ja-JP" altLang="ja-JP" sz="1100" b="1" dirty="0"/>
              <a:t>話し方</a:t>
            </a:r>
            <a:r>
              <a:rPr lang="ja-JP" altLang="ja-JP" sz="1100" dirty="0"/>
              <a:t>、</a:t>
            </a:r>
            <a:r>
              <a:rPr lang="ja-JP" altLang="ja-JP" sz="1100" b="1" dirty="0"/>
              <a:t>口のきき方</a:t>
            </a:r>
            <a:r>
              <a:rPr lang="ja-JP" altLang="ja-JP" sz="1100" dirty="0"/>
              <a:t>、</a:t>
            </a:r>
            <a:r>
              <a:rPr lang="ja-JP" altLang="ja-JP" sz="1100" b="1" dirty="0"/>
              <a:t>表現方法</a:t>
            </a:r>
            <a:r>
              <a:rPr lang="ja-JP" altLang="ja-JP" sz="1100" dirty="0"/>
              <a:t>は最大限</a:t>
            </a:r>
            <a:r>
              <a:rPr lang="en-US" altLang="ja-JP" sz="1100" dirty="0"/>
              <a:t> </a:t>
            </a:r>
            <a:r>
              <a:rPr lang="ja-JP" altLang="ja-JP" sz="1100" dirty="0"/>
              <a:t>気</a:t>
            </a:r>
            <a:endParaRPr lang="en-US" altLang="ja-JP" sz="1100" dirty="0"/>
          </a:p>
          <a:p>
            <a:pPr hangingPunct="0"/>
            <a:r>
              <a:rPr lang="en-US" altLang="ja-JP" sz="1100" dirty="0"/>
              <a:t>       </a:t>
            </a:r>
            <a:r>
              <a:rPr lang="ja-JP" altLang="ja-JP" sz="1100" dirty="0"/>
              <a:t>を付ける。</a:t>
            </a:r>
            <a:endParaRPr lang="en-US" altLang="ja-JP" sz="1100" dirty="0"/>
          </a:p>
          <a:p>
            <a:pPr hangingPunct="0"/>
            <a:r>
              <a:rPr lang="en-US" altLang="ja-JP" sz="1100" b="1" dirty="0"/>
              <a:t>(14)</a:t>
            </a:r>
            <a:r>
              <a:rPr lang="ja-JP" altLang="ja-JP" sz="1100" b="1" dirty="0"/>
              <a:t>お客様に損をさせない</a:t>
            </a:r>
            <a:r>
              <a:rPr lang="ja-JP" altLang="ja-JP" sz="1100" dirty="0"/>
              <a:t>。だましたりしない。</a:t>
            </a:r>
          </a:p>
          <a:p>
            <a:pPr hangingPunct="0"/>
            <a:r>
              <a:rPr lang="en-US" altLang="ja-JP" sz="1100" dirty="0"/>
              <a:t>(15)</a:t>
            </a:r>
            <a:r>
              <a:rPr lang="ja-JP" altLang="ja-JP" sz="1100" dirty="0">
                <a:solidFill>
                  <a:srgbClr val="FF0000"/>
                </a:solidFill>
              </a:rPr>
              <a:t>こなす仕事ではなく、</a:t>
            </a:r>
            <a:r>
              <a:rPr lang="ja-JP" altLang="ja-JP" sz="1100" b="1" dirty="0">
                <a:solidFill>
                  <a:srgbClr val="FF0000"/>
                </a:solidFill>
              </a:rPr>
              <a:t>取り組む仕事</a:t>
            </a:r>
            <a:r>
              <a:rPr lang="ja-JP" altLang="ja-JP" sz="1100" dirty="0">
                <a:solidFill>
                  <a:srgbClr val="FF0000"/>
                </a:solidFill>
              </a:rPr>
              <a:t>をする。</a:t>
            </a:r>
            <a:endParaRPr lang="en-US" altLang="ja-JP" sz="1100" dirty="0">
              <a:solidFill>
                <a:srgbClr val="FF0000"/>
              </a:solidFill>
            </a:endParaRPr>
          </a:p>
        </p:txBody>
      </p:sp>
      <p:sp>
        <p:nvSpPr>
          <p:cNvPr id="31" name="テキスト ボックス 30"/>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Tree>
    <p:extLst>
      <p:ext uri="{BB962C8B-B14F-4D97-AF65-F5344CB8AC3E}">
        <p14:creationId xmlns:p14="http://schemas.microsoft.com/office/powerpoint/2010/main" val="4034126789"/>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7</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7</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7</a:t>
            </a:fld>
            <a:endParaRPr lang="ja-JP" altLang="en-US" dirty="0"/>
          </a:p>
        </p:txBody>
      </p:sp>
      <p:sp>
        <p:nvSpPr>
          <p:cNvPr id="58" name="正方形/長方形 57"/>
          <p:cNvSpPr/>
          <p:nvPr/>
        </p:nvSpPr>
        <p:spPr>
          <a:xfrm>
            <a:off x="277595" y="2060848"/>
            <a:ext cx="1456173" cy="276999"/>
          </a:xfrm>
          <a:prstGeom prst="rect">
            <a:avLst/>
          </a:prstGeom>
        </p:spPr>
        <p:txBody>
          <a:bodyPr wrap="square">
            <a:spAutoFit/>
          </a:bodyPr>
          <a:lstStyle/>
          <a:p>
            <a:pPr hangingPunct="0"/>
            <a:r>
              <a:rPr lang="ja-JP" altLang="en-US" sz="1200" b="1" dirty="0"/>
              <a:t>３．感謝　</a:t>
            </a:r>
            <a:endParaRPr lang="ja-JP" altLang="ja-JP" sz="1200" dirty="0"/>
          </a:p>
        </p:txBody>
      </p:sp>
      <p:sp>
        <p:nvSpPr>
          <p:cNvPr id="59" name="正方形/長方形 58"/>
          <p:cNvSpPr/>
          <p:nvPr/>
        </p:nvSpPr>
        <p:spPr>
          <a:xfrm>
            <a:off x="252083" y="3597806"/>
            <a:ext cx="700833" cy="276999"/>
          </a:xfrm>
          <a:prstGeom prst="rect">
            <a:avLst/>
          </a:prstGeom>
        </p:spPr>
        <p:txBody>
          <a:bodyPr wrap="none">
            <a:spAutoFit/>
          </a:bodyPr>
          <a:lstStyle/>
          <a:p>
            <a:pPr hangingPunct="0"/>
            <a:r>
              <a:rPr lang="ja-JP" altLang="en-US" sz="1200" b="1" dirty="0"/>
              <a:t>４．実行</a:t>
            </a:r>
            <a:endParaRPr lang="ja-JP" altLang="ja-JP" sz="1200" dirty="0"/>
          </a:p>
        </p:txBody>
      </p:sp>
      <p:sp>
        <p:nvSpPr>
          <p:cNvPr id="60" name="正方形/長方形 59"/>
          <p:cNvSpPr/>
          <p:nvPr/>
        </p:nvSpPr>
        <p:spPr>
          <a:xfrm>
            <a:off x="259310" y="5157192"/>
            <a:ext cx="700833" cy="276999"/>
          </a:xfrm>
          <a:prstGeom prst="rect">
            <a:avLst/>
          </a:prstGeom>
        </p:spPr>
        <p:txBody>
          <a:bodyPr wrap="none">
            <a:spAutoFit/>
          </a:bodyPr>
          <a:lstStyle/>
          <a:p>
            <a:pPr hangingPunct="0"/>
            <a:r>
              <a:rPr lang="ja-JP" altLang="en-US" sz="1200" b="1" dirty="0"/>
              <a:t>５．訪問</a:t>
            </a:r>
            <a:endParaRPr lang="en-US" altLang="ja-JP" sz="1200" b="1" dirty="0"/>
          </a:p>
        </p:txBody>
      </p:sp>
      <p:sp>
        <p:nvSpPr>
          <p:cNvPr id="61" name="正方形/長方形 60"/>
          <p:cNvSpPr/>
          <p:nvPr/>
        </p:nvSpPr>
        <p:spPr>
          <a:xfrm>
            <a:off x="270123" y="816387"/>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２．姿勢</a:t>
            </a:r>
            <a:endParaRPr lang="en-US" altLang="ja-JP" sz="1200" b="1"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②お客様に関する方針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事業活動</a:t>
              </a:r>
              <a:endParaRPr kumimoji="1" lang="ja-JP" altLang="en-US" sz="900" b="1" kern="1200" dirty="0">
                <a:solidFill>
                  <a:srgbClr val="FFFFFF"/>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30" name="テキスト ボックス 29"/>
          <p:cNvSpPr txBox="1"/>
          <p:nvPr/>
        </p:nvSpPr>
        <p:spPr>
          <a:xfrm>
            <a:off x="4860032" y="836713"/>
            <a:ext cx="3960440" cy="6063198"/>
          </a:xfrm>
          <a:prstGeom prst="rect">
            <a:avLst/>
          </a:prstGeom>
          <a:noFill/>
          <a:ln>
            <a:solidFill>
              <a:schemeClr val="tx1"/>
            </a:solidFill>
            <a:prstDash val="dash"/>
          </a:ln>
        </p:spPr>
        <p:txBody>
          <a:bodyPr wrap="square" rtlCol="0">
            <a:spAutoFit/>
          </a:bodyPr>
          <a:lstStyle/>
          <a:p>
            <a:pPr algn="ctr" hangingPunct="0"/>
            <a:r>
              <a:rPr lang="ja-JP" altLang="ja-JP" sz="1400" b="1" dirty="0"/>
              <a:t>お客様に関する方針</a:t>
            </a:r>
            <a:endParaRPr lang="en-US" altLang="ja-JP" sz="1400" dirty="0"/>
          </a:p>
          <a:p>
            <a:pPr algn="ctr" hangingPunct="0"/>
            <a:endParaRPr lang="en-US" altLang="ja-JP" sz="1100" dirty="0"/>
          </a:p>
          <a:p>
            <a:pPr algn="ctr" hangingPunct="0"/>
            <a:r>
              <a:rPr lang="en-US" altLang="ja-JP" sz="1100" dirty="0"/>
              <a:t> </a:t>
            </a:r>
            <a:endParaRPr lang="ja-JP" altLang="ja-JP" sz="1100" dirty="0"/>
          </a:p>
          <a:p>
            <a:pPr hangingPunct="0"/>
            <a:r>
              <a:rPr lang="ja-JP" altLang="ja-JP" sz="1100" b="1" dirty="0"/>
              <a:t>２．姿勢</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お客様の評価は○か×しかない</a:t>
            </a:r>
            <a:r>
              <a:rPr lang="ja-JP" altLang="ja-JP" sz="1100" dirty="0"/>
              <a:t>。</a:t>
            </a:r>
          </a:p>
          <a:p>
            <a:pPr hangingPunct="0"/>
            <a:r>
              <a:rPr lang="ja-JP" altLang="ja-JP" sz="1100" dirty="0"/>
              <a:t>（</a:t>
            </a:r>
            <a:r>
              <a:rPr lang="en-US" altLang="ja-JP" sz="1100" dirty="0"/>
              <a:t>2</a:t>
            </a:r>
            <a:r>
              <a:rPr lang="ja-JP" altLang="ja-JP" sz="1100" dirty="0"/>
              <a:t>）お客様の声に耳を傾け、</a:t>
            </a:r>
            <a:r>
              <a:rPr lang="ja-JP" altLang="ja-JP" sz="1100" b="1" dirty="0">
                <a:solidFill>
                  <a:srgbClr val="FF0000"/>
                </a:solidFill>
              </a:rPr>
              <a:t>ニーズを引き出す</a:t>
            </a:r>
            <a:r>
              <a:rPr lang="ja-JP" altLang="ja-JP" sz="1100" dirty="0">
                <a:solidFill>
                  <a:srgbClr val="FF0000"/>
                </a:solidFill>
              </a:rPr>
              <a:t>。</a:t>
            </a:r>
            <a:r>
              <a:rPr lang="ja-JP" altLang="ja-JP" sz="1100" b="1" dirty="0">
                <a:solidFill>
                  <a:srgbClr val="FF0000"/>
                </a:solidFill>
              </a:rPr>
              <a:t>話すより聞く</a:t>
            </a:r>
            <a:r>
              <a:rPr lang="ja-JP" altLang="ja-JP" sz="1100" dirty="0">
                <a:solidFill>
                  <a:srgbClr val="FF0000"/>
                </a:solidFill>
              </a:rPr>
              <a:t>、</a:t>
            </a:r>
            <a:r>
              <a:rPr lang="ja-JP" altLang="ja-JP" sz="1100" dirty="0"/>
              <a:t>聴</a:t>
            </a:r>
            <a:endParaRPr lang="en-US" altLang="ja-JP" sz="1100" dirty="0"/>
          </a:p>
          <a:p>
            <a:pPr hangingPunct="0"/>
            <a:r>
              <a:rPr lang="en-US" altLang="ja-JP" sz="1100" dirty="0"/>
              <a:t>       </a:t>
            </a:r>
            <a:r>
              <a:rPr lang="ja-JP" altLang="ja-JP" sz="1100" dirty="0"/>
              <a:t>いてくれる人に話はするものです。</a:t>
            </a:r>
          </a:p>
          <a:p>
            <a:pPr hangingPunct="0"/>
            <a:r>
              <a:rPr lang="ja-JP" altLang="ja-JP" sz="1100" dirty="0"/>
              <a:t>（</a:t>
            </a:r>
            <a:r>
              <a:rPr lang="en-US" altLang="ja-JP" sz="1100" dirty="0"/>
              <a:t>3</a:t>
            </a:r>
            <a:r>
              <a:rPr lang="ja-JP" altLang="ja-JP" sz="1100" dirty="0"/>
              <a:t>）個人のお客様ではなく、会社のお客様です。</a:t>
            </a:r>
            <a:r>
              <a:rPr lang="ja-JP" altLang="ja-JP" sz="1100" b="1" dirty="0"/>
              <a:t>理念</a:t>
            </a:r>
            <a:r>
              <a:rPr lang="ja-JP" altLang="ja-JP" sz="1100" dirty="0"/>
              <a:t>に基づく</a:t>
            </a:r>
            <a:r>
              <a:rPr lang="ja-JP" altLang="ja-JP" sz="1100" b="1" dirty="0"/>
              <a:t>全</a:t>
            </a:r>
            <a:endParaRPr lang="en-US" altLang="ja-JP" sz="1100" b="1" dirty="0"/>
          </a:p>
          <a:p>
            <a:pPr hangingPunct="0"/>
            <a:r>
              <a:rPr lang="en-US" altLang="ja-JP" sz="1100" b="1" dirty="0"/>
              <a:t>       </a:t>
            </a:r>
            <a:r>
              <a:rPr lang="ja-JP" altLang="ja-JP" sz="1100" b="1" dirty="0"/>
              <a:t>体最適</a:t>
            </a:r>
            <a:r>
              <a:rPr lang="ja-JP" altLang="ja-JP" sz="1100" dirty="0"/>
              <a:t>な行動をとり、各自で判断してもよいが、</a:t>
            </a:r>
            <a:r>
              <a:rPr lang="ja-JP" altLang="ja-JP" sz="1100" b="1" dirty="0"/>
              <a:t>「報」「連」</a:t>
            </a:r>
            <a:endParaRPr lang="en-US" altLang="ja-JP" sz="1100" b="1" dirty="0"/>
          </a:p>
          <a:p>
            <a:pPr hangingPunct="0"/>
            <a:r>
              <a:rPr lang="en-US" altLang="ja-JP" sz="1100" b="1" dirty="0"/>
              <a:t>      </a:t>
            </a:r>
            <a:r>
              <a:rPr lang="ja-JP" altLang="ja-JP" sz="1100" b="1" dirty="0"/>
              <a:t>「相」</a:t>
            </a:r>
            <a:r>
              <a:rPr lang="ja-JP" altLang="ja-JP" sz="1100" dirty="0"/>
              <a:t>を必ずして</a:t>
            </a:r>
            <a:r>
              <a:rPr lang="ja-JP" altLang="ja-JP" sz="1100" b="1" dirty="0"/>
              <a:t>判断の正しさを確認</a:t>
            </a:r>
            <a:r>
              <a:rPr lang="ja-JP" altLang="ja-JP" sz="1100" dirty="0"/>
              <a:t>する。</a:t>
            </a:r>
          </a:p>
          <a:p>
            <a:pPr hangingPunct="0"/>
            <a:r>
              <a:rPr lang="en-US" altLang="ja-JP" sz="1100" dirty="0"/>
              <a:t> </a:t>
            </a:r>
            <a:endParaRPr lang="ja-JP" altLang="ja-JP" sz="1100" dirty="0"/>
          </a:p>
          <a:p>
            <a:pPr hangingPunct="0"/>
            <a:r>
              <a:rPr lang="ja-JP" altLang="ja-JP" sz="1100" b="1" dirty="0"/>
              <a:t>３．感謝</a:t>
            </a:r>
            <a:endParaRPr lang="ja-JP" altLang="ja-JP" sz="1100" dirty="0"/>
          </a:p>
          <a:p>
            <a:pPr hangingPunct="0"/>
            <a:r>
              <a:rPr lang="ja-JP" altLang="ja-JP" sz="1100" dirty="0"/>
              <a:t>（</a:t>
            </a:r>
            <a:r>
              <a:rPr lang="en-US" altLang="ja-JP" sz="1100" dirty="0"/>
              <a:t>1</a:t>
            </a:r>
            <a:r>
              <a:rPr lang="ja-JP" altLang="ja-JP" sz="1100" dirty="0"/>
              <a:t>）お客様から</a:t>
            </a:r>
            <a:r>
              <a:rPr lang="ja-JP" altLang="ja-JP" sz="1100" b="1" dirty="0"/>
              <a:t>感動・感激・感謝</a:t>
            </a:r>
            <a:r>
              <a:rPr lang="ja-JP" altLang="ja-JP" sz="1100" dirty="0"/>
              <a:t>される仕事をする。</a:t>
            </a:r>
          </a:p>
          <a:p>
            <a:pPr hangingPunct="0"/>
            <a:r>
              <a:rPr lang="ja-JP" altLang="ja-JP" sz="1100" dirty="0"/>
              <a:t>（</a:t>
            </a:r>
            <a:r>
              <a:rPr lang="en-US" altLang="ja-JP" sz="1100" dirty="0"/>
              <a:t>2</a:t>
            </a:r>
            <a:r>
              <a:rPr lang="ja-JP" altLang="ja-JP" sz="1100" dirty="0"/>
              <a:t>）</a:t>
            </a:r>
            <a:r>
              <a:rPr lang="ja-JP" altLang="ja-JP" sz="1100" b="1" dirty="0"/>
              <a:t>手紙</a:t>
            </a:r>
            <a:r>
              <a:rPr lang="ja-JP" altLang="ja-JP" sz="1100" dirty="0"/>
              <a:t>や</a:t>
            </a:r>
            <a:r>
              <a:rPr lang="ja-JP" altLang="ja-JP" sz="1100" b="1" dirty="0"/>
              <a:t>はがき・電話（直筆・肉声）</a:t>
            </a:r>
            <a:r>
              <a:rPr lang="ja-JP" altLang="ja-JP" sz="1100" dirty="0"/>
              <a:t>でお礼の気持ちを伝える。</a:t>
            </a:r>
            <a:endParaRPr lang="en-US" altLang="ja-JP" sz="1100" dirty="0"/>
          </a:p>
          <a:p>
            <a:pPr hangingPunct="0"/>
            <a:r>
              <a:rPr lang="en-US" altLang="ja-JP" sz="1100" b="1" dirty="0"/>
              <a:t>       </a:t>
            </a:r>
            <a:r>
              <a:rPr lang="ja-JP" altLang="ja-JP" sz="1100" b="1" dirty="0"/>
              <a:t>お礼状</a:t>
            </a:r>
            <a:r>
              <a:rPr lang="ja-JP" altLang="ja-JP" sz="1100" dirty="0"/>
              <a:t>には信頼関係の構築を円滑にする働きがあります</a:t>
            </a:r>
            <a:r>
              <a:rPr lang="ja-JP" altLang="en-US" sz="1100" dirty="0"/>
              <a:t>。</a:t>
            </a:r>
            <a:endParaRPr lang="ja-JP" altLang="ja-JP" sz="1100" dirty="0"/>
          </a:p>
          <a:p>
            <a:pPr hangingPunct="0"/>
            <a:r>
              <a:rPr lang="ja-JP" altLang="ja-JP" sz="1100" dirty="0"/>
              <a:t>（</a:t>
            </a:r>
            <a:r>
              <a:rPr lang="en-US" altLang="ja-JP" sz="1100" dirty="0"/>
              <a:t>3</a:t>
            </a:r>
            <a:r>
              <a:rPr lang="ja-JP" altLang="ja-JP" sz="1100" dirty="0"/>
              <a:t>）感謝の気持ちを表すためには</a:t>
            </a:r>
            <a:r>
              <a:rPr lang="ja-JP" altLang="ja-JP" sz="1100" b="1" dirty="0"/>
              <a:t>手間隙</a:t>
            </a:r>
            <a:r>
              <a:rPr lang="ja-JP" altLang="ja-JP" sz="1100" dirty="0"/>
              <a:t>かける。</a:t>
            </a:r>
            <a:endParaRPr lang="en-US" altLang="ja-JP" sz="1100" b="1" dirty="0"/>
          </a:p>
          <a:p>
            <a:pPr hangingPunct="0"/>
            <a:r>
              <a:rPr lang="ja-JP" altLang="ja-JP" sz="1100" dirty="0"/>
              <a:t>（</a:t>
            </a:r>
            <a:r>
              <a:rPr lang="en-US" altLang="ja-JP" sz="1100" dirty="0"/>
              <a:t>4</a:t>
            </a:r>
            <a:r>
              <a:rPr lang="ja-JP" altLang="ja-JP" sz="1100" dirty="0"/>
              <a:t>）</a:t>
            </a:r>
            <a:r>
              <a:rPr lang="ja-JP" altLang="ja-JP" sz="1100" b="1" dirty="0">
                <a:solidFill>
                  <a:srgbClr val="FF0000"/>
                </a:solidFill>
              </a:rPr>
              <a:t>給料</a:t>
            </a:r>
            <a:r>
              <a:rPr lang="ja-JP" altLang="ja-JP" sz="1100" dirty="0">
                <a:solidFill>
                  <a:srgbClr val="FF0000"/>
                </a:solidFill>
              </a:rPr>
              <a:t>は、会社や社長が払ってくれるのではなく、</a:t>
            </a:r>
            <a:r>
              <a:rPr lang="ja-JP" altLang="ja-JP" sz="1100" b="1" dirty="0">
                <a:solidFill>
                  <a:srgbClr val="FF0000"/>
                </a:solidFill>
              </a:rPr>
              <a:t>お客様から</a:t>
            </a:r>
            <a:endParaRPr lang="en-US" altLang="ja-JP" sz="1100" b="1" dirty="0">
              <a:solidFill>
                <a:srgbClr val="FF0000"/>
              </a:solidFill>
            </a:endParaRPr>
          </a:p>
          <a:p>
            <a:pPr hangingPunct="0"/>
            <a:r>
              <a:rPr lang="en-US" altLang="ja-JP" sz="1100" b="1" dirty="0">
                <a:solidFill>
                  <a:srgbClr val="FF0000"/>
                </a:solidFill>
              </a:rPr>
              <a:t>       </a:t>
            </a:r>
            <a:r>
              <a:rPr lang="ja-JP" altLang="ja-JP" sz="1100" b="1" dirty="0">
                <a:solidFill>
                  <a:srgbClr val="FF0000"/>
                </a:solidFill>
              </a:rPr>
              <a:t>頂いている</a:t>
            </a:r>
            <a:r>
              <a:rPr lang="ja-JP" altLang="ja-JP" sz="1100" dirty="0">
                <a:solidFill>
                  <a:srgbClr val="FF0000"/>
                </a:solidFill>
              </a:rPr>
              <a:t>のです。</a:t>
            </a:r>
          </a:p>
          <a:p>
            <a:pPr hangingPunct="0"/>
            <a:r>
              <a:rPr lang="en-US" altLang="ja-JP" sz="1100" dirty="0"/>
              <a:t> </a:t>
            </a:r>
            <a:endParaRPr lang="ja-JP" altLang="ja-JP" sz="1100" dirty="0"/>
          </a:p>
          <a:p>
            <a:pPr hangingPunct="0"/>
            <a:r>
              <a:rPr lang="ja-JP" altLang="ja-JP" sz="1100" b="1" dirty="0"/>
              <a:t>４．実行（</a:t>
            </a:r>
            <a:r>
              <a:rPr lang="ja-JP" altLang="ja-JP" sz="1100" b="1" dirty="0">
                <a:solidFill>
                  <a:srgbClr val="FF0000"/>
                </a:solidFill>
              </a:rPr>
              <a:t>サービスはストックできない、毎日心掛ける</a:t>
            </a:r>
            <a:r>
              <a:rPr lang="ja-JP" altLang="ja-JP" sz="1100" b="1" dirty="0"/>
              <a:t>）</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プロこそがわかりやすく説明する</a:t>
            </a:r>
            <a:r>
              <a:rPr lang="ja-JP" altLang="ja-JP" sz="1100" dirty="0"/>
              <a:t>。</a:t>
            </a:r>
          </a:p>
          <a:p>
            <a:pPr hangingPunct="0"/>
            <a:r>
              <a:rPr lang="ja-JP" altLang="ja-JP" sz="1100" dirty="0"/>
              <a:t>（</a:t>
            </a:r>
            <a:r>
              <a:rPr lang="en-US" altLang="ja-JP" sz="1100" dirty="0"/>
              <a:t>2</a:t>
            </a:r>
            <a:r>
              <a:rPr lang="ja-JP" altLang="ja-JP" sz="1100" dirty="0"/>
              <a:t>）</a:t>
            </a:r>
            <a:r>
              <a:rPr lang="ja-JP" altLang="ja-JP" sz="1100" b="1" dirty="0">
                <a:solidFill>
                  <a:srgbClr val="FF0000"/>
                </a:solidFill>
              </a:rPr>
              <a:t>商品よりも社員の印象</a:t>
            </a:r>
            <a:r>
              <a:rPr lang="ja-JP" altLang="ja-JP" sz="1100" dirty="0">
                <a:solidFill>
                  <a:srgbClr val="FF0000"/>
                </a:solidFill>
              </a:rPr>
              <a:t>。</a:t>
            </a:r>
            <a:r>
              <a:rPr lang="ja-JP" altLang="ja-JP" sz="1100" b="1" dirty="0"/>
              <a:t>笑顔と明るさ</a:t>
            </a:r>
            <a:r>
              <a:rPr lang="ja-JP" altLang="ja-JP" sz="1100" dirty="0"/>
              <a:t>は</a:t>
            </a:r>
            <a:r>
              <a:rPr lang="ja-JP" altLang="ja-JP" sz="1100" b="1" dirty="0"/>
              <a:t>朝からはじまる。</a:t>
            </a:r>
            <a:endParaRPr lang="ja-JP" altLang="ja-JP" sz="1100" dirty="0"/>
          </a:p>
          <a:p>
            <a:pPr hangingPunct="0"/>
            <a:r>
              <a:rPr lang="ja-JP" altLang="ja-JP" sz="1100" dirty="0"/>
              <a:t>（</a:t>
            </a:r>
            <a:r>
              <a:rPr lang="en-US" altLang="ja-JP" sz="1100" dirty="0"/>
              <a:t>3</a:t>
            </a:r>
            <a:r>
              <a:rPr lang="ja-JP" altLang="ja-JP" sz="1100" dirty="0"/>
              <a:t>）</a:t>
            </a:r>
            <a:r>
              <a:rPr lang="ja-JP" altLang="ja-JP" sz="1100" b="1" dirty="0"/>
              <a:t>挨拶は仕事に優先する</a:t>
            </a:r>
            <a:r>
              <a:rPr lang="ja-JP" altLang="ja-JP" sz="1100" dirty="0"/>
              <a:t>（電話中でも起立してお辞儀する）</a:t>
            </a:r>
          </a:p>
          <a:p>
            <a:pPr hangingPunct="0"/>
            <a:r>
              <a:rPr lang="ja-JP" altLang="ja-JP" sz="1100" dirty="0"/>
              <a:t>（</a:t>
            </a:r>
            <a:r>
              <a:rPr lang="en-US" altLang="ja-JP" sz="1100" dirty="0"/>
              <a:t>4</a:t>
            </a:r>
            <a:r>
              <a:rPr lang="ja-JP" altLang="ja-JP" sz="1100" dirty="0"/>
              <a:t>）</a:t>
            </a:r>
            <a:r>
              <a:rPr lang="ja-JP" altLang="ja-JP" sz="1100" b="1" dirty="0"/>
              <a:t>挨拶は目線を合わせて笑顔と笑声でする</a:t>
            </a:r>
            <a:r>
              <a:rPr lang="ja-JP" altLang="ja-JP" sz="1100" dirty="0"/>
              <a:t>。</a:t>
            </a:r>
          </a:p>
          <a:p>
            <a:pPr hangingPunct="0"/>
            <a:r>
              <a:rPr lang="en-US" altLang="ja-JP" sz="1100" dirty="0"/>
              <a:t> </a:t>
            </a:r>
            <a:endParaRPr lang="ja-JP" altLang="ja-JP" sz="1100" dirty="0"/>
          </a:p>
          <a:p>
            <a:pPr hangingPunct="0"/>
            <a:r>
              <a:rPr lang="ja-JP" altLang="ja-JP" sz="1100" b="1" dirty="0"/>
              <a:t>５．お客様への訪問</a:t>
            </a:r>
            <a:endParaRPr lang="ja-JP" altLang="ja-JP" sz="1100" dirty="0"/>
          </a:p>
          <a:p>
            <a:pPr hangingPunct="0"/>
            <a:r>
              <a:rPr lang="ja-JP" altLang="ja-JP" sz="1100" dirty="0"/>
              <a:t>（</a:t>
            </a:r>
            <a:r>
              <a:rPr lang="en-US" altLang="ja-JP" sz="1100" dirty="0"/>
              <a:t>1</a:t>
            </a:r>
            <a:r>
              <a:rPr lang="ja-JP" altLang="ja-JP" sz="1100" dirty="0"/>
              <a:t>）</a:t>
            </a:r>
            <a:r>
              <a:rPr lang="ja-JP" altLang="ja-JP" sz="1100" b="1" dirty="0"/>
              <a:t>会社へ入る前</a:t>
            </a:r>
            <a:r>
              <a:rPr lang="ja-JP" altLang="ja-JP" sz="1100" dirty="0"/>
              <a:t>にコートは脱ぎ、</a:t>
            </a:r>
            <a:r>
              <a:rPr lang="ja-JP" altLang="ja-JP" sz="1100" b="1" dirty="0"/>
              <a:t>身なりのチェック</a:t>
            </a:r>
            <a:r>
              <a:rPr lang="ja-JP" altLang="ja-JP" sz="1100" dirty="0"/>
              <a:t>をする。</a:t>
            </a:r>
          </a:p>
          <a:p>
            <a:pPr hangingPunct="0"/>
            <a:r>
              <a:rPr lang="ja-JP" altLang="ja-JP" sz="1100" dirty="0"/>
              <a:t>（</a:t>
            </a:r>
            <a:r>
              <a:rPr lang="en-US" altLang="ja-JP" sz="1100" dirty="0"/>
              <a:t>2</a:t>
            </a:r>
            <a:r>
              <a:rPr lang="ja-JP" altLang="ja-JP" sz="1100" dirty="0"/>
              <a:t>）</a:t>
            </a:r>
            <a:r>
              <a:rPr lang="ja-JP" altLang="ja-JP" sz="1100" b="1" dirty="0"/>
              <a:t>おはようございます</a:t>
            </a:r>
            <a:r>
              <a:rPr lang="ja-JP" altLang="ja-JP" sz="1100" dirty="0"/>
              <a:t>、</a:t>
            </a:r>
            <a:r>
              <a:rPr lang="ja-JP" altLang="ja-JP" sz="1100" b="1" dirty="0"/>
              <a:t>こんにちは</a:t>
            </a:r>
            <a:r>
              <a:rPr lang="ja-JP" altLang="ja-JP" sz="1100" dirty="0"/>
              <a:t>。</a:t>
            </a:r>
            <a:r>
              <a:rPr lang="ja-JP" altLang="en-US" sz="1100" dirty="0"/>
              <a:t>●●コンサルティング会社</a:t>
            </a:r>
            <a:endParaRPr lang="en-US" altLang="ja-JP" sz="1100" dirty="0"/>
          </a:p>
          <a:p>
            <a:pPr hangingPunct="0"/>
            <a:r>
              <a:rPr lang="ja-JP" altLang="en-US" sz="1100" dirty="0"/>
              <a:t>　　</a:t>
            </a:r>
            <a:r>
              <a:rPr lang="ja-JP" altLang="ja-JP" sz="1100" dirty="0"/>
              <a:t>の×××ですと明るく元気良く笑顔と笑声で挨拶して入る。</a:t>
            </a:r>
          </a:p>
          <a:p>
            <a:pPr hangingPunct="0"/>
            <a:r>
              <a:rPr lang="ja-JP" altLang="ja-JP" sz="1100" dirty="0"/>
              <a:t>（</a:t>
            </a:r>
            <a:r>
              <a:rPr lang="en-US" altLang="ja-JP" sz="1100" dirty="0"/>
              <a:t>3</a:t>
            </a:r>
            <a:r>
              <a:rPr lang="ja-JP" altLang="ja-JP" sz="1100" dirty="0"/>
              <a:t>）失礼するときも、「</a:t>
            </a:r>
            <a:r>
              <a:rPr lang="ja-JP" altLang="ja-JP" sz="1100" b="1" dirty="0"/>
              <a:t>ありがとうございます</a:t>
            </a:r>
            <a:r>
              <a:rPr lang="ja-JP" altLang="ja-JP" sz="1100" dirty="0"/>
              <a:t>」と言って</a:t>
            </a:r>
            <a:r>
              <a:rPr lang="ja-JP" altLang="ja-JP" sz="1100" b="1" dirty="0"/>
              <a:t>お辞儀</a:t>
            </a:r>
            <a:r>
              <a:rPr lang="ja-JP" altLang="ja-JP" sz="1100" dirty="0"/>
              <a:t>をし</a:t>
            </a:r>
            <a:endParaRPr lang="en-US" altLang="ja-JP" sz="1100" dirty="0"/>
          </a:p>
          <a:p>
            <a:pPr hangingPunct="0"/>
            <a:r>
              <a:rPr lang="en-US" altLang="ja-JP" sz="1100" dirty="0"/>
              <a:t>       </a:t>
            </a:r>
            <a:r>
              <a:rPr lang="ja-JP" altLang="ja-JP" sz="1100" dirty="0"/>
              <a:t>てから退室する。</a:t>
            </a:r>
          </a:p>
          <a:p>
            <a:pPr hangingPunct="0"/>
            <a:r>
              <a:rPr lang="ja-JP" altLang="ja-JP" sz="1100" dirty="0"/>
              <a:t>（</a:t>
            </a:r>
            <a:r>
              <a:rPr lang="en-US" altLang="ja-JP" sz="1100" dirty="0"/>
              <a:t>4</a:t>
            </a:r>
            <a:r>
              <a:rPr lang="ja-JP" altLang="ja-JP" sz="1100" dirty="0"/>
              <a:t>）退室するときは、</a:t>
            </a:r>
            <a:r>
              <a:rPr lang="ja-JP" altLang="ja-JP" sz="1100" b="1" dirty="0"/>
              <a:t>飲み物の器</a:t>
            </a:r>
            <a:r>
              <a:rPr lang="ja-JP" altLang="ja-JP" sz="1100" dirty="0"/>
              <a:t>を後片付けしやすいように</a:t>
            </a:r>
            <a:r>
              <a:rPr lang="en-US" altLang="ja-JP" sz="1100" b="1" dirty="0"/>
              <a:t>1</a:t>
            </a:r>
            <a:r>
              <a:rPr lang="ja-JP" altLang="ja-JP" sz="1100" b="1" dirty="0"/>
              <a:t>ヶ所</a:t>
            </a:r>
            <a:endParaRPr lang="en-US" altLang="ja-JP" sz="1100" b="1" dirty="0"/>
          </a:p>
          <a:p>
            <a:pPr hangingPunct="0"/>
            <a:r>
              <a:rPr lang="en-US" altLang="ja-JP" sz="1100" b="1" dirty="0"/>
              <a:t>      </a:t>
            </a:r>
            <a:r>
              <a:rPr lang="ja-JP" altLang="ja-JP" sz="1100" b="1" dirty="0"/>
              <a:t>に集めて置く</a:t>
            </a:r>
            <a:r>
              <a:rPr lang="ja-JP" altLang="ja-JP" sz="1100" dirty="0"/>
              <a:t>。</a:t>
            </a:r>
            <a:endParaRPr lang="en-US" altLang="ja-JP" sz="1100" dirty="0"/>
          </a:p>
          <a:p>
            <a:pPr hangingPunct="0"/>
            <a:endParaRPr lang="en-US" altLang="ja-JP" sz="1100" dirty="0"/>
          </a:p>
        </p:txBody>
      </p:sp>
      <p:sp>
        <p:nvSpPr>
          <p:cNvPr id="31" name="テキスト ボックス 30"/>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9" name="正方形/長方形 28"/>
          <p:cNvSpPr/>
          <p:nvPr/>
        </p:nvSpPr>
        <p:spPr>
          <a:xfrm>
            <a:off x="259310" y="2343508"/>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正方形/長方形 31"/>
          <p:cNvSpPr/>
          <p:nvPr/>
        </p:nvSpPr>
        <p:spPr>
          <a:xfrm>
            <a:off x="277595" y="3933056"/>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252083" y="5442018"/>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1397234661"/>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8</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8</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8</a:t>
            </a:fld>
            <a:endParaRPr lang="ja-JP" altLang="en-US"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27384"/>
            <a:ext cx="2880320" cy="369332"/>
          </a:xfrm>
          <a:prstGeom prst="rect">
            <a:avLst/>
          </a:prstGeom>
          <a:no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②お客様に関する方針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事業活動</a:t>
              </a:r>
              <a:endParaRPr kumimoji="1" lang="ja-JP" altLang="en-US" sz="900" b="1" kern="1200" dirty="0">
                <a:solidFill>
                  <a:srgbClr val="FFFFFF"/>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30" name="テキスト ボックス 29"/>
          <p:cNvSpPr txBox="1"/>
          <p:nvPr/>
        </p:nvSpPr>
        <p:spPr>
          <a:xfrm>
            <a:off x="4860032" y="836712"/>
            <a:ext cx="3960440" cy="5724644"/>
          </a:xfrm>
          <a:prstGeom prst="rect">
            <a:avLst/>
          </a:prstGeom>
          <a:noFill/>
          <a:ln>
            <a:solidFill>
              <a:schemeClr val="tx1"/>
            </a:solidFill>
            <a:prstDash val="dash"/>
          </a:ln>
        </p:spPr>
        <p:txBody>
          <a:bodyPr wrap="square" rtlCol="0">
            <a:spAutoFit/>
          </a:bodyPr>
          <a:lstStyle/>
          <a:p>
            <a:pPr algn="ctr" hangingPunct="0"/>
            <a:r>
              <a:rPr lang="ja-JP" altLang="ja-JP" sz="1400" b="1" dirty="0"/>
              <a:t>お客様に関する方針</a:t>
            </a:r>
            <a:endParaRPr lang="en-US" altLang="ja-JP" sz="1400" dirty="0"/>
          </a:p>
          <a:p>
            <a:pPr algn="ctr" hangingPunct="0"/>
            <a:endParaRPr lang="en-US" altLang="ja-JP" sz="1100" dirty="0"/>
          </a:p>
          <a:p>
            <a:pPr algn="ctr" hangingPunct="0"/>
            <a:r>
              <a:rPr lang="en-US" altLang="ja-JP" sz="1100" dirty="0"/>
              <a:t> </a:t>
            </a:r>
            <a:endParaRPr lang="ja-JP" altLang="ja-JP" sz="1100" dirty="0"/>
          </a:p>
          <a:p>
            <a:pPr hangingPunct="0"/>
            <a:r>
              <a:rPr lang="en-US" altLang="ja-JP" sz="1100" dirty="0"/>
              <a:t> </a:t>
            </a:r>
            <a:r>
              <a:rPr lang="ja-JP" altLang="ja-JP" sz="1100" b="1" dirty="0"/>
              <a:t> ６．電話（お客様を待たせない）</a:t>
            </a:r>
            <a:endParaRPr lang="ja-JP" altLang="ja-JP" sz="1100" dirty="0"/>
          </a:p>
          <a:p>
            <a:pPr hangingPunct="0"/>
            <a:r>
              <a:rPr lang="ja-JP" altLang="ja-JP" sz="1100" dirty="0"/>
              <a:t>（</a:t>
            </a:r>
            <a:r>
              <a:rPr lang="en-US" altLang="ja-JP" sz="1100" dirty="0"/>
              <a:t>1</a:t>
            </a:r>
            <a:r>
              <a:rPr lang="ja-JP" altLang="ja-JP" sz="1100" dirty="0"/>
              <a:t>）ベルが鳴ったら</a:t>
            </a:r>
            <a:r>
              <a:rPr lang="ja-JP" altLang="ja-JP" sz="1100" b="1" dirty="0"/>
              <a:t>１回以内</a:t>
            </a:r>
            <a:r>
              <a:rPr lang="ja-JP" altLang="ja-JP" sz="1100" dirty="0"/>
              <a:t>で取る。</a:t>
            </a:r>
          </a:p>
          <a:p>
            <a:pPr hangingPunct="0"/>
            <a:r>
              <a:rPr lang="ja-JP" altLang="ja-JP" sz="1100" dirty="0"/>
              <a:t>（</a:t>
            </a:r>
            <a:r>
              <a:rPr lang="en-US" altLang="ja-JP" sz="1100" dirty="0"/>
              <a:t>2</a:t>
            </a:r>
            <a:r>
              <a:rPr lang="ja-JP" altLang="ja-JP" sz="1100" dirty="0"/>
              <a:t>）担当者にすぐに取り次ぐ、お待たせしない。</a:t>
            </a:r>
          </a:p>
          <a:p>
            <a:pPr hangingPunct="0"/>
            <a:r>
              <a:rPr lang="ja-JP" altLang="ja-JP" sz="1100" dirty="0"/>
              <a:t>（</a:t>
            </a:r>
            <a:r>
              <a:rPr lang="en-US" altLang="ja-JP" sz="1100" dirty="0"/>
              <a:t>3</a:t>
            </a:r>
            <a:r>
              <a:rPr lang="ja-JP" altLang="ja-JP" sz="1100" dirty="0"/>
              <a:t>）担当不在時は、</a:t>
            </a:r>
            <a:r>
              <a:rPr lang="ja-JP" altLang="ja-JP" sz="1100" b="1" dirty="0"/>
              <a:t>急ぎかどうか</a:t>
            </a:r>
            <a:r>
              <a:rPr lang="ja-JP" altLang="ja-JP" sz="1100" dirty="0"/>
              <a:t>を尋ね、急ぎの場合には訪問先</a:t>
            </a:r>
            <a:endParaRPr lang="en-US" altLang="ja-JP" sz="1100" dirty="0"/>
          </a:p>
          <a:p>
            <a:pPr hangingPunct="0"/>
            <a:r>
              <a:rPr lang="en-US" altLang="ja-JP" sz="1100" dirty="0"/>
              <a:t>       </a:t>
            </a:r>
            <a:r>
              <a:rPr lang="ja-JP" altLang="ja-JP" sz="1100" dirty="0"/>
              <a:t>に連絡し、</a:t>
            </a:r>
            <a:r>
              <a:rPr lang="ja-JP" altLang="ja-JP" sz="1100" b="1" dirty="0"/>
              <a:t>「電話メモ」</a:t>
            </a:r>
            <a:r>
              <a:rPr lang="ja-JP" altLang="ja-JP" sz="1100" dirty="0"/>
              <a:t>に記入し、机の上に置く。</a:t>
            </a:r>
          </a:p>
          <a:p>
            <a:pPr hangingPunct="0"/>
            <a:r>
              <a:rPr lang="ja-JP" altLang="ja-JP" sz="1100" dirty="0"/>
              <a:t>（</a:t>
            </a:r>
            <a:r>
              <a:rPr lang="en-US" altLang="ja-JP" sz="1100" dirty="0"/>
              <a:t>4</a:t>
            </a:r>
            <a:r>
              <a:rPr lang="ja-JP" altLang="ja-JP" sz="1100" dirty="0"/>
              <a:t>）担当不在時の場合は、</a:t>
            </a:r>
            <a:r>
              <a:rPr lang="ja-JP" altLang="ja-JP" sz="1100" b="1" dirty="0"/>
              <a:t>質問か否かも尋ね</a:t>
            </a:r>
            <a:r>
              <a:rPr lang="ja-JP" altLang="ja-JP" sz="1100" dirty="0"/>
              <a:t>、内容をメモし、担</a:t>
            </a:r>
            <a:endParaRPr lang="en-US" altLang="ja-JP" sz="1100" dirty="0"/>
          </a:p>
          <a:p>
            <a:pPr hangingPunct="0"/>
            <a:r>
              <a:rPr lang="en-US" altLang="ja-JP" sz="1100" dirty="0"/>
              <a:t>       </a:t>
            </a:r>
            <a:r>
              <a:rPr lang="ja-JP" altLang="ja-JP" sz="1100" dirty="0"/>
              <a:t>当者に渡す。</a:t>
            </a:r>
          </a:p>
          <a:p>
            <a:pPr hangingPunct="0"/>
            <a:r>
              <a:rPr lang="en-US" altLang="ja-JP" sz="1100" dirty="0"/>
              <a:t> </a:t>
            </a:r>
            <a:endParaRPr lang="ja-JP" altLang="ja-JP" sz="1100" dirty="0"/>
          </a:p>
          <a:p>
            <a:pPr hangingPunct="0"/>
            <a:r>
              <a:rPr lang="ja-JP" altLang="ja-JP" sz="1100" b="1" dirty="0"/>
              <a:t>７．守り（お客様との人間関係を大事にする）</a:t>
            </a:r>
            <a:endParaRPr lang="ja-JP" altLang="ja-JP" sz="1100" dirty="0"/>
          </a:p>
          <a:p>
            <a:pPr hangingPunct="0"/>
            <a:r>
              <a:rPr lang="ja-JP" altLang="ja-JP" sz="1100" dirty="0"/>
              <a:t>（</a:t>
            </a:r>
            <a:r>
              <a:rPr lang="en-US" altLang="ja-JP" sz="1100" dirty="0"/>
              <a:t>1</a:t>
            </a:r>
            <a:r>
              <a:rPr lang="ja-JP" altLang="ja-JP" sz="1100" dirty="0"/>
              <a:t>）</a:t>
            </a:r>
            <a:r>
              <a:rPr lang="ja-JP" altLang="ja-JP" sz="1100" dirty="0">
                <a:solidFill>
                  <a:srgbClr val="FF0000"/>
                </a:solidFill>
              </a:rPr>
              <a:t>社員はお客様第一主義</a:t>
            </a:r>
            <a:r>
              <a:rPr lang="ja-JP" altLang="ja-JP" sz="1100" dirty="0"/>
              <a:t>により、月次契約のお客様は、必ず</a:t>
            </a:r>
            <a:endParaRPr lang="en-US" altLang="ja-JP" sz="1100" dirty="0"/>
          </a:p>
          <a:p>
            <a:pPr hangingPunct="0"/>
            <a:r>
              <a:rPr lang="en-US" altLang="ja-JP" sz="1100" dirty="0"/>
              <a:t>       </a:t>
            </a:r>
            <a:r>
              <a:rPr lang="ja-JP" altLang="ja-JP" sz="1100" dirty="0"/>
              <a:t>月１回訪問し、お客様と人間関係をつくる。</a:t>
            </a:r>
          </a:p>
          <a:p>
            <a:pPr hangingPunct="0"/>
            <a:r>
              <a:rPr lang="ja-JP" altLang="ja-JP" sz="1100" dirty="0"/>
              <a:t>（</a:t>
            </a:r>
            <a:r>
              <a:rPr lang="en-US" altLang="ja-JP" sz="1100" dirty="0"/>
              <a:t>2</a:t>
            </a:r>
            <a:r>
              <a:rPr lang="ja-JP" altLang="ja-JP" sz="1100" dirty="0"/>
              <a:t>）</a:t>
            </a:r>
            <a:r>
              <a:rPr lang="ja-JP" altLang="ja-JP" sz="1100" b="1" dirty="0"/>
              <a:t>現場主義に徹し</a:t>
            </a:r>
            <a:r>
              <a:rPr lang="ja-JP" altLang="ja-JP" sz="1100" dirty="0"/>
              <a:t>、リーダーの定期訪問を実施する。</a:t>
            </a:r>
          </a:p>
          <a:p>
            <a:pPr hangingPunct="0"/>
            <a:r>
              <a:rPr lang="ja-JP" altLang="ja-JP" sz="1100" dirty="0"/>
              <a:t>（</a:t>
            </a:r>
            <a:r>
              <a:rPr lang="en-US" altLang="ja-JP" sz="1100" dirty="0"/>
              <a:t>3</a:t>
            </a:r>
            <a:r>
              <a:rPr lang="ja-JP" altLang="ja-JP" sz="1100" dirty="0"/>
              <a:t>）お客様に関する情報、ライバルに関する情報は直接所長に</a:t>
            </a:r>
            <a:endParaRPr lang="en-US" altLang="ja-JP" sz="1100" dirty="0"/>
          </a:p>
          <a:p>
            <a:pPr hangingPunct="0"/>
            <a:r>
              <a:rPr lang="en-US" altLang="ja-JP" sz="1100" dirty="0"/>
              <a:t>        </a:t>
            </a:r>
            <a:r>
              <a:rPr lang="ja-JP" altLang="ja-JP" sz="1100" dirty="0"/>
              <a:t>即報告する。</a:t>
            </a:r>
            <a:r>
              <a:rPr lang="ja-JP" altLang="ja-JP" sz="1100" b="1" dirty="0">
                <a:solidFill>
                  <a:srgbClr val="FF0000"/>
                </a:solidFill>
              </a:rPr>
              <a:t>悪い情報ほど</a:t>
            </a:r>
            <a:r>
              <a:rPr lang="ja-JP" altLang="ja-JP" sz="1100" dirty="0">
                <a:solidFill>
                  <a:srgbClr val="FF0000"/>
                </a:solidFill>
              </a:rPr>
              <a:t>早く</a:t>
            </a:r>
            <a:r>
              <a:rPr lang="ja-JP" altLang="ja-JP" sz="1100" dirty="0"/>
              <a:t>。良い情報はゆっくりでよい。</a:t>
            </a:r>
            <a:endParaRPr lang="en-US" altLang="ja-JP" sz="1100" dirty="0"/>
          </a:p>
          <a:p>
            <a:pPr hangingPunct="0"/>
            <a:endParaRPr lang="ja-JP" altLang="ja-JP" sz="1100" dirty="0"/>
          </a:p>
          <a:p>
            <a:pPr hangingPunct="0"/>
            <a:r>
              <a:rPr lang="ja-JP" altLang="ja-JP" sz="1100" b="1" dirty="0"/>
              <a:t>８．冠婚葬祭</a:t>
            </a:r>
            <a:endParaRPr lang="ja-JP" altLang="ja-JP" sz="1100" dirty="0"/>
          </a:p>
          <a:p>
            <a:pPr hangingPunct="0"/>
            <a:r>
              <a:rPr lang="en-US" altLang="ja-JP" sz="1100" dirty="0"/>
              <a:t>      </a:t>
            </a:r>
            <a:r>
              <a:rPr lang="ja-JP" altLang="ja-JP" sz="1100" dirty="0"/>
              <a:t>お祝い事は控えめに</a:t>
            </a:r>
            <a:r>
              <a:rPr lang="ja-JP" altLang="en-US" sz="1100" dirty="0"/>
              <a:t>、</a:t>
            </a:r>
            <a:r>
              <a:rPr lang="ja-JP" altLang="ja-JP" sz="1100" b="1" dirty="0"/>
              <a:t>弔事は他社よりも厚く</a:t>
            </a:r>
            <a:r>
              <a:rPr lang="ja-JP" altLang="ja-JP" sz="1100" dirty="0"/>
              <a:t>する。</a:t>
            </a:r>
          </a:p>
          <a:p>
            <a:pPr hangingPunct="0"/>
            <a:endParaRPr lang="en-US" altLang="ja-JP" sz="1100" b="1" dirty="0"/>
          </a:p>
          <a:p>
            <a:pPr hangingPunct="0"/>
            <a:r>
              <a:rPr lang="ja-JP" altLang="ja-JP" sz="1100" b="1" dirty="0"/>
              <a:t>９．利益</a:t>
            </a:r>
            <a:endParaRPr lang="ja-JP" altLang="ja-JP" sz="1100" dirty="0"/>
          </a:p>
          <a:p>
            <a:pPr hangingPunct="0"/>
            <a:r>
              <a:rPr lang="ja-JP" altLang="ja-JP" sz="1100" dirty="0"/>
              <a:t>（</a:t>
            </a:r>
            <a:r>
              <a:rPr lang="en-US" altLang="ja-JP" sz="1100" dirty="0"/>
              <a:t>1</a:t>
            </a:r>
            <a:r>
              <a:rPr lang="ja-JP" altLang="ja-JP" sz="1100" dirty="0"/>
              <a:t>）</a:t>
            </a:r>
            <a:r>
              <a:rPr lang="ja-JP" altLang="ja-JP" sz="1100" b="1" dirty="0">
                <a:solidFill>
                  <a:srgbClr val="FF0000"/>
                </a:solidFill>
              </a:rPr>
              <a:t>利益とは</a:t>
            </a:r>
            <a:r>
              <a:rPr lang="ja-JP" altLang="ja-JP" sz="1100" dirty="0">
                <a:solidFill>
                  <a:srgbClr val="FF0000"/>
                </a:solidFill>
              </a:rPr>
              <a:t>、</a:t>
            </a:r>
            <a:r>
              <a:rPr lang="ja-JP" altLang="ja-JP" sz="1100" b="1" dirty="0">
                <a:solidFill>
                  <a:srgbClr val="FF0000"/>
                </a:solidFill>
              </a:rPr>
              <a:t>社員と家族を守るためのコスト</a:t>
            </a:r>
            <a:r>
              <a:rPr lang="ja-JP" altLang="ja-JP" sz="1100" dirty="0">
                <a:solidFill>
                  <a:srgbClr val="FF0000"/>
                </a:solidFill>
              </a:rPr>
              <a:t>であり、会社存続の</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ための</a:t>
            </a:r>
            <a:r>
              <a:rPr lang="ja-JP" altLang="ja-JP" sz="1100" b="1" dirty="0">
                <a:solidFill>
                  <a:srgbClr val="FF0000"/>
                </a:solidFill>
              </a:rPr>
              <a:t>事業存続費</a:t>
            </a:r>
            <a:r>
              <a:rPr lang="ja-JP" altLang="ja-JP" sz="1100" dirty="0">
                <a:solidFill>
                  <a:srgbClr val="FF0000"/>
                </a:solidFill>
              </a:rPr>
              <a:t>である。</a:t>
            </a:r>
          </a:p>
          <a:p>
            <a:pPr hangingPunct="0"/>
            <a:r>
              <a:rPr lang="ja-JP" altLang="ja-JP" sz="1100" dirty="0"/>
              <a:t>（</a:t>
            </a:r>
            <a:r>
              <a:rPr lang="en-US" altLang="ja-JP" sz="1100" dirty="0"/>
              <a:t>2</a:t>
            </a:r>
            <a:r>
              <a:rPr lang="ja-JP" altLang="ja-JP" sz="1100" dirty="0"/>
              <a:t>）</a:t>
            </a:r>
            <a:r>
              <a:rPr lang="ja-JP" altLang="ja-JP" sz="1100" b="1" dirty="0">
                <a:solidFill>
                  <a:srgbClr val="FF0000"/>
                </a:solidFill>
              </a:rPr>
              <a:t>利益とは</a:t>
            </a:r>
            <a:r>
              <a:rPr lang="ja-JP" altLang="ja-JP" sz="1100" dirty="0">
                <a:solidFill>
                  <a:srgbClr val="FF0000"/>
                </a:solidFill>
              </a:rPr>
              <a:t>、</a:t>
            </a:r>
            <a:r>
              <a:rPr lang="ja-JP" altLang="ja-JP" sz="1100" b="1" dirty="0">
                <a:solidFill>
                  <a:srgbClr val="FF0000"/>
                </a:solidFill>
              </a:rPr>
              <a:t>全社員の創造性の総和</a:t>
            </a:r>
            <a:r>
              <a:rPr lang="ja-JP" altLang="ja-JP" sz="1100" dirty="0"/>
              <a:t>であり、全社員で</a:t>
            </a:r>
            <a:r>
              <a:rPr lang="ja-JP" altLang="ja-JP" sz="1100" dirty="0" err="1"/>
              <a:t>達成す</a:t>
            </a:r>
            <a:endParaRPr lang="en-US" altLang="ja-JP" sz="1100" dirty="0"/>
          </a:p>
          <a:p>
            <a:pPr hangingPunct="0"/>
            <a:r>
              <a:rPr lang="en-US" altLang="ja-JP" sz="1100" dirty="0"/>
              <a:t>       </a:t>
            </a:r>
            <a:r>
              <a:rPr lang="ja-JP" altLang="ja-JP" sz="1100" dirty="0" err="1"/>
              <a:t>べき</a:t>
            </a:r>
            <a:r>
              <a:rPr lang="ja-JP" altLang="ja-JP" sz="1100" dirty="0"/>
              <a:t>ものである。</a:t>
            </a:r>
          </a:p>
          <a:p>
            <a:pPr hangingPunct="0"/>
            <a:r>
              <a:rPr lang="ja-JP" altLang="ja-JP" sz="1100" dirty="0"/>
              <a:t>（</a:t>
            </a:r>
            <a:r>
              <a:rPr lang="en-US" altLang="ja-JP" sz="1100" dirty="0"/>
              <a:t>3</a:t>
            </a:r>
            <a:r>
              <a:rPr lang="ja-JP" altLang="ja-JP" sz="1100" dirty="0"/>
              <a:t>）社員の</a:t>
            </a:r>
            <a:r>
              <a:rPr lang="ja-JP" altLang="ja-JP" sz="1100" b="1" dirty="0"/>
              <a:t>安心</a:t>
            </a:r>
            <a:r>
              <a:rPr lang="ja-JP" altLang="ja-JP" sz="1100" dirty="0"/>
              <a:t>、</a:t>
            </a:r>
            <a:r>
              <a:rPr lang="ja-JP" altLang="ja-JP" sz="1100" b="1" dirty="0"/>
              <a:t>希望</a:t>
            </a:r>
            <a:r>
              <a:rPr lang="ja-JP" altLang="ja-JP" sz="1100" dirty="0"/>
              <a:t>、</a:t>
            </a:r>
            <a:r>
              <a:rPr lang="ja-JP" altLang="ja-JP" sz="1100" b="1" dirty="0"/>
              <a:t>社会貢献</a:t>
            </a:r>
            <a:r>
              <a:rPr lang="ja-JP" altLang="ja-JP" sz="1100" dirty="0"/>
              <a:t>の原資として頂く。</a:t>
            </a:r>
          </a:p>
          <a:p>
            <a:pPr hangingPunct="0"/>
            <a:r>
              <a:rPr lang="ja-JP" altLang="ja-JP" sz="1100" dirty="0"/>
              <a:t>（</a:t>
            </a:r>
            <a:r>
              <a:rPr lang="en-US" altLang="ja-JP" sz="1100" dirty="0"/>
              <a:t>4</a:t>
            </a:r>
            <a:r>
              <a:rPr lang="ja-JP" altLang="ja-JP" sz="1100" dirty="0"/>
              <a:t>）</a:t>
            </a:r>
            <a:r>
              <a:rPr lang="ja-JP" altLang="ja-JP" sz="1100" b="1" dirty="0"/>
              <a:t>利益を出すことは美しい</a:t>
            </a:r>
            <a:r>
              <a:rPr lang="ja-JP" altLang="ja-JP" sz="1100" dirty="0"/>
              <a:t>。全社員の</a:t>
            </a:r>
            <a:r>
              <a:rPr lang="ja-JP" altLang="ja-JP" sz="1100" b="1" dirty="0"/>
              <a:t>努力</a:t>
            </a:r>
            <a:r>
              <a:rPr lang="ja-JP" altLang="ja-JP" sz="1100" dirty="0"/>
              <a:t>と</a:t>
            </a:r>
            <a:r>
              <a:rPr lang="ja-JP" altLang="ja-JP" sz="1100" b="1" dirty="0"/>
              <a:t>知恵</a:t>
            </a:r>
            <a:r>
              <a:rPr lang="ja-JP" altLang="ja-JP" sz="1100" dirty="0"/>
              <a:t>のたまもの。</a:t>
            </a:r>
          </a:p>
          <a:p>
            <a:pPr hangingPunct="0"/>
            <a:r>
              <a:rPr lang="ja-JP" altLang="ja-JP" sz="1100" dirty="0"/>
              <a:t>（</a:t>
            </a:r>
            <a:r>
              <a:rPr lang="en-US" altLang="ja-JP" sz="1100" dirty="0"/>
              <a:t>5</a:t>
            </a:r>
            <a:r>
              <a:rPr lang="ja-JP" altLang="ja-JP" sz="1100" dirty="0"/>
              <a:t>）</a:t>
            </a:r>
            <a:r>
              <a:rPr lang="ja-JP" altLang="ja-JP" sz="1100" b="1" dirty="0">
                <a:solidFill>
                  <a:srgbClr val="FF0000"/>
                </a:solidFill>
              </a:rPr>
              <a:t>お客様が先、利益は後。</a:t>
            </a:r>
            <a:r>
              <a:rPr lang="ja-JP" altLang="ja-JP" sz="1100" dirty="0"/>
              <a:t>利益を出すために商品・サービスを</a:t>
            </a:r>
            <a:endParaRPr lang="en-US" altLang="ja-JP" sz="1100" dirty="0"/>
          </a:p>
          <a:p>
            <a:pPr hangingPunct="0"/>
            <a:r>
              <a:rPr lang="en-US" altLang="ja-JP" sz="1100" dirty="0"/>
              <a:t>        </a:t>
            </a:r>
            <a:r>
              <a:rPr lang="ja-JP" altLang="ja-JP" sz="1100" dirty="0"/>
              <a:t>提供するのではない。お客様に喜んでもらうためにする。</a:t>
            </a:r>
            <a:r>
              <a:rPr lang="ja-JP" altLang="ja-JP" sz="1100" b="1" dirty="0"/>
              <a:t>利</a:t>
            </a:r>
            <a:endParaRPr lang="en-US" altLang="ja-JP" sz="1100" b="1" dirty="0"/>
          </a:p>
          <a:p>
            <a:pPr hangingPunct="0"/>
            <a:r>
              <a:rPr lang="en-US" altLang="ja-JP" sz="1100" b="1" dirty="0"/>
              <a:t>        </a:t>
            </a:r>
            <a:r>
              <a:rPr lang="ja-JP" altLang="ja-JP" sz="1100" b="1" dirty="0"/>
              <a:t>益は後からついてくる</a:t>
            </a:r>
            <a:r>
              <a:rPr lang="ja-JP" altLang="ja-JP" sz="1100" dirty="0"/>
              <a:t>。</a:t>
            </a:r>
            <a:r>
              <a:rPr lang="ja-JP" altLang="ja-JP" sz="1100" dirty="0">
                <a:solidFill>
                  <a:srgbClr val="FF0000"/>
                </a:solidFill>
              </a:rPr>
              <a:t>もし利益が出ないなら真にお客様の</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ためになっていないからである。</a:t>
            </a:r>
            <a:endParaRPr lang="en-US" altLang="ja-JP" sz="1100" dirty="0">
              <a:solidFill>
                <a:srgbClr val="FF0000"/>
              </a:solidFill>
            </a:endParaRPr>
          </a:p>
          <a:p>
            <a:pPr hangingPunct="0"/>
            <a:endParaRPr lang="en-US" altLang="ja-JP" sz="1100" dirty="0">
              <a:solidFill>
                <a:srgbClr val="FF0000"/>
              </a:solidFill>
            </a:endParaRPr>
          </a:p>
        </p:txBody>
      </p:sp>
      <p:sp>
        <p:nvSpPr>
          <p:cNvPr id="31" name="テキスト ボックス 30"/>
          <p:cNvSpPr txBox="1"/>
          <p:nvPr/>
        </p:nvSpPr>
        <p:spPr>
          <a:xfrm>
            <a:off x="4903135" y="548680"/>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
        <p:nvSpPr>
          <p:cNvPr id="25" name="正方形/長方形 24"/>
          <p:cNvSpPr/>
          <p:nvPr/>
        </p:nvSpPr>
        <p:spPr>
          <a:xfrm>
            <a:off x="277595" y="2060848"/>
            <a:ext cx="1456173" cy="276999"/>
          </a:xfrm>
          <a:prstGeom prst="rect">
            <a:avLst/>
          </a:prstGeom>
        </p:spPr>
        <p:txBody>
          <a:bodyPr wrap="square">
            <a:spAutoFit/>
          </a:bodyPr>
          <a:lstStyle/>
          <a:p>
            <a:pPr hangingPunct="0"/>
            <a:r>
              <a:rPr lang="ja-JP" altLang="en-US" sz="1200" b="1" dirty="0"/>
              <a:t>７．守り　</a:t>
            </a:r>
            <a:endParaRPr lang="ja-JP" altLang="ja-JP" sz="1200" dirty="0"/>
          </a:p>
        </p:txBody>
      </p:sp>
      <p:sp>
        <p:nvSpPr>
          <p:cNvPr id="26" name="正方形/長方形 25"/>
          <p:cNvSpPr/>
          <p:nvPr/>
        </p:nvSpPr>
        <p:spPr>
          <a:xfrm>
            <a:off x="252083" y="3597806"/>
            <a:ext cx="1008609" cy="276999"/>
          </a:xfrm>
          <a:prstGeom prst="rect">
            <a:avLst/>
          </a:prstGeom>
        </p:spPr>
        <p:txBody>
          <a:bodyPr wrap="none">
            <a:spAutoFit/>
          </a:bodyPr>
          <a:lstStyle/>
          <a:p>
            <a:pPr hangingPunct="0"/>
            <a:r>
              <a:rPr lang="ja-JP" altLang="en-US" sz="1200" b="1" dirty="0"/>
              <a:t>８．冠婚葬祭</a:t>
            </a:r>
            <a:endParaRPr lang="ja-JP" altLang="ja-JP" sz="1200" dirty="0"/>
          </a:p>
        </p:txBody>
      </p:sp>
      <p:sp>
        <p:nvSpPr>
          <p:cNvPr id="27" name="正方形/長方形 26"/>
          <p:cNvSpPr/>
          <p:nvPr/>
        </p:nvSpPr>
        <p:spPr>
          <a:xfrm>
            <a:off x="259310" y="5157192"/>
            <a:ext cx="700833" cy="276999"/>
          </a:xfrm>
          <a:prstGeom prst="rect">
            <a:avLst/>
          </a:prstGeom>
        </p:spPr>
        <p:txBody>
          <a:bodyPr wrap="none">
            <a:spAutoFit/>
          </a:bodyPr>
          <a:lstStyle/>
          <a:p>
            <a:pPr hangingPunct="0"/>
            <a:r>
              <a:rPr lang="ja-JP" altLang="en-US" sz="1200" b="1" dirty="0"/>
              <a:t>９．利益</a:t>
            </a:r>
            <a:endParaRPr lang="en-US" altLang="ja-JP" sz="1200" b="1" dirty="0"/>
          </a:p>
        </p:txBody>
      </p:sp>
      <p:sp>
        <p:nvSpPr>
          <p:cNvPr id="28" name="正方形/長方形 27"/>
          <p:cNvSpPr/>
          <p:nvPr/>
        </p:nvSpPr>
        <p:spPr>
          <a:xfrm>
            <a:off x="270123" y="816387"/>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正方形/長方形 28"/>
          <p:cNvSpPr/>
          <p:nvPr/>
        </p:nvSpPr>
        <p:spPr>
          <a:xfrm>
            <a:off x="259310" y="2343508"/>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正方形/長方形 31"/>
          <p:cNvSpPr/>
          <p:nvPr/>
        </p:nvSpPr>
        <p:spPr>
          <a:xfrm>
            <a:off x="277595" y="3933056"/>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252083" y="5442018"/>
            <a:ext cx="3964067" cy="1172453"/>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4" name="正方形/長方形 33"/>
          <p:cNvSpPr/>
          <p:nvPr/>
        </p:nvSpPr>
        <p:spPr>
          <a:xfrm>
            <a:off x="226634" y="539389"/>
            <a:ext cx="700833" cy="276999"/>
          </a:xfrm>
          <a:prstGeom prst="rect">
            <a:avLst/>
          </a:prstGeom>
        </p:spPr>
        <p:txBody>
          <a:bodyPr wrap="none">
            <a:spAutoFit/>
          </a:bodyPr>
          <a:lstStyle/>
          <a:p>
            <a:pPr hangingPunct="0"/>
            <a:r>
              <a:rPr lang="ja-JP" altLang="en-US" sz="1200" b="1" dirty="0"/>
              <a:t>６．電話</a:t>
            </a:r>
            <a:endParaRPr lang="en-US" altLang="ja-JP" sz="1200" b="1" dirty="0"/>
          </a:p>
        </p:txBody>
      </p:sp>
    </p:spTree>
    <p:extLst>
      <p:ext uri="{BB962C8B-B14F-4D97-AF65-F5344CB8AC3E}">
        <p14:creationId xmlns:p14="http://schemas.microsoft.com/office/powerpoint/2010/main" val="297335544"/>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9" name="直線コネクタ 8"/>
          <p:cNvCxnSpPr/>
          <p:nvPr/>
        </p:nvCxnSpPr>
        <p:spPr>
          <a:xfrm>
            <a:off x="4572000" y="415798"/>
            <a:ext cx="0" cy="6858000"/>
          </a:xfrm>
          <a:prstGeom prst="line">
            <a:avLst/>
          </a:prstGeom>
          <a:ln>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cxnSp>
      <p:sp>
        <p:nvSpPr>
          <p:cNvPr id="23" name="フレーム 22"/>
          <p:cNvSpPr/>
          <p:nvPr/>
        </p:nvSpPr>
        <p:spPr>
          <a:xfrm>
            <a:off x="4788024" y="476673"/>
            <a:ext cx="4104456" cy="6305038"/>
          </a:xfrm>
          <a:prstGeom prst="frame">
            <a:avLst>
              <a:gd name="adj1" fmla="val 358"/>
            </a:avLst>
          </a:prstGeom>
          <a:solidFill>
            <a:srgbClr val="FFC000"/>
          </a:solidFill>
          <a:ln w="9525">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2" name="スライド番号プレースホルダー 1"/>
          <p:cNvSpPr>
            <a:spLocks noGrp="1"/>
          </p:cNvSpPr>
          <p:nvPr>
            <p:ph type="sldNum" sz="quarter" idx="12"/>
          </p:nvPr>
        </p:nvSpPr>
        <p:spPr>
          <a:xfrm>
            <a:off x="7046912" y="6453336"/>
            <a:ext cx="2133600" cy="365125"/>
          </a:xfrm>
        </p:spPr>
        <p:txBody>
          <a:bodyPr/>
          <a:lstStyle/>
          <a:p>
            <a:fld id="{C9BE81C0-C88C-4B46-9B53-BFE70D20C8DA}" type="slidenum">
              <a:rPr kumimoji="1" lang="ja-JP" altLang="en-US" smtClean="0"/>
              <a:pPr/>
              <a:t>9</a:t>
            </a:fld>
            <a:endParaRPr kumimoji="1" lang="ja-JP" altLang="en-US"/>
          </a:p>
        </p:txBody>
      </p:sp>
      <p:sp>
        <p:nvSpPr>
          <p:cNvPr id="40"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9</a:t>
            </a:fld>
            <a:endParaRPr lang="ja-JP" altLang="en-US"/>
          </a:p>
        </p:txBody>
      </p:sp>
      <p:sp>
        <p:nvSpPr>
          <p:cNvPr id="41" name="スライド番号プレースホルダー 1"/>
          <p:cNvSpPr txBox="1">
            <a:spLocks/>
          </p:cNvSpPr>
          <p:nvPr/>
        </p:nvSpPr>
        <p:spPr>
          <a:xfrm>
            <a:off x="7046912" y="6453336"/>
            <a:ext cx="21336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fld id="{C9BE81C0-C88C-4B46-9B53-BFE70D20C8DA}" type="slidenum">
              <a:rPr lang="ja-JP" altLang="en-US" smtClean="0"/>
              <a:pPr/>
              <a:t>9</a:t>
            </a:fld>
            <a:endParaRPr lang="ja-JP" altLang="en-US" dirty="0"/>
          </a:p>
        </p:txBody>
      </p:sp>
      <p:sp>
        <p:nvSpPr>
          <p:cNvPr id="58" name="正方形/長方形 57"/>
          <p:cNvSpPr/>
          <p:nvPr/>
        </p:nvSpPr>
        <p:spPr>
          <a:xfrm>
            <a:off x="277595" y="4061681"/>
            <a:ext cx="1456173" cy="276999"/>
          </a:xfrm>
          <a:prstGeom prst="rect">
            <a:avLst/>
          </a:prstGeom>
        </p:spPr>
        <p:txBody>
          <a:bodyPr wrap="square">
            <a:spAutoFit/>
          </a:bodyPr>
          <a:lstStyle/>
          <a:p>
            <a:pPr hangingPunct="0"/>
            <a:r>
              <a:rPr lang="ja-JP" altLang="en-US" sz="1200" b="1" dirty="0"/>
              <a:t>２．クレームの原因　</a:t>
            </a:r>
            <a:endParaRPr lang="ja-JP" altLang="ja-JP" sz="1200" dirty="0"/>
          </a:p>
        </p:txBody>
      </p:sp>
      <p:sp>
        <p:nvSpPr>
          <p:cNvPr id="61" name="正方形/長方形 60"/>
          <p:cNvSpPr/>
          <p:nvPr/>
        </p:nvSpPr>
        <p:spPr>
          <a:xfrm>
            <a:off x="270123" y="816387"/>
            <a:ext cx="3964067" cy="3028411"/>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2" name="正方形/長方形 61"/>
          <p:cNvSpPr/>
          <p:nvPr/>
        </p:nvSpPr>
        <p:spPr>
          <a:xfrm>
            <a:off x="277594" y="4338680"/>
            <a:ext cx="3921827" cy="2297218"/>
          </a:xfrm>
          <a:prstGeom prst="rect">
            <a:avLst/>
          </a:prstGeom>
          <a:no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3" name="正方形/長方形 62"/>
          <p:cNvSpPr/>
          <p:nvPr/>
        </p:nvSpPr>
        <p:spPr>
          <a:xfrm>
            <a:off x="226634" y="539389"/>
            <a:ext cx="700833" cy="276999"/>
          </a:xfrm>
          <a:prstGeom prst="rect">
            <a:avLst/>
          </a:prstGeom>
        </p:spPr>
        <p:txBody>
          <a:bodyPr wrap="none">
            <a:spAutoFit/>
          </a:bodyPr>
          <a:lstStyle/>
          <a:p>
            <a:pPr hangingPunct="0"/>
            <a:r>
              <a:rPr lang="ja-JP" altLang="en-US" sz="1200" b="1" dirty="0"/>
              <a:t>１．基本</a:t>
            </a:r>
            <a:endParaRPr lang="en-US" altLang="ja-JP" sz="1200" b="1" dirty="0"/>
          </a:p>
        </p:txBody>
      </p:sp>
      <p:sp>
        <p:nvSpPr>
          <p:cNvPr id="38" name="正方形/長方形 37"/>
          <p:cNvSpPr/>
          <p:nvPr/>
        </p:nvSpPr>
        <p:spPr>
          <a:xfrm>
            <a:off x="0" y="0"/>
            <a:ext cx="5603284" cy="360040"/>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テキスト ボックス 38"/>
          <p:cNvSpPr txBox="1"/>
          <p:nvPr/>
        </p:nvSpPr>
        <p:spPr>
          <a:xfrm>
            <a:off x="179512" y="11217"/>
            <a:ext cx="2880320" cy="369332"/>
          </a:xfrm>
          <a:prstGeom prst="rect">
            <a:avLst/>
          </a:prstGeom>
          <a:solidFill>
            <a:srgbClr val="FFC000"/>
          </a:solidFill>
        </p:spPr>
        <p:txBody>
          <a:bodyPr wrap="square" rtlCol="0">
            <a:spAutoFit/>
          </a:bodyPr>
          <a:lstStyle/>
          <a:p>
            <a:r>
              <a:rPr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rPr>
              <a:t>③クレームに関する方針</a:t>
            </a:r>
            <a:endParaRPr kumimoji="1" lang="ja-JP" altLang="en-US" b="1" dirty="0">
              <a:solidFill>
                <a:srgbClr val="FFFFFF"/>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54" name="グループ化 53"/>
          <p:cNvGrpSpPr/>
          <p:nvPr/>
        </p:nvGrpSpPr>
        <p:grpSpPr>
          <a:xfrm>
            <a:off x="4716015" y="-10621"/>
            <a:ext cx="3168353" cy="391170"/>
            <a:chOff x="4826003" y="-24938"/>
            <a:chExt cx="3290312" cy="391170"/>
          </a:xfrm>
          <a:solidFill>
            <a:srgbClr val="FFC000"/>
          </a:solidFill>
        </p:grpSpPr>
        <p:sp>
          <p:nvSpPr>
            <p:cNvPr id="55" name="フリーフォーム 54"/>
            <p:cNvSpPr/>
            <p:nvPr/>
          </p:nvSpPr>
          <p:spPr>
            <a:xfrm>
              <a:off x="4826003" y="-24938"/>
              <a:ext cx="969467" cy="390149"/>
            </a:xfrm>
            <a:custGeom>
              <a:avLst/>
              <a:gdLst>
                <a:gd name="connsiteX0" fmla="*/ 0 w 1210906"/>
                <a:gd name="connsiteY0" fmla="*/ 0 h 390149"/>
                <a:gd name="connsiteX1" fmla="*/ 1015832 w 1210906"/>
                <a:gd name="connsiteY1" fmla="*/ 0 h 390149"/>
                <a:gd name="connsiteX2" fmla="*/ 1210906 w 1210906"/>
                <a:gd name="connsiteY2" fmla="*/ 195075 h 390149"/>
                <a:gd name="connsiteX3" fmla="*/ 1015832 w 1210906"/>
                <a:gd name="connsiteY3" fmla="*/ 390149 h 390149"/>
                <a:gd name="connsiteX4" fmla="*/ 0 w 1210906"/>
                <a:gd name="connsiteY4" fmla="*/ 390149 h 390149"/>
                <a:gd name="connsiteX5" fmla="*/ 195075 w 1210906"/>
                <a:gd name="connsiteY5" fmla="*/ 195075 h 390149"/>
                <a:gd name="connsiteX6" fmla="*/ 0 w 1210906"/>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0906" h="390149">
                  <a:moveTo>
                    <a:pt x="0" y="0"/>
                  </a:moveTo>
                  <a:lnTo>
                    <a:pt x="1015832" y="0"/>
                  </a:lnTo>
                  <a:lnTo>
                    <a:pt x="1210906" y="195075"/>
                  </a:lnTo>
                  <a:lnTo>
                    <a:pt x="1015832" y="390149"/>
                  </a:lnTo>
                  <a:lnTo>
                    <a:pt x="0" y="390149"/>
                  </a:lnTo>
                  <a:lnTo>
                    <a:pt x="195075" y="195075"/>
                  </a:lnTo>
                  <a:lnTo>
                    <a:pt x="0" y="0"/>
                  </a:lnTo>
                  <a:close/>
                </a:path>
              </a:pathLst>
            </a:custGeom>
            <a:solidFill>
              <a:srgbClr val="FF99CC"/>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rgbClr val="FFFFFF"/>
                  </a:solidFill>
                </a:rPr>
                <a:t>事業活動</a:t>
              </a:r>
              <a:endParaRPr kumimoji="1" lang="ja-JP" altLang="en-US" sz="900" b="1" kern="1200" dirty="0">
                <a:solidFill>
                  <a:srgbClr val="FFFFFF"/>
                </a:solidFill>
              </a:endParaRPr>
            </a:p>
          </p:txBody>
        </p:sp>
        <p:sp>
          <p:nvSpPr>
            <p:cNvPr id="56" name="フリーフォーム 55"/>
            <p:cNvSpPr/>
            <p:nvPr/>
          </p:nvSpPr>
          <p:spPr>
            <a:xfrm>
              <a:off x="5609440" y="-23917"/>
              <a:ext cx="1086059" cy="387423"/>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教育・評価</a:t>
              </a:r>
              <a:endParaRPr kumimoji="1" lang="ja-JP" altLang="en-US" sz="900" b="1" kern="1200" dirty="0">
                <a:solidFill>
                  <a:schemeClr val="bg1"/>
                </a:solidFill>
              </a:endParaRPr>
            </a:p>
          </p:txBody>
        </p:sp>
        <p:sp>
          <p:nvSpPr>
            <p:cNvPr id="57" name="フリーフォーム 56"/>
            <p:cNvSpPr/>
            <p:nvPr/>
          </p:nvSpPr>
          <p:spPr>
            <a:xfrm>
              <a:off x="6499248" y="-23917"/>
              <a:ext cx="719710"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雇用</a:t>
              </a:r>
              <a:endParaRPr kumimoji="1" lang="ja-JP" altLang="en-US" sz="900" b="1" kern="1200" dirty="0">
                <a:solidFill>
                  <a:schemeClr val="bg1"/>
                </a:solidFill>
              </a:endParaRPr>
            </a:p>
          </p:txBody>
        </p:sp>
        <p:sp>
          <p:nvSpPr>
            <p:cNvPr id="66" name="フリーフォーム 65"/>
            <p:cNvSpPr/>
            <p:nvPr/>
          </p:nvSpPr>
          <p:spPr>
            <a:xfrm>
              <a:off x="7024677" y="-24938"/>
              <a:ext cx="1091638"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grp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経理・総務</a:t>
              </a:r>
              <a:endParaRPr lang="en-US" altLang="ja-JP" sz="900" b="1" dirty="0">
                <a:solidFill>
                  <a:schemeClr val="bg1"/>
                </a:solidFill>
              </a:endParaRPr>
            </a:p>
          </p:txBody>
        </p:sp>
      </p:grpSp>
      <p:sp>
        <p:nvSpPr>
          <p:cNvPr id="67" name="フリーフォーム 66"/>
          <p:cNvSpPr/>
          <p:nvPr/>
        </p:nvSpPr>
        <p:spPr>
          <a:xfrm>
            <a:off x="7668344" y="-9600"/>
            <a:ext cx="1258821" cy="390149"/>
          </a:xfrm>
          <a:custGeom>
            <a:avLst/>
            <a:gdLst>
              <a:gd name="connsiteX0" fmla="*/ 0 w 1150267"/>
              <a:gd name="connsiteY0" fmla="*/ 0 h 390149"/>
              <a:gd name="connsiteX1" fmla="*/ 955193 w 1150267"/>
              <a:gd name="connsiteY1" fmla="*/ 0 h 390149"/>
              <a:gd name="connsiteX2" fmla="*/ 1150267 w 1150267"/>
              <a:gd name="connsiteY2" fmla="*/ 195075 h 390149"/>
              <a:gd name="connsiteX3" fmla="*/ 955193 w 1150267"/>
              <a:gd name="connsiteY3" fmla="*/ 390149 h 390149"/>
              <a:gd name="connsiteX4" fmla="*/ 0 w 1150267"/>
              <a:gd name="connsiteY4" fmla="*/ 390149 h 390149"/>
              <a:gd name="connsiteX5" fmla="*/ 195075 w 1150267"/>
              <a:gd name="connsiteY5" fmla="*/ 195075 h 390149"/>
              <a:gd name="connsiteX6" fmla="*/ 0 w 1150267"/>
              <a:gd name="connsiteY6" fmla="*/ 0 h 3901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150267" h="390149">
                <a:moveTo>
                  <a:pt x="0" y="0"/>
                </a:moveTo>
                <a:lnTo>
                  <a:pt x="955193" y="0"/>
                </a:lnTo>
                <a:lnTo>
                  <a:pt x="1150267" y="195075"/>
                </a:lnTo>
                <a:lnTo>
                  <a:pt x="955193" y="390149"/>
                </a:lnTo>
                <a:lnTo>
                  <a:pt x="0" y="390149"/>
                </a:lnTo>
                <a:lnTo>
                  <a:pt x="195075" y="195075"/>
                </a:lnTo>
                <a:lnTo>
                  <a:pt x="0" y="0"/>
                </a:lnTo>
                <a:close/>
              </a:path>
            </a:pathLst>
          </a:custGeom>
          <a:solidFill>
            <a:srgbClr val="FFC000"/>
          </a:solidFill>
        </p:spPr>
        <p:style>
          <a:lnRef idx="2">
            <a:schemeClr val="lt1">
              <a:hueOff val="0"/>
              <a:satOff val="0"/>
              <a:lumOff val="0"/>
              <a:alphaOff val="0"/>
            </a:schemeClr>
          </a:lnRef>
          <a:fillRef idx="1">
            <a:scrgbClr r="0" g="0" b="0"/>
          </a:fillRef>
          <a:effectRef idx="0">
            <a:schemeClr val="accent1">
              <a:hueOff val="0"/>
              <a:satOff val="0"/>
              <a:lumOff val="0"/>
              <a:alphaOff val="0"/>
            </a:schemeClr>
          </a:effectRef>
          <a:fontRef idx="minor">
            <a:schemeClr val="lt1"/>
          </a:fontRef>
        </p:style>
        <p:txBody>
          <a:bodyPr spcFirstLastPara="0" vert="horz" wrap="square" lIns="235080" tIns="13335" rIns="208409" bIns="13335" numCol="1" spcCol="1270" anchor="ctr" anchorCtr="0">
            <a:noAutofit/>
          </a:bodyPr>
          <a:lstStyle/>
          <a:p>
            <a:pPr lvl="0" algn="ctr" defTabSz="444500">
              <a:lnSpc>
                <a:spcPct val="90000"/>
              </a:lnSpc>
              <a:spcBef>
                <a:spcPct val="0"/>
              </a:spcBef>
              <a:spcAft>
                <a:spcPct val="35000"/>
              </a:spcAft>
            </a:pPr>
            <a:r>
              <a:rPr lang="ja-JP" altLang="en-US" sz="900" b="1" dirty="0">
                <a:solidFill>
                  <a:schemeClr val="bg1"/>
                </a:solidFill>
              </a:rPr>
              <a:t>組織・</a:t>
            </a:r>
            <a:r>
              <a:rPr kumimoji="1" lang="ja-JP" altLang="en-US" sz="900" b="1" kern="1200" dirty="0">
                <a:solidFill>
                  <a:schemeClr val="bg1"/>
                </a:solidFill>
              </a:rPr>
              <a:t>内部体制</a:t>
            </a:r>
            <a:endParaRPr kumimoji="1" lang="en-US" altLang="ja-JP" sz="900" b="1" kern="1200" dirty="0">
              <a:solidFill>
                <a:schemeClr val="bg1"/>
              </a:solidFill>
            </a:endParaRPr>
          </a:p>
        </p:txBody>
      </p:sp>
      <p:sp>
        <p:nvSpPr>
          <p:cNvPr id="68" name="テキスト ボックス 67"/>
          <p:cNvSpPr txBox="1"/>
          <p:nvPr/>
        </p:nvSpPr>
        <p:spPr>
          <a:xfrm>
            <a:off x="4860032" y="1528331"/>
            <a:ext cx="3960440" cy="4708981"/>
          </a:xfrm>
          <a:prstGeom prst="rect">
            <a:avLst/>
          </a:prstGeom>
          <a:noFill/>
          <a:ln>
            <a:solidFill>
              <a:schemeClr val="tx1"/>
            </a:solidFill>
            <a:prstDash val="dash"/>
          </a:ln>
        </p:spPr>
        <p:txBody>
          <a:bodyPr wrap="square" rtlCol="0">
            <a:spAutoFit/>
          </a:bodyPr>
          <a:lstStyle/>
          <a:p>
            <a:pPr algn="ctr" hangingPunct="0"/>
            <a:r>
              <a:rPr lang="ja-JP" altLang="ja-JP" sz="1400" b="1" dirty="0"/>
              <a:t>クレームに関する方針</a:t>
            </a:r>
            <a:endParaRPr lang="ja-JP" altLang="ja-JP" sz="1400" dirty="0"/>
          </a:p>
          <a:p>
            <a:pPr algn="ctr" hangingPunct="0"/>
            <a:r>
              <a:rPr lang="en-US" altLang="ja-JP" sz="1100" dirty="0"/>
              <a:t> </a:t>
            </a:r>
            <a:endParaRPr lang="ja-JP" altLang="ja-JP" sz="1100" dirty="0"/>
          </a:p>
          <a:p>
            <a:pPr algn="ctr" hangingPunct="0"/>
            <a:r>
              <a:rPr lang="ja-JP" altLang="ja-JP" sz="1100" b="1" dirty="0"/>
              <a:t>クレームで一番つらい思いをしているのは</a:t>
            </a:r>
            <a:endParaRPr lang="ja-JP" altLang="ja-JP" sz="1100" dirty="0"/>
          </a:p>
          <a:p>
            <a:pPr algn="ctr" hangingPunct="0"/>
            <a:r>
              <a:rPr lang="ja-JP" altLang="ja-JP" sz="1100" b="1" dirty="0"/>
              <a:t>お客様である。</a:t>
            </a:r>
            <a:endParaRPr lang="en-US" altLang="ja-JP" sz="1100" b="1" dirty="0"/>
          </a:p>
          <a:p>
            <a:pPr algn="ctr" hangingPunct="0"/>
            <a:endParaRPr lang="ja-JP" altLang="ja-JP" sz="1100" dirty="0"/>
          </a:p>
          <a:p>
            <a:pPr hangingPunct="0"/>
            <a:r>
              <a:rPr lang="ja-JP" altLang="ja-JP" sz="1100" b="1" dirty="0"/>
              <a:t>１．基本（</a:t>
            </a:r>
            <a:r>
              <a:rPr lang="ja-JP" altLang="ja-JP" sz="1100" b="1" dirty="0">
                <a:solidFill>
                  <a:srgbClr val="FF0000"/>
                </a:solidFill>
              </a:rPr>
              <a:t>クレームは大騒ぎしろ</a:t>
            </a:r>
            <a:r>
              <a:rPr lang="ja-JP" altLang="ja-JP" sz="1100" b="1" dirty="0"/>
              <a:t>）</a:t>
            </a:r>
            <a:endParaRPr lang="ja-JP" altLang="ja-JP" sz="1100" dirty="0"/>
          </a:p>
          <a:p>
            <a:pPr hangingPunct="0"/>
            <a:r>
              <a:rPr lang="ja-JP" altLang="ja-JP" sz="1100" dirty="0"/>
              <a:t>（</a:t>
            </a:r>
            <a:r>
              <a:rPr lang="en-US" altLang="ja-JP" sz="1100" dirty="0"/>
              <a:t>1</a:t>
            </a:r>
            <a:r>
              <a:rPr lang="ja-JP" altLang="ja-JP" sz="1100" dirty="0"/>
              <a:t>）どんな小さな問題でも、クレームとして対応する。</a:t>
            </a:r>
            <a:r>
              <a:rPr lang="ja-JP" altLang="ja-JP" sz="1100" b="1" dirty="0"/>
              <a:t>担当者レベ</a:t>
            </a:r>
            <a:endParaRPr lang="en-US" altLang="ja-JP" sz="1100" b="1" dirty="0"/>
          </a:p>
          <a:p>
            <a:pPr hangingPunct="0"/>
            <a:r>
              <a:rPr lang="en-US" altLang="ja-JP" sz="1100" b="1" dirty="0"/>
              <a:t>       </a:t>
            </a:r>
            <a:r>
              <a:rPr lang="ja-JP" altLang="ja-JP" sz="1100" b="1" dirty="0"/>
              <a:t>ル</a:t>
            </a:r>
            <a:r>
              <a:rPr lang="ja-JP" altLang="ja-JP" sz="1100" dirty="0"/>
              <a:t>で判断しない。お客様との問題に対する</a:t>
            </a:r>
            <a:r>
              <a:rPr lang="ja-JP" altLang="ja-JP" sz="1100" b="1" dirty="0"/>
              <a:t>温度差</a:t>
            </a:r>
            <a:r>
              <a:rPr lang="ja-JP" altLang="ja-JP" sz="1100" dirty="0"/>
              <a:t>が原因。</a:t>
            </a:r>
            <a:r>
              <a:rPr lang="ja-JP" altLang="ja-JP" sz="1100" b="1" dirty="0"/>
              <a:t>私</a:t>
            </a:r>
            <a:endParaRPr lang="en-US" altLang="ja-JP" sz="1100" b="1" dirty="0"/>
          </a:p>
          <a:p>
            <a:pPr hangingPunct="0"/>
            <a:r>
              <a:rPr lang="en-US" altLang="ja-JP" sz="1100" b="1" dirty="0"/>
              <a:t>       </a:t>
            </a:r>
            <a:r>
              <a:rPr lang="ja-JP" altLang="ja-JP" sz="1100" b="1" dirty="0"/>
              <a:t>達にとっては些細</a:t>
            </a:r>
            <a:r>
              <a:rPr lang="ja-JP" altLang="ja-JP" sz="1100" dirty="0"/>
              <a:t>なことでも、</a:t>
            </a:r>
            <a:r>
              <a:rPr lang="ja-JP" altLang="ja-JP" sz="1100" b="1" dirty="0"/>
              <a:t>お客様にとっては一大事</a:t>
            </a:r>
            <a:r>
              <a:rPr lang="ja-JP" altLang="ja-JP" sz="1100" dirty="0"/>
              <a:t>です。</a:t>
            </a:r>
          </a:p>
          <a:p>
            <a:pPr hangingPunct="0"/>
            <a:r>
              <a:rPr lang="ja-JP" altLang="ja-JP" sz="1100" dirty="0"/>
              <a:t>（</a:t>
            </a:r>
            <a:r>
              <a:rPr lang="en-US" altLang="ja-JP" sz="1100" dirty="0"/>
              <a:t>2</a:t>
            </a:r>
            <a:r>
              <a:rPr lang="ja-JP" altLang="ja-JP" sz="1100" dirty="0"/>
              <a:t>）クレームが発生したら大小にかかわらず、</a:t>
            </a:r>
            <a:r>
              <a:rPr lang="ja-JP" altLang="ja-JP" sz="1100" b="1" dirty="0"/>
              <a:t>その場から事実だ</a:t>
            </a:r>
            <a:endParaRPr lang="en-US" altLang="ja-JP" sz="1100" b="1" dirty="0"/>
          </a:p>
          <a:p>
            <a:pPr hangingPunct="0"/>
            <a:r>
              <a:rPr lang="en-US" altLang="ja-JP" sz="1100" b="1" dirty="0"/>
              <a:t>       </a:t>
            </a:r>
            <a:r>
              <a:rPr lang="ja-JP" altLang="ja-JP" sz="1100" b="1" dirty="0" err="1"/>
              <a:t>けを</a:t>
            </a:r>
            <a:r>
              <a:rPr lang="ja-JP" altLang="ja-JP" sz="1100" b="1" dirty="0"/>
              <a:t>直ちに役員と上司</a:t>
            </a:r>
            <a:r>
              <a:rPr lang="ja-JP" altLang="ja-JP" sz="1100" dirty="0"/>
              <a:t>に報告する。</a:t>
            </a:r>
            <a:r>
              <a:rPr lang="ja-JP" altLang="ja-JP" sz="1100" b="1" dirty="0">
                <a:solidFill>
                  <a:srgbClr val="FF0000"/>
                </a:solidFill>
              </a:rPr>
              <a:t>悪い報告ほど早く</a:t>
            </a:r>
            <a:r>
              <a:rPr lang="ja-JP" altLang="ja-JP" sz="1100" dirty="0">
                <a:solidFill>
                  <a:srgbClr val="FF0000"/>
                </a:solidFill>
              </a:rPr>
              <a:t>する。</a:t>
            </a:r>
          </a:p>
          <a:p>
            <a:pPr hangingPunct="0"/>
            <a:r>
              <a:rPr lang="ja-JP" altLang="ja-JP" sz="1100" dirty="0"/>
              <a:t>（</a:t>
            </a:r>
            <a:r>
              <a:rPr lang="en-US" altLang="ja-JP" sz="1100" dirty="0"/>
              <a:t>3</a:t>
            </a:r>
            <a:r>
              <a:rPr lang="ja-JP" altLang="ja-JP" sz="1100" dirty="0"/>
              <a:t>）クレームについての</a:t>
            </a:r>
            <a:r>
              <a:rPr lang="ja-JP" altLang="ja-JP" sz="1100" b="1" dirty="0"/>
              <a:t>責任は一切問わない</a:t>
            </a:r>
            <a:r>
              <a:rPr lang="ja-JP" altLang="ja-JP" sz="1100" dirty="0"/>
              <a:t>。ただし、</a:t>
            </a:r>
            <a:r>
              <a:rPr lang="ja-JP" altLang="ja-JP" sz="1100" b="1" dirty="0"/>
              <a:t>報告・連</a:t>
            </a:r>
            <a:endParaRPr lang="en-US" altLang="ja-JP" sz="1100" b="1" dirty="0"/>
          </a:p>
          <a:p>
            <a:pPr hangingPunct="0"/>
            <a:r>
              <a:rPr lang="en-US" altLang="ja-JP" sz="1100" b="1" dirty="0"/>
              <a:t>       </a:t>
            </a:r>
            <a:r>
              <a:rPr lang="ja-JP" altLang="ja-JP" sz="1100" b="1" dirty="0"/>
              <a:t>絡を怠った者</a:t>
            </a:r>
            <a:r>
              <a:rPr lang="ja-JP" altLang="ja-JP" sz="1100" dirty="0"/>
              <a:t>は責任を追究し、処罰する。</a:t>
            </a:r>
            <a:r>
              <a:rPr lang="ja-JP" altLang="ja-JP" sz="1100" b="1" dirty="0"/>
              <a:t>（賞与の査定で１</a:t>
            </a:r>
            <a:endParaRPr lang="en-US" altLang="ja-JP" sz="1100" b="1" dirty="0"/>
          </a:p>
          <a:p>
            <a:pPr hangingPunct="0"/>
            <a:r>
              <a:rPr lang="en-US" altLang="ja-JP" sz="1100" b="1" dirty="0"/>
              <a:t>       </a:t>
            </a:r>
            <a:r>
              <a:rPr lang="ja-JP" altLang="ja-JP" sz="1100" b="1" dirty="0"/>
              <a:t>回につき </a:t>
            </a:r>
            <a:r>
              <a:rPr lang="en-US" altLang="ja-JP" sz="1100" b="1" dirty="0"/>
              <a:t>10 </a:t>
            </a:r>
            <a:r>
              <a:rPr lang="ja-JP" altLang="ja-JP" sz="1100" b="1" dirty="0"/>
              <a:t>万円マイナスする。）</a:t>
            </a:r>
            <a:endParaRPr lang="ja-JP" altLang="ja-JP" sz="1100" dirty="0"/>
          </a:p>
          <a:p>
            <a:pPr hangingPunct="0"/>
            <a:r>
              <a:rPr lang="ja-JP" altLang="ja-JP" sz="1100" dirty="0"/>
              <a:t>（</a:t>
            </a:r>
            <a:r>
              <a:rPr lang="en-US" altLang="ja-JP" sz="1100" dirty="0"/>
              <a:t>4</a:t>
            </a:r>
            <a:r>
              <a:rPr lang="ja-JP" altLang="ja-JP" sz="1100" dirty="0"/>
              <a:t>）お客様との</a:t>
            </a:r>
            <a:r>
              <a:rPr lang="ja-JP" altLang="ja-JP" sz="1100" b="1" dirty="0"/>
              <a:t>親しさ</a:t>
            </a:r>
            <a:r>
              <a:rPr lang="ja-JP" altLang="ja-JP" sz="1100" dirty="0"/>
              <a:t>は、ほんの些細なことから</a:t>
            </a:r>
            <a:r>
              <a:rPr lang="ja-JP" altLang="ja-JP" sz="1100" b="1" dirty="0"/>
              <a:t>崩れる</a:t>
            </a:r>
            <a:r>
              <a:rPr lang="ja-JP" altLang="ja-JP" sz="1100" dirty="0"/>
              <a:t>。</a:t>
            </a:r>
            <a:endParaRPr lang="en-US" altLang="ja-JP" sz="1100" dirty="0"/>
          </a:p>
          <a:p>
            <a:pPr hangingPunct="0"/>
            <a:r>
              <a:rPr lang="en-US" altLang="ja-JP" sz="1100" b="1" dirty="0"/>
              <a:t>       </a:t>
            </a:r>
            <a:r>
              <a:rPr lang="ja-JP" altLang="ja-JP" sz="1100" b="1" dirty="0"/>
              <a:t>スピード対応が大事。</a:t>
            </a:r>
            <a:endParaRPr lang="ja-JP" altLang="ja-JP" sz="1100" dirty="0"/>
          </a:p>
          <a:p>
            <a:pPr hangingPunct="0"/>
            <a:r>
              <a:rPr lang="ja-JP" altLang="ja-JP" sz="1100" dirty="0"/>
              <a:t>（</a:t>
            </a:r>
            <a:r>
              <a:rPr lang="en-US" altLang="ja-JP" sz="1100" dirty="0"/>
              <a:t>5</a:t>
            </a:r>
            <a:r>
              <a:rPr lang="ja-JP" altLang="ja-JP" sz="1100" dirty="0"/>
              <a:t>）人はクレームを経験し、解決して成長する。</a:t>
            </a:r>
            <a:r>
              <a:rPr lang="ja-JP" altLang="ja-JP" sz="1100" dirty="0">
                <a:solidFill>
                  <a:srgbClr val="FF0000"/>
                </a:solidFill>
              </a:rPr>
              <a:t>人を叱らないで間</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違った仕事を叱る。</a:t>
            </a:r>
            <a:r>
              <a:rPr lang="ja-JP" altLang="ja-JP" sz="1100" b="1" dirty="0">
                <a:solidFill>
                  <a:srgbClr val="FF0000"/>
                </a:solidFill>
              </a:rPr>
              <a:t>人ではなくコトを叱る</a:t>
            </a:r>
            <a:r>
              <a:rPr lang="ja-JP" altLang="ja-JP" sz="1100" dirty="0">
                <a:solidFill>
                  <a:srgbClr val="FF0000"/>
                </a:solidFill>
              </a:rPr>
              <a:t>。「人は信</a:t>
            </a:r>
            <a:r>
              <a:rPr lang="en-US" altLang="ja-JP" sz="1100" dirty="0">
                <a:solidFill>
                  <a:srgbClr val="FF0000"/>
                </a:solidFill>
              </a:rPr>
              <a:t> </a:t>
            </a:r>
            <a:r>
              <a:rPr lang="ja-JP" altLang="ja-JP" sz="1100" dirty="0">
                <a:solidFill>
                  <a:srgbClr val="FF0000"/>
                </a:solidFill>
              </a:rPr>
              <a:t>用しても</a:t>
            </a:r>
            <a:endParaRPr lang="en-US" altLang="ja-JP" sz="1100" dirty="0">
              <a:solidFill>
                <a:srgbClr val="FF0000"/>
              </a:solidFill>
            </a:endParaRPr>
          </a:p>
          <a:p>
            <a:pPr hangingPunct="0"/>
            <a:r>
              <a:rPr lang="en-US" altLang="ja-JP" sz="1100" dirty="0">
                <a:solidFill>
                  <a:srgbClr val="FF0000"/>
                </a:solidFill>
              </a:rPr>
              <a:t>       </a:t>
            </a:r>
            <a:r>
              <a:rPr lang="ja-JP" altLang="ja-JP" sz="1100" dirty="0">
                <a:solidFill>
                  <a:srgbClr val="FF0000"/>
                </a:solidFill>
              </a:rPr>
              <a:t>仕事は信用するな」。</a:t>
            </a:r>
          </a:p>
          <a:p>
            <a:pPr hangingPunct="0"/>
            <a:r>
              <a:rPr lang="ja-JP" altLang="ja-JP" sz="1100" dirty="0"/>
              <a:t>（</a:t>
            </a:r>
            <a:r>
              <a:rPr lang="en-US" altLang="ja-JP" sz="1100" dirty="0"/>
              <a:t>6</a:t>
            </a:r>
            <a:r>
              <a:rPr lang="ja-JP" altLang="ja-JP" sz="1100" dirty="0"/>
              <a:t>）お客様の目から見た業務改善点の指摘です。</a:t>
            </a:r>
          </a:p>
          <a:p>
            <a:pPr hangingPunct="0"/>
            <a:r>
              <a:rPr lang="en-US" altLang="ja-JP" sz="1100" dirty="0"/>
              <a:t> </a:t>
            </a:r>
            <a:endParaRPr lang="ja-JP" altLang="ja-JP" sz="1100" dirty="0"/>
          </a:p>
          <a:p>
            <a:pPr hangingPunct="0"/>
            <a:r>
              <a:rPr lang="ja-JP" altLang="ja-JP" sz="1100" b="1" dirty="0"/>
              <a:t>２．クレームの原因</a:t>
            </a:r>
            <a:endParaRPr lang="ja-JP" altLang="ja-JP" sz="1100" dirty="0"/>
          </a:p>
          <a:p>
            <a:pPr hangingPunct="0"/>
            <a:r>
              <a:rPr lang="ja-JP" altLang="ja-JP" sz="1100" dirty="0"/>
              <a:t>（</a:t>
            </a:r>
            <a:r>
              <a:rPr lang="en-US" altLang="ja-JP" sz="1100" dirty="0"/>
              <a:t>1</a:t>
            </a:r>
            <a:r>
              <a:rPr lang="ja-JP" altLang="ja-JP" sz="1100" dirty="0"/>
              <a:t>）クレームの原因は、いくつかの要因が重なっているが、</a:t>
            </a:r>
          </a:p>
          <a:p>
            <a:pPr hangingPunct="0"/>
            <a:r>
              <a:rPr lang="ja-JP" altLang="ja-JP" sz="1100" dirty="0"/>
              <a:t>（</a:t>
            </a:r>
            <a:r>
              <a:rPr lang="en-US" altLang="ja-JP" sz="1100" dirty="0"/>
              <a:t>2</a:t>
            </a:r>
            <a:r>
              <a:rPr lang="ja-JP" altLang="ja-JP" sz="1100" dirty="0"/>
              <a:t>）</a:t>
            </a:r>
            <a:r>
              <a:rPr lang="ja-JP" altLang="ja-JP" sz="1100" b="1" dirty="0"/>
              <a:t>手順ミス、思い違い、誤判断、検討不足</a:t>
            </a:r>
            <a:r>
              <a:rPr lang="ja-JP" altLang="ja-JP" sz="1100" dirty="0"/>
              <a:t>等、個人に因るもの</a:t>
            </a:r>
            <a:endParaRPr lang="en-US" altLang="ja-JP" sz="1100" dirty="0"/>
          </a:p>
          <a:p>
            <a:pPr hangingPunct="0"/>
            <a:r>
              <a:rPr lang="en-US" altLang="ja-JP" sz="1100" dirty="0"/>
              <a:t>       </a:t>
            </a:r>
            <a:r>
              <a:rPr lang="ja-JP" altLang="ja-JP" sz="1100" dirty="0"/>
              <a:t>が多い。</a:t>
            </a:r>
            <a:endParaRPr lang="en-US" altLang="ja-JP" sz="1100" dirty="0"/>
          </a:p>
          <a:p>
            <a:pPr hangingPunct="0"/>
            <a:r>
              <a:rPr lang="ja-JP" altLang="ja-JP" sz="1100" dirty="0"/>
              <a:t>（</a:t>
            </a:r>
            <a:r>
              <a:rPr lang="en-US" altLang="ja-JP" sz="1100" dirty="0"/>
              <a:t>3</a:t>
            </a:r>
            <a:r>
              <a:rPr lang="ja-JP" altLang="ja-JP" sz="1100" dirty="0"/>
              <a:t>）企業組織</a:t>
            </a:r>
            <a:r>
              <a:rPr lang="ja-JP" altLang="ja-JP" sz="1100" b="1" dirty="0"/>
              <a:t>運営上の問題</a:t>
            </a:r>
            <a:r>
              <a:rPr lang="ja-JP" altLang="ja-JP" sz="1100" dirty="0"/>
              <a:t>も考えられる。</a:t>
            </a:r>
            <a:endParaRPr lang="en-US" altLang="ja-JP" sz="1100" dirty="0"/>
          </a:p>
          <a:p>
            <a:pPr hangingPunct="0"/>
            <a:endParaRPr lang="en-US" altLang="ja-JP" sz="1100" dirty="0"/>
          </a:p>
        </p:txBody>
      </p:sp>
      <p:sp>
        <p:nvSpPr>
          <p:cNvPr id="69" name="テキスト ボックス 68"/>
          <p:cNvSpPr txBox="1"/>
          <p:nvPr/>
        </p:nvSpPr>
        <p:spPr>
          <a:xfrm>
            <a:off x="4903135" y="1196752"/>
            <a:ext cx="1492827" cy="307777"/>
          </a:xfrm>
          <a:prstGeom prst="rect">
            <a:avLst/>
          </a:prstGeom>
          <a:noFill/>
        </p:spPr>
        <p:txBody>
          <a:bodyPr wrap="square" rtlCol="0">
            <a:spAutoFit/>
          </a:bodyPr>
          <a:lstStyle/>
          <a:p>
            <a:r>
              <a:rPr kumimoji="1" lang="ja-JP" altLang="en-US" sz="1400" b="1" dirty="0"/>
              <a:t>☞</a:t>
            </a:r>
            <a:r>
              <a:rPr lang="ja-JP" altLang="en-US" sz="1400" b="1" dirty="0"/>
              <a:t>具体例</a:t>
            </a:r>
            <a:endParaRPr kumimoji="1" lang="ja-JP" altLang="en-US" sz="1400" b="1" dirty="0"/>
          </a:p>
        </p:txBody>
      </p:sp>
    </p:spTree>
    <p:extLst>
      <p:ext uri="{BB962C8B-B14F-4D97-AF65-F5344CB8AC3E}">
        <p14:creationId xmlns:p14="http://schemas.microsoft.com/office/powerpoint/2010/main" val="2801211985"/>
      </p:ext>
    </p:extLst>
  </p:cSld>
  <p:clrMapOvr>
    <a:masterClrMapping/>
  </p:clrMapOvr>
  <mc:AlternateContent xmlns:mc="http://schemas.openxmlformats.org/markup-compatibility/2006" xmlns:p14="http://schemas.microsoft.com/office/powerpoint/2010/main">
    <mc:Choice Requires="p14">
      <p:transition spd="slow" p14:dur="2000" advTm="467"/>
    </mc:Choice>
    <mc:Fallback xmlns="">
      <p:transition spd="slow" advTm="467"/>
    </mc:Fallback>
  </mc:AlternateContent>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13218</TotalTime>
  <Words>2513</Words>
  <Application>Microsoft Office PowerPoint</Application>
  <PresentationFormat>画面に合わせる (4:3)</PresentationFormat>
  <Paragraphs>1741</Paragraphs>
  <Slides>39</Slides>
  <Notes>1</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39</vt:i4>
      </vt:variant>
    </vt:vector>
  </HeadingPairs>
  <TitlesOfParts>
    <vt:vector size="43" baseType="lpstr">
      <vt:lpstr>Meiryo UI</vt:lpstr>
      <vt:lpstr>Arial</vt:lpstr>
      <vt:lpstr>Calibri</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Microsoft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kodato</dc:creator>
  <cp:lastModifiedBy>村上 徹</cp:lastModifiedBy>
  <cp:revision>2</cp:revision>
  <cp:lastPrinted>2016-06-13T08:14:03Z</cp:lastPrinted>
  <dcterms:created xsi:type="dcterms:W3CDTF">2015-04-09T07:50:16Z</dcterms:created>
  <dcterms:modified xsi:type="dcterms:W3CDTF">2019-09-17T05:34:06Z</dcterms:modified>
</cp:coreProperties>
</file>

<file path=docProps/thumbnail.jpeg>
</file>