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80" r:id="rId2"/>
    <p:sldId id="256" r:id="rId3"/>
    <p:sldId id="288" r:id="rId4"/>
    <p:sldId id="265" r:id="rId5"/>
    <p:sldId id="281" r:id="rId6"/>
    <p:sldId id="287" r:id="rId7"/>
    <p:sldId id="266" r:id="rId8"/>
    <p:sldId id="270" r:id="rId9"/>
    <p:sldId id="289" r:id="rId10"/>
  </p:sldIdLst>
  <p:sldSz cx="9144000" cy="6858000" type="screen4x3"/>
  <p:notesSz cx="7053263" cy="10180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FFFFFF"/>
    <a:srgbClr val="00CCFF"/>
    <a:srgbClr val="FFFF99"/>
    <a:srgbClr val="FF0066"/>
    <a:srgbClr val="FF99CC"/>
    <a:srgbClr val="00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26" autoAdjust="0"/>
    <p:restoredTop sz="94660"/>
  </p:normalViewPr>
  <p:slideViewPr>
    <p:cSldViewPr>
      <p:cViewPr>
        <p:scale>
          <a:sx n="160" d="100"/>
          <a:sy n="160" d="100"/>
        </p:scale>
        <p:origin x="-3168" y="-1704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509588"/>
          </a:xfrm>
          <a:prstGeom prst="rect">
            <a:avLst/>
          </a:prstGeom>
        </p:spPr>
        <p:txBody>
          <a:bodyPr vert="horz" lIns="91461" tIns="45730" rIns="91461" bIns="4573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95741" y="0"/>
            <a:ext cx="3055937" cy="509588"/>
          </a:xfrm>
          <a:prstGeom prst="rect">
            <a:avLst/>
          </a:prstGeom>
        </p:spPr>
        <p:txBody>
          <a:bodyPr vert="horz" lIns="91461" tIns="45730" rIns="91461" bIns="45730" rtlCol="0"/>
          <a:lstStyle>
            <a:lvl1pPr algn="r">
              <a:defRPr sz="1200"/>
            </a:lvl1pPr>
          </a:lstStyle>
          <a:p>
            <a:fld id="{499F7A4D-C8D1-4443-8038-0ADE69A2BA7C}" type="datetimeFigureOut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763588"/>
            <a:ext cx="5089525" cy="381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61" tIns="45730" rIns="91461" bIns="4573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4851" y="4835527"/>
            <a:ext cx="5643563" cy="4581525"/>
          </a:xfrm>
          <a:prstGeom prst="rect">
            <a:avLst/>
          </a:prstGeom>
        </p:spPr>
        <p:txBody>
          <a:bodyPr vert="horz" lIns="91461" tIns="45730" rIns="91461" bIns="4573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669465"/>
            <a:ext cx="3055938" cy="509587"/>
          </a:xfrm>
          <a:prstGeom prst="rect">
            <a:avLst/>
          </a:prstGeom>
        </p:spPr>
        <p:txBody>
          <a:bodyPr vert="horz" lIns="91461" tIns="45730" rIns="91461" bIns="4573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95741" y="9669465"/>
            <a:ext cx="3055937" cy="509587"/>
          </a:xfrm>
          <a:prstGeom prst="rect">
            <a:avLst/>
          </a:prstGeom>
        </p:spPr>
        <p:txBody>
          <a:bodyPr vert="horz" lIns="91461" tIns="45730" rIns="91461" bIns="45730" rtlCol="0" anchor="b"/>
          <a:lstStyle>
            <a:lvl1pPr algn="r">
              <a:defRPr sz="1200"/>
            </a:lvl1pPr>
          </a:lstStyle>
          <a:p>
            <a:fld id="{DD350EAA-42D5-4B7D-9BD0-4CD0B064AF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35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F3E1-AAF2-4880-A9D8-82FA3FAD8372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43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8693-4F77-4BDB-8426-AC4C19AA0F5C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51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BCDF-E34B-4507-BE60-1CC60E4DF829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91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FBA16-C70D-461B-BF46-B0D6F2D4913F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9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250-2990-4D26-B96E-2D50DF772D75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00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1633-6D4B-439E-B975-62785F35FE8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18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954B4-390B-4446-8477-C8A1A165450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98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2C10D-7BE0-4FA6-B7CC-1F1C6B05BE98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58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788F-B1B5-41D0-83D8-FA9E607DA6C7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9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A9EE-89C6-45B7-BF4A-1B12B96D102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5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DE01-1C0A-4336-86E2-CA5C3CD03E79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4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A4543-77DB-47A6-97BE-ED2682FD185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7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4572000" y="36004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076056" y="539389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使命感</a:t>
            </a:r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</a:p>
        </p:txBody>
      </p:sp>
      <p:sp>
        <p:nvSpPr>
          <p:cNvPr id="33" name="フレーム 32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192006" y="971323"/>
            <a:ext cx="4169892" cy="2657869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2027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932038" y="5310166"/>
            <a:ext cx="3741857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①お客様に語り、想いをお客様と共有する。</a:t>
            </a:r>
            <a:endParaRPr lang="en-US" altLang="ja-JP" sz="1200" dirty="0"/>
          </a:p>
          <a:p>
            <a:r>
              <a:rPr lang="ja-JP" altLang="en-US" sz="1200" dirty="0"/>
              <a:t>②企業の目的や使命、提供すべき企業価値を記載。</a:t>
            </a:r>
            <a:endParaRPr lang="en-US" altLang="ja-JP" sz="1200" dirty="0"/>
          </a:p>
          <a:p>
            <a:r>
              <a:rPr lang="ja-JP" altLang="en-US" sz="1200" dirty="0"/>
              <a:t>③</a:t>
            </a:r>
            <a:r>
              <a:rPr lang="ja-JP" altLang="en-US" sz="1200" dirty="0">
                <a:solidFill>
                  <a:srgbClr val="FF0000"/>
                </a:solidFill>
              </a:rPr>
              <a:t>将来あるべき姿</a:t>
            </a:r>
            <a:r>
              <a:rPr lang="ja-JP" altLang="en-US" sz="1200" dirty="0"/>
              <a:t>を文字の置き換えたもの。</a:t>
            </a:r>
            <a:endParaRPr lang="en-US" altLang="ja-JP" sz="1200" dirty="0"/>
          </a:p>
          <a:p>
            <a:r>
              <a:rPr lang="ja-JP" altLang="en-US" sz="1200" dirty="0"/>
              <a:t>④単純明快（短い文字で伝わる文章）</a:t>
            </a:r>
            <a:endParaRPr lang="en-US" altLang="ja-JP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931466" y="6422488"/>
            <a:ext cx="3731595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我が社は、世の中に何を提供しますか？</a:t>
            </a:r>
            <a:endParaRPr lang="en-US" altLang="ja-JP" sz="12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932039" y="1301884"/>
            <a:ext cx="3762421" cy="366254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normAutofit/>
          </a:bodyPr>
          <a:lstStyle/>
          <a:p>
            <a:pPr hangingPunct="0"/>
            <a:r>
              <a:rPr lang="ja-JP" altLang="en-US" sz="1200" b="1" dirty="0"/>
              <a:t>使命感</a:t>
            </a:r>
            <a:r>
              <a:rPr lang="ja-JP" altLang="ja-JP" sz="1200" b="1" dirty="0"/>
              <a:t>（</a:t>
            </a:r>
            <a:r>
              <a:rPr lang="ja-JP" altLang="ja-JP" sz="1200" b="1" dirty="0">
                <a:solidFill>
                  <a:srgbClr val="FF0000"/>
                </a:solidFill>
              </a:rPr>
              <a:t>お客様と共有</a:t>
            </a:r>
            <a:r>
              <a:rPr lang="ja-JP" altLang="ja-JP" sz="1200" b="1" dirty="0"/>
              <a:t>する）</a:t>
            </a:r>
            <a:endParaRPr lang="ja-JP" altLang="ja-JP" sz="1200" dirty="0"/>
          </a:p>
          <a:p>
            <a:pPr hangingPunct="0"/>
            <a:r>
              <a:rPr lang="ja-JP" altLang="en-US" sz="1200" b="1" dirty="0"/>
              <a:t>　</a:t>
            </a:r>
            <a:r>
              <a:rPr lang="ja-JP" altLang="ja-JP" sz="1200" b="1" dirty="0"/>
              <a:t>日本中の中小企業を元気にする（念ずれば花ひらく）</a:t>
            </a:r>
            <a:endParaRPr lang="ja-JP" altLang="ja-JP" sz="1200" dirty="0"/>
          </a:p>
          <a:p>
            <a:pPr hangingPunct="0"/>
            <a:r>
              <a:rPr lang="ja-JP" altLang="en-US" sz="1200" b="1" dirty="0"/>
              <a:t>　　　</a:t>
            </a:r>
            <a:r>
              <a:rPr lang="ja-JP" altLang="ja-JP" sz="1200" b="1" dirty="0"/>
              <a:t>（</a:t>
            </a:r>
            <a:r>
              <a:rPr lang="ja-JP" altLang="ja-JP" sz="1200" b="1" dirty="0">
                <a:solidFill>
                  <a:srgbClr val="FF0000"/>
                </a:solidFill>
              </a:rPr>
              <a:t>単純明快でなければなかなか浸透しない</a:t>
            </a:r>
            <a:r>
              <a:rPr lang="ja-JP" altLang="ja-JP" sz="1200" b="1" dirty="0"/>
              <a:t>）</a:t>
            </a:r>
            <a:endParaRPr lang="en-US" altLang="ja-JP" sz="1300" b="1" dirty="0"/>
          </a:p>
          <a:p>
            <a:pPr hangingPunct="0"/>
            <a:r>
              <a:rPr lang="ja-JP" altLang="ja-JP" sz="1200" b="1" dirty="0"/>
              <a:t>私達 の 夢</a:t>
            </a:r>
            <a:endParaRPr lang="ja-JP" altLang="ja-JP" sz="1200" dirty="0"/>
          </a:p>
          <a:p>
            <a:pPr hangingPunct="0"/>
            <a:r>
              <a:rPr lang="ja-JP" altLang="en-US" sz="1100" b="1" dirty="0"/>
              <a:t>　</a:t>
            </a:r>
            <a:r>
              <a:rPr lang="ja-JP" altLang="ja-JP" sz="1150" b="1" dirty="0"/>
              <a:t>私達の夢は、日本で一番お客様から喜ばれる数の多い</a:t>
            </a:r>
            <a:r>
              <a:rPr lang="ja-JP" altLang="en-US" sz="1150" b="1" dirty="0"/>
              <a:t>コンサルティング会社</a:t>
            </a:r>
            <a:r>
              <a:rPr lang="ja-JP" altLang="ja-JP" sz="1150" b="1" dirty="0"/>
              <a:t>になることです。</a:t>
            </a:r>
            <a:endParaRPr lang="en-US" altLang="ja-JP" sz="1150" b="1" dirty="0"/>
          </a:p>
          <a:p>
            <a:pPr hangingPunct="0"/>
            <a:endParaRPr lang="en-US" altLang="ja-JP" sz="1150" b="1" dirty="0"/>
          </a:p>
          <a:p>
            <a:pPr hangingPunct="0"/>
            <a:r>
              <a:rPr lang="ja-JP" altLang="ja-JP" sz="1150" dirty="0"/>
              <a:t>① 私達の夢は、お客様に技術を売る前に、経営理念と一</a:t>
            </a:r>
            <a:r>
              <a:rPr lang="ja-JP" altLang="en-US" sz="1150" dirty="0"/>
              <a:t>　　　　　　　　　　　　　</a:t>
            </a:r>
            <a:r>
              <a:rPr lang="en-US" altLang="ja-JP" sz="1150" dirty="0"/>
              <a:t>           </a:t>
            </a:r>
          </a:p>
          <a:p>
            <a:pPr hangingPunct="0"/>
            <a:r>
              <a:rPr lang="en-US" altLang="ja-JP" sz="1150" dirty="0">
                <a:solidFill>
                  <a:srgbClr val="FF0000"/>
                </a:solidFill>
              </a:rPr>
              <a:t>    </a:t>
            </a:r>
            <a:r>
              <a:rPr lang="en-US" altLang="ja-JP" sz="1150" dirty="0"/>
              <a:t> </a:t>
            </a:r>
            <a:r>
              <a:rPr lang="ja-JP" altLang="ja-JP" sz="1150" dirty="0"/>
              <a:t>人一人の人間性を伝わるように伝え、日本の中小企業</a:t>
            </a:r>
            <a:r>
              <a:rPr lang="ja-JP" altLang="en-US" sz="1150" dirty="0">
                <a:solidFill>
                  <a:schemeClr val="bg1"/>
                </a:solidFill>
              </a:rPr>
              <a:t>□ </a:t>
            </a:r>
            <a:r>
              <a:rPr lang="ja-JP" altLang="en-US" sz="1150" dirty="0"/>
              <a:t>の</a:t>
            </a:r>
            <a:r>
              <a:rPr lang="ja-JP" altLang="ja-JP" sz="1150" dirty="0"/>
              <a:t>成長と全従業員そしてその家族が幸せになるお手伝</a:t>
            </a:r>
            <a:r>
              <a:rPr lang="en-US" altLang="ja-JP" sz="1150" dirty="0"/>
              <a:t>  </a:t>
            </a:r>
            <a:r>
              <a:rPr lang="ja-JP" altLang="en-US" sz="1150" dirty="0">
                <a:solidFill>
                  <a:schemeClr val="bg1"/>
                </a:solidFill>
              </a:rPr>
              <a:t>□ </a:t>
            </a:r>
            <a:r>
              <a:rPr lang="ja-JP" altLang="ja-JP" sz="1150" dirty="0"/>
              <a:t>いをして、お客様から喜ばれることです。</a:t>
            </a:r>
            <a:endParaRPr lang="en-US" altLang="ja-JP" sz="1150" dirty="0"/>
          </a:p>
          <a:p>
            <a:pPr hangingPunct="0"/>
            <a:r>
              <a:rPr lang="ja-JP" altLang="en-US" sz="1150" dirty="0"/>
              <a:t>ふぁ</a:t>
            </a:r>
            <a:endParaRPr lang="ja-JP" altLang="ja-JP" sz="1150" dirty="0"/>
          </a:p>
          <a:p>
            <a:pPr hangingPunct="0"/>
            <a:r>
              <a:rPr lang="ja-JP" altLang="ja-JP" sz="1150" dirty="0"/>
              <a:t>② 私達の夢は、全従業員が経営理念のもとに、同じ価値</a:t>
            </a:r>
            <a:r>
              <a:rPr lang="ja-JP" altLang="en-US" sz="1150" dirty="0">
                <a:solidFill>
                  <a:schemeClr val="bg1"/>
                </a:solidFill>
              </a:rPr>
              <a:t>□ </a:t>
            </a:r>
            <a:r>
              <a:rPr lang="ja-JP" altLang="ja-JP" sz="1150" dirty="0"/>
              <a:t>観を共有し、使命感に燃えて熱き心で仕事をして、会社</a:t>
            </a:r>
            <a:r>
              <a:rPr lang="ja-JP" altLang="en-US" sz="1150" dirty="0">
                <a:solidFill>
                  <a:schemeClr val="bg1"/>
                </a:solidFill>
              </a:rPr>
              <a:t>□ </a:t>
            </a:r>
            <a:r>
              <a:rPr lang="ja-JP" altLang="ja-JP" sz="1150" dirty="0"/>
              <a:t>も社員もお客様のモデルになることです。そして、「理念</a:t>
            </a:r>
            <a:r>
              <a:rPr lang="ja-JP" altLang="en-US" sz="1150" dirty="0">
                <a:solidFill>
                  <a:schemeClr val="bg1"/>
                </a:solidFill>
              </a:rPr>
              <a:t>□ </a:t>
            </a:r>
            <a:r>
              <a:rPr lang="ja-JP" altLang="ja-JP" sz="1150" dirty="0"/>
              <a:t>の金太郎飴」をめざすことです。</a:t>
            </a:r>
            <a:endParaRPr lang="en-US" altLang="ja-JP" sz="1150" dirty="0"/>
          </a:p>
          <a:p>
            <a:pPr hangingPunct="0"/>
            <a:endParaRPr lang="ja-JP" altLang="ja-JP" sz="1150" dirty="0"/>
          </a:p>
          <a:p>
            <a:pPr hangingPunct="0"/>
            <a:r>
              <a:rPr lang="en-US" altLang="ja-JP" sz="1150" dirty="0"/>
              <a:t> </a:t>
            </a:r>
            <a:r>
              <a:rPr lang="ja-JP" altLang="ja-JP" sz="1150" dirty="0"/>
              <a:t>③ 私達の夢は、心の温かい会社</a:t>
            </a:r>
            <a:r>
              <a:rPr lang="ja-JP" altLang="en-US" sz="1150" dirty="0"/>
              <a:t>、</a:t>
            </a:r>
            <a:r>
              <a:rPr lang="ja-JP" altLang="ja-JP" sz="1150" dirty="0"/>
              <a:t>心根のやさしい人間の</a:t>
            </a:r>
            <a:r>
              <a:rPr lang="ja-JP" altLang="en-US" sz="1150" dirty="0">
                <a:solidFill>
                  <a:schemeClr val="bg1"/>
                </a:solidFill>
              </a:rPr>
              <a:t>□  </a:t>
            </a:r>
            <a:r>
              <a:rPr lang="ja-JP" altLang="ja-JP" sz="1150" dirty="0"/>
              <a:t>集団になること。そして、社員とその家族に真に喜ばれ</a:t>
            </a:r>
            <a:r>
              <a:rPr lang="ja-JP" altLang="en-US" sz="1150" dirty="0">
                <a:solidFill>
                  <a:schemeClr val="bg1"/>
                </a:solidFill>
              </a:rPr>
              <a:t>□  </a:t>
            </a:r>
            <a:r>
              <a:rPr lang="ja-JP" altLang="ja-JP" sz="1150" dirty="0" err="1"/>
              <a:t>る</a:t>
            </a:r>
            <a:r>
              <a:rPr lang="ja-JP" altLang="ja-JP" sz="1150" dirty="0"/>
              <a:t>会社になることです。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932038" y="4990252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932039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70965" y="6114711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72047" y="534109"/>
            <a:ext cx="331983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b="1" dirty="0"/>
              <a:t>使命感（志）</a:t>
            </a:r>
            <a:endParaRPr kumimoji="1" lang="ja-JP" altLang="en-US" sz="2500" b="1" dirty="0"/>
          </a:p>
        </p:txBody>
      </p:sp>
      <p:sp>
        <p:nvSpPr>
          <p:cNvPr id="38" name="フレーム 37"/>
          <p:cNvSpPr/>
          <p:nvPr/>
        </p:nvSpPr>
        <p:spPr>
          <a:xfrm>
            <a:off x="192006" y="3789040"/>
            <a:ext cx="4169892" cy="2992670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32088" y="3928423"/>
            <a:ext cx="406234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ja-JP" altLang="en-US" sz="1600" dirty="0"/>
              <a:t>　</a:t>
            </a:r>
            <a:r>
              <a:rPr lang="ja-JP" altLang="ja-JP" sz="1600" dirty="0"/>
              <a:t>この経営計画書は、家族の期待と責任を一身に背負っている社員が、</a:t>
            </a:r>
            <a:r>
              <a:rPr lang="ja-JP" altLang="ja-JP" sz="1600" b="1" dirty="0"/>
              <a:t>未来に夢と希望を持ち</a:t>
            </a:r>
            <a:r>
              <a:rPr lang="ja-JP" altLang="ja-JP" sz="1600" dirty="0"/>
              <a:t>、</a:t>
            </a:r>
            <a:r>
              <a:rPr lang="ja-JP" altLang="ja-JP" sz="1600" b="1" dirty="0"/>
              <a:t>感動</a:t>
            </a:r>
            <a:r>
              <a:rPr lang="ja-JP" altLang="ja-JP" sz="1600" dirty="0"/>
              <a:t>と</a:t>
            </a:r>
            <a:r>
              <a:rPr lang="ja-JP" altLang="ja-JP" sz="1600" b="1" dirty="0"/>
              <a:t>感謝</a:t>
            </a:r>
            <a:r>
              <a:rPr lang="ja-JP" altLang="ja-JP" sz="1600" dirty="0"/>
              <a:t>の人生を送るため、</a:t>
            </a:r>
            <a:r>
              <a:rPr lang="ja-JP" altLang="ja-JP" sz="1600" b="1" dirty="0"/>
              <a:t>経営方針と数字による目標</a:t>
            </a:r>
            <a:r>
              <a:rPr lang="ja-JP" altLang="ja-JP" sz="1600" dirty="0"/>
              <a:t>を明確にし、何をしなければならないか、何をしてはいけないかを、熱い願いを込めて書き上げたものです。</a:t>
            </a:r>
          </a:p>
          <a:p>
            <a:pPr hangingPunct="0"/>
            <a:r>
              <a:rPr lang="ja-JP" altLang="en-US" sz="1600" b="1" dirty="0"/>
              <a:t>　</a:t>
            </a:r>
            <a:r>
              <a:rPr lang="ja-JP" altLang="ja-JP" sz="1600" b="1" dirty="0"/>
              <a:t>社長の努めは社員第一主義（</a:t>
            </a:r>
            <a:r>
              <a:rPr lang="en-US" altLang="ja-JP" sz="1600" b="1" dirty="0"/>
              <a:t>ES</a:t>
            </a:r>
            <a:r>
              <a:rPr lang="ja-JP" altLang="ja-JP" sz="1600" b="1" dirty="0"/>
              <a:t>）</a:t>
            </a:r>
            <a:r>
              <a:rPr lang="ja-JP" altLang="ja-JP" sz="1600" dirty="0"/>
              <a:t>により社員がやりがいのある仕事が出来る条件、</a:t>
            </a:r>
            <a:r>
              <a:rPr lang="ja-JP" altLang="ja-JP" sz="1600" b="1" dirty="0"/>
              <a:t>環境を整える</a:t>
            </a:r>
            <a:r>
              <a:rPr lang="ja-JP" altLang="ja-JP" sz="1600" dirty="0"/>
              <a:t>ことです。</a:t>
            </a:r>
            <a:endParaRPr lang="en-US" altLang="ja-JP" sz="1600" dirty="0"/>
          </a:p>
          <a:p>
            <a:pPr hangingPunct="0"/>
            <a:r>
              <a:rPr lang="ja-JP" altLang="en-US" sz="1600" b="1" dirty="0"/>
              <a:t>　</a:t>
            </a:r>
            <a:r>
              <a:rPr lang="ja-JP" altLang="ja-JP" sz="1600" b="1" dirty="0"/>
              <a:t>社員の努めは、お客様第一主義（</a:t>
            </a:r>
            <a:r>
              <a:rPr lang="en-US" altLang="ja-JP" sz="1600" b="1" dirty="0"/>
              <a:t>CS</a:t>
            </a:r>
            <a:r>
              <a:rPr lang="ja-JP" altLang="ja-JP" sz="1600" b="1" dirty="0"/>
              <a:t>）</a:t>
            </a:r>
            <a:r>
              <a:rPr lang="ja-JP" altLang="ja-JP" sz="1600" dirty="0"/>
              <a:t>により経営ビジョンを実現することです。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79512" y="-273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使命感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志）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1" name="グループ化 40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47" name="フリーフォーム 46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33CCFF"/>
                </a:solidFill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49" name="フリーフォーム 48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50" name="フリーフォーム 49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24" name="フリーフォーム 23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</p:spTree>
    <p:extLst>
      <p:ext uri="{BB962C8B-B14F-4D97-AF65-F5344CB8AC3E}">
        <p14:creationId xmlns:p14="http://schemas.microsoft.com/office/powerpoint/2010/main" val="119073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7"/>
    </mc:Choice>
    <mc:Fallback xmlns="">
      <p:transition spd="slow" advTm="827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4572000" y="36004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076056" y="539389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ポイント解説～経営理念～</a:t>
            </a:r>
          </a:p>
        </p:txBody>
      </p:sp>
      <p:sp>
        <p:nvSpPr>
          <p:cNvPr id="33" name="フレーム 32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4" name="フレーム 33"/>
          <p:cNvSpPr/>
          <p:nvPr/>
        </p:nvSpPr>
        <p:spPr>
          <a:xfrm>
            <a:off x="179512" y="4077071"/>
            <a:ext cx="4248472" cy="2704639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2027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964192" y="3984891"/>
            <a:ext cx="3741857" cy="175432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</a:t>
            </a:r>
            <a:r>
              <a:rPr kumimoji="1" lang="ja-JP" altLang="en-US" sz="1200" dirty="0"/>
              <a:t>経営理念は社長の持つ人生観・使命感・哲学から生</a:t>
            </a:r>
            <a:r>
              <a:rPr kumimoji="1" lang="ja-JP" altLang="en-US" sz="1200" dirty="0">
                <a:solidFill>
                  <a:schemeClr val="bg1"/>
                </a:solidFill>
              </a:rPr>
              <a:t>□</a:t>
            </a:r>
            <a:r>
              <a:rPr kumimoji="1" lang="ja-JP" altLang="en-US" sz="1200" dirty="0"/>
              <a:t>まれ</a:t>
            </a:r>
            <a:r>
              <a:rPr kumimoji="1" lang="ja-JP" altLang="en-US" sz="1200" dirty="0" err="1"/>
              <a:t>る</a:t>
            </a:r>
            <a:r>
              <a:rPr kumimoji="1" lang="ja-JP" altLang="en-US" sz="1200" dirty="0"/>
              <a:t>ものです。</a:t>
            </a:r>
            <a:endParaRPr kumimoji="1" lang="en-US" altLang="ja-JP" sz="1200" dirty="0"/>
          </a:p>
          <a:p>
            <a:r>
              <a:rPr lang="ja-JP" altLang="en-US" sz="1200" dirty="0"/>
              <a:t>②</a:t>
            </a:r>
            <a:r>
              <a:rPr lang="ja-JP" altLang="en-US" sz="1200" dirty="0">
                <a:solidFill>
                  <a:srgbClr val="FF0000"/>
                </a:solidFill>
              </a:rPr>
              <a:t>何のために事業経営をするかという基本姿勢</a:t>
            </a:r>
            <a:r>
              <a:rPr lang="ja-JP" altLang="en-US" sz="1200" dirty="0"/>
              <a:t>を示す</a:t>
            </a:r>
            <a:r>
              <a:rPr lang="ja-JP" altLang="en-US" sz="1200" dirty="0">
                <a:solidFill>
                  <a:schemeClr val="bg1"/>
                </a:solidFill>
              </a:rPr>
              <a:t>□</a:t>
            </a:r>
            <a:r>
              <a:rPr lang="ja-JP" altLang="en-US" sz="1200" dirty="0"/>
              <a:t>のが経営理念です。</a:t>
            </a:r>
            <a:endParaRPr lang="en-US" altLang="ja-JP" sz="1200" dirty="0"/>
          </a:p>
          <a:p>
            <a:r>
              <a:rPr kumimoji="1" lang="ja-JP" altLang="en-US" sz="1200" dirty="0"/>
              <a:t>③経営理念を実践するのは社員です。「社員の幸せ」が</a:t>
            </a:r>
            <a:r>
              <a:rPr kumimoji="1" lang="ja-JP" altLang="en-US" sz="1200" dirty="0">
                <a:solidFill>
                  <a:schemeClr val="bg1"/>
                </a:solidFill>
              </a:rPr>
              <a:t>□</a:t>
            </a:r>
            <a:r>
              <a:rPr kumimoji="1" lang="ja-JP" altLang="en-US" sz="1200" dirty="0"/>
              <a:t>キーワードです。順番も重要となります。</a:t>
            </a:r>
            <a:endParaRPr kumimoji="1" lang="en-US" altLang="ja-JP" sz="1200" dirty="0"/>
          </a:p>
          <a:p>
            <a:r>
              <a:rPr lang="ja-JP" altLang="en-US" sz="1200" dirty="0"/>
              <a:t>④</a:t>
            </a:r>
            <a:r>
              <a:rPr lang="ja-JP" altLang="en-US" sz="1200" dirty="0">
                <a:solidFill>
                  <a:srgbClr val="FF0000"/>
                </a:solidFill>
              </a:rPr>
              <a:t>全社員で共有</a:t>
            </a:r>
            <a:r>
              <a:rPr lang="ja-JP" altLang="en-US" sz="1200" dirty="0"/>
              <a:t>できるよう、</a:t>
            </a:r>
            <a:r>
              <a:rPr lang="ja-JP" altLang="en-US" sz="1200" dirty="0">
                <a:solidFill>
                  <a:srgbClr val="FF0000"/>
                </a:solidFill>
              </a:rPr>
              <a:t>短い言葉</a:t>
            </a:r>
            <a:r>
              <a:rPr lang="ja-JP" altLang="en-US" sz="1200" dirty="0"/>
              <a:t>で簡潔なものにし</a:t>
            </a:r>
            <a:r>
              <a:rPr lang="ja-JP" altLang="en-US" sz="1200" dirty="0">
                <a:solidFill>
                  <a:schemeClr val="bg1"/>
                </a:solidFill>
              </a:rPr>
              <a:t>□</a:t>
            </a:r>
            <a:r>
              <a:rPr lang="ja-JP" altLang="en-US" sz="1200" dirty="0" err="1"/>
              <a:t>て</a:t>
            </a:r>
            <a:r>
              <a:rPr lang="ja-JP" altLang="en-US" sz="1200" dirty="0"/>
              <a:t>下さい。（社員が納得し、理解できるような経営理念</a:t>
            </a:r>
            <a:r>
              <a:rPr lang="ja-JP" altLang="en-US" sz="1200" dirty="0">
                <a:solidFill>
                  <a:schemeClr val="bg1"/>
                </a:solidFill>
              </a:rPr>
              <a:t>□</a:t>
            </a:r>
            <a:r>
              <a:rPr lang="ja-JP" altLang="en-US" sz="1200" dirty="0"/>
              <a:t>でなければ絵に描いたもちとなります）</a:t>
            </a:r>
            <a:endParaRPr kumimoji="1" lang="en-US" altLang="ja-JP" sz="12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974454" y="6162110"/>
            <a:ext cx="3731595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会社にとって外せないキーワードは何ですか？</a:t>
            </a:r>
            <a:endParaRPr lang="en-US" altLang="ja-JP" sz="12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923774" y="1301884"/>
            <a:ext cx="3832955" cy="204671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hangingPunct="0"/>
            <a:r>
              <a:rPr lang="ja-JP" altLang="ja-JP" sz="1200" b="1" dirty="0"/>
              <a:t>経 営理 念（ </a:t>
            </a:r>
            <a:r>
              <a:rPr lang="ja-JP" altLang="ja-JP" sz="1200" b="1" dirty="0">
                <a:solidFill>
                  <a:srgbClr val="FF0000"/>
                </a:solidFill>
              </a:rPr>
              <a:t>全社員で共有</a:t>
            </a:r>
            <a:r>
              <a:rPr lang="ja-JP" altLang="ja-JP" sz="1200" b="1" dirty="0"/>
              <a:t>するもの）</a:t>
            </a:r>
            <a:endParaRPr lang="ja-JP" altLang="ja-JP" sz="1200" dirty="0"/>
          </a:p>
          <a:p>
            <a:pPr hangingPunct="0"/>
            <a:r>
              <a:rPr lang="ja-JP" altLang="en-US" sz="1200" b="1" dirty="0"/>
              <a:t>　</a:t>
            </a:r>
            <a:r>
              <a:rPr lang="ja-JP" altLang="ja-JP" sz="1200" b="1" dirty="0"/>
              <a:t>会社は社員を守る。社員は家族を守る。</a:t>
            </a:r>
            <a:endParaRPr lang="ja-JP" altLang="ja-JP" sz="1200" dirty="0"/>
          </a:p>
          <a:p>
            <a:pPr hangingPunct="0"/>
            <a:r>
              <a:rPr lang="en-US" altLang="ja-JP" sz="1200" dirty="0"/>
              <a:t> </a:t>
            </a:r>
            <a:endParaRPr lang="ja-JP" altLang="ja-JP" sz="1200" dirty="0"/>
          </a:p>
          <a:p>
            <a:pPr hangingPunct="0"/>
            <a:r>
              <a:rPr lang="ja-JP" altLang="ja-JP" sz="1200" b="1" dirty="0"/>
              <a:t>一、</a:t>
            </a:r>
            <a:r>
              <a:rPr lang="ja-JP" altLang="ja-JP" sz="1200" b="1" dirty="0">
                <a:solidFill>
                  <a:srgbClr val="FF0000"/>
                </a:solidFill>
              </a:rPr>
              <a:t>社員の幸せを追求</a:t>
            </a:r>
            <a:r>
              <a:rPr lang="ja-JP" altLang="ja-JP" sz="1200" b="1" dirty="0"/>
              <a:t>し、人間性を高める。</a:t>
            </a:r>
            <a:endParaRPr lang="ja-JP" altLang="ja-JP" sz="1200" dirty="0"/>
          </a:p>
          <a:p>
            <a:pPr hangingPunct="0"/>
            <a:r>
              <a:rPr lang="en-US" altLang="ja-JP" sz="1100" dirty="0"/>
              <a:t>(1)</a:t>
            </a:r>
            <a:r>
              <a:rPr lang="ja-JP" altLang="ja-JP" sz="1100" dirty="0"/>
              <a:t>一生あなたと家族を守る。</a:t>
            </a:r>
            <a:r>
              <a:rPr lang="en-US" altLang="ja-JP" sz="1100" dirty="0"/>
              <a:t>(</a:t>
            </a:r>
            <a:r>
              <a:rPr lang="ja-JP" altLang="ja-JP" sz="1100" dirty="0"/>
              <a:t>会社が全従業員に約束しま</a:t>
            </a:r>
            <a:r>
              <a:rPr lang="ja-JP" altLang="en-US" sz="1100" dirty="0"/>
              <a:t>す。</a:t>
            </a:r>
            <a:r>
              <a:rPr lang="en-US" altLang="ja-JP" sz="1100" dirty="0"/>
              <a:t>)</a:t>
            </a:r>
            <a:endParaRPr lang="ja-JP" altLang="ja-JP" sz="1100" dirty="0"/>
          </a:p>
          <a:p>
            <a:pPr hangingPunct="0"/>
            <a:r>
              <a:rPr lang="en-US" altLang="ja-JP" sz="1100" dirty="0"/>
              <a:t>(2)</a:t>
            </a:r>
            <a:r>
              <a:rPr lang="ja-JP" altLang="ja-JP" sz="1100" dirty="0"/>
              <a:t>よい習慣を身につける。</a:t>
            </a:r>
          </a:p>
          <a:p>
            <a:pPr hangingPunct="0"/>
            <a:r>
              <a:rPr lang="en-US" altLang="ja-JP" sz="1100" dirty="0"/>
              <a:t>(3)</a:t>
            </a:r>
            <a:r>
              <a:rPr lang="ja-JP" altLang="ja-JP" sz="1100" dirty="0"/>
              <a:t>常に考え行動する。</a:t>
            </a:r>
          </a:p>
          <a:p>
            <a:pPr hangingPunct="0"/>
            <a:r>
              <a:rPr lang="en-US" altLang="ja-JP" sz="1200" dirty="0"/>
              <a:t> </a:t>
            </a:r>
            <a:endParaRPr lang="ja-JP" altLang="ja-JP" sz="1200" dirty="0"/>
          </a:p>
          <a:p>
            <a:pPr hangingPunct="0"/>
            <a:r>
              <a:rPr lang="ja-JP" altLang="ja-JP" sz="1200" b="1" dirty="0"/>
              <a:t>二、 お客様に喜ばれ、感謝される。</a:t>
            </a:r>
            <a:endParaRPr lang="ja-JP" altLang="ja-JP" sz="1200" dirty="0"/>
          </a:p>
          <a:p>
            <a:pPr hangingPunct="0"/>
            <a:r>
              <a:rPr lang="en-US" altLang="ja-JP" sz="1100" dirty="0"/>
              <a:t>(1)</a:t>
            </a:r>
            <a:r>
              <a:rPr lang="ja-JP" altLang="ja-JP" sz="1100" dirty="0"/>
              <a:t>原理・原則にのっとった正しい経営をするように導く。</a:t>
            </a:r>
          </a:p>
          <a:p>
            <a:r>
              <a:rPr lang="en-US" altLang="ja-JP" sz="1100" dirty="0"/>
              <a:t>(2)</a:t>
            </a:r>
            <a:r>
              <a:rPr lang="ja-JP" altLang="ja-JP" sz="1100" dirty="0"/>
              <a:t>数字に強い経営者・幹部・社員を育てる。</a:t>
            </a:r>
            <a:endParaRPr kumimoji="1" lang="en-US" altLang="ja-JP" sz="11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957224" y="3635151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932039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4974454" y="5823556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6" name="正方形/長方形 5"/>
          <p:cNvSpPr/>
          <p:nvPr/>
        </p:nvSpPr>
        <p:spPr>
          <a:xfrm>
            <a:off x="269776" y="4227166"/>
            <a:ext cx="4067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ja-JP" altLang="en-US" sz="1600" b="1" dirty="0"/>
              <a:t>　</a:t>
            </a:r>
            <a:r>
              <a:rPr lang="ja-JP" altLang="ja-JP" sz="1600" b="1" dirty="0"/>
              <a:t>人が幸せになるために会社</a:t>
            </a:r>
            <a:r>
              <a:rPr lang="ja-JP" altLang="ja-JP" sz="1600" dirty="0"/>
              <a:t>があります。</a:t>
            </a:r>
            <a:endParaRPr lang="en-US" altLang="ja-JP" sz="1600" dirty="0"/>
          </a:p>
          <a:p>
            <a:pPr hangingPunct="0"/>
            <a:r>
              <a:rPr lang="ja-JP" altLang="ja-JP" sz="1600" dirty="0"/>
              <a:t>人が幸せになるとは、お金を稼ぐことでも、名誉を得ることでもありません。人としての「思いやり」「熱意ある誠実さ」「素直さ」「感謝する心」「心の美しさ」などの資質を高めることです。</a:t>
            </a:r>
            <a:r>
              <a:rPr lang="ja-JP" altLang="ja-JP" sz="1600" b="1" dirty="0"/>
              <a:t>会社は人間性を高める場所</a:t>
            </a:r>
            <a:r>
              <a:rPr lang="ja-JP" altLang="ja-JP" sz="1600" dirty="0"/>
              <a:t>です。</a:t>
            </a:r>
          </a:p>
          <a:p>
            <a:pPr hangingPunct="0"/>
            <a:endParaRPr lang="en-US" altLang="ja-JP" sz="1600" b="1" dirty="0"/>
          </a:p>
          <a:p>
            <a:pPr hangingPunct="0"/>
            <a:r>
              <a:rPr lang="ja-JP" altLang="en-US" sz="1600" b="1" dirty="0"/>
              <a:t>　</a:t>
            </a:r>
            <a:r>
              <a:rPr lang="ja-JP" altLang="ja-JP" sz="1600" b="1" dirty="0"/>
              <a:t>人間性は苦労して初めて磨かれていくものです。よって苦労することを我々は生き甲斐とする。</a:t>
            </a:r>
            <a:endParaRPr lang="ja-JP" altLang="ja-JP" sz="1600" dirty="0"/>
          </a:p>
        </p:txBody>
      </p:sp>
      <p:sp>
        <p:nvSpPr>
          <p:cNvPr id="48" name="フレーム 47"/>
          <p:cNvSpPr/>
          <p:nvPr/>
        </p:nvSpPr>
        <p:spPr>
          <a:xfrm>
            <a:off x="179512" y="971323"/>
            <a:ext cx="4248472" cy="3002382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172047" y="534109"/>
            <a:ext cx="149282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b="1" dirty="0"/>
              <a:t>経営理念</a:t>
            </a:r>
            <a:endParaRPr kumimoji="1" lang="ja-JP" altLang="en-US" sz="2500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79512" y="-273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経営理念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26" name="フリーフォーム 25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chemeClr val="bg1"/>
                </a:solidFill>
              </a:endParaRPr>
            </a:p>
          </p:txBody>
        </p:sp>
        <p:sp>
          <p:nvSpPr>
            <p:cNvPr id="27" name="フリーフォーム 26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33CCFF"/>
                  </a:solidFill>
                </a:rPr>
                <a:t>経営理念</a:t>
              </a:r>
            </a:p>
          </p:txBody>
        </p:sp>
        <p:sp>
          <p:nvSpPr>
            <p:cNvPr id="28" name="フリーフォーム 27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47" name="フリーフォーム 46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50" name="フリーフォーム 49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</p:spTree>
    <p:extLst>
      <p:ext uri="{BB962C8B-B14F-4D97-AF65-F5344CB8AC3E}">
        <p14:creationId xmlns:p14="http://schemas.microsoft.com/office/powerpoint/2010/main" val="54553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3"/>
    </mc:Choice>
    <mc:Fallback xmlns="">
      <p:transition spd="slow" advTm="130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フレーム 26"/>
          <p:cNvSpPr/>
          <p:nvPr/>
        </p:nvSpPr>
        <p:spPr>
          <a:xfrm>
            <a:off x="4683784" y="480506"/>
            <a:ext cx="4208696" cy="6301203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9174768" y="-1035496"/>
            <a:ext cx="220769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cxnSp>
        <p:nvCxnSpPr>
          <p:cNvPr id="144" name="直線コネクタ 143"/>
          <p:cNvCxnSpPr/>
          <p:nvPr/>
        </p:nvCxnSpPr>
        <p:spPr>
          <a:xfrm>
            <a:off x="4572000" y="36004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9512" y="-2738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短期利益</a:t>
            </a:r>
            <a:r>
              <a:rPr kumimoji="1"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計画</a:t>
            </a:r>
          </a:p>
        </p:txBody>
      </p:sp>
      <p:sp>
        <p:nvSpPr>
          <p:cNvPr id="39" name="Rectangle 95"/>
          <p:cNvSpPr>
            <a:spLocks noChangeArrowheads="1"/>
          </p:cNvSpPr>
          <p:nvPr/>
        </p:nvSpPr>
        <p:spPr bwMode="auto">
          <a:xfrm>
            <a:off x="9451975" y="10868025"/>
            <a:ext cx="293688" cy="201613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10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人</a:t>
            </a:r>
            <a:endParaRPr lang="ja-JP" altLang="en-US"/>
          </a:p>
        </p:txBody>
      </p:sp>
      <p:sp>
        <p:nvSpPr>
          <p:cNvPr id="40" name="Rectangle 96"/>
          <p:cNvSpPr>
            <a:spLocks noChangeArrowheads="1"/>
          </p:cNvSpPr>
          <p:nvPr/>
        </p:nvSpPr>
        <p:spPr bwMode="auto">
          <a:xfrm>
            <a:off x="9450388" y="11407775"/>
            <a:ext cx="300037" cy="217488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モノ</a:t>
            </a:r>
            <a:endParaRPr lang="ja-JP" altLang="en-US"/>
          </a:p>
        </p:txBody>
      </p:sp>
      <p:sp>
        <p:nvSpPr>
          <p:cNvPr id="41" name="Rectangle 97"/>
          <p:cNvSpPr>
            <a:spLocks noChangeArrowheads="1"/>
          </p:cNvSpPr>
          <p:nvPr/>
        </p:nvSpPr>
        <p:spPr bwMode="auto">
          <a:xfrm>
            <a:off x="9451975" y="11687175"/>
            <a:ext cx="293688" cy="200025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金利</a:t>
            </a:r>
            <a:endParaRPr lang="ja-JP" altLang="en-US"/>
          </a:p>
        </p:txBody>
      </p:sp>
      <p:sp>
        <p:nvSpPr>
          <p:cNvPr id="42" name="Rectangle 98"/>
          <p:cNvSpPr>
            <a:spLocks noChangeArrowheads="1"/>
          </p:cNvSpPr>
          <p:nvPr/>
        </p:nvSpPr>
        <p:spPr bwMode="auto">
          <a:xfrm>
            <a:off x="9451975" y="11945938"/>
            <a:ext cx="293688" cy="204787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未来</a:t>
            </a:r>
            <a:endParaRPr lang="ja-JP" altLang="en-US"/>
          </a:p>
        </p:txBody>
      </p:sp>
      <p:sp>
        <p:nvSpPr>
          <p:cNvPr id="43" name="Rectangle 95"/>
          <p:cNvSpPr>
            <a:spLocks noChangeArrowheads="1"/>
          </p:cNvSpPr>
          <p:nvPr/>
        </p:nvSpPr>
        <p:spPr bwMode="auto">
          <a:xfrm>
            <a:off x="9451975" y="10868025"/>
            <a:ext cx="293688" cy="201613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10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人</a:t>
            </a:r>
            <a:endParaRPr lang="ja-JP" altLang="en-US"/>
          </a:p>
        </p:txBody>
      </p:sp>
      <p:sp>
        <p:nvSpPr>
          <p:cNvPr id="44" name="Rectangle 96"/>
          <p:cNvSpPr>
            <a:spLocks noChangeArrowheads="1"/>
          </p:cNvSpPr>
          <p:nvPr/>
        </p:nvSpPr>
        <p:spPr bwMode="auto">
          <a:xfrm>
            <a:off x="9450388" y="11407775"/>
            <a:ext cx="300037" cy="217488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モノ</a:t>
            </a:r>
            <a:endParaRPr lang="ja-JP" altLang="en-US"/>
          </a:p>
        </p:txBody>
      </p:sp>
      <p:sp>
        <p:nvSpPr>
          <p:cNvPr id="45" name="Rectangle 97"/>
          <p:cNvSpPr>
            <a:spLocks noChangeArrowheads="1"/>
          </p:cNvSpPr>
          <p:nvPr/>
        </p:nvSpPr>
        <p:spPr bwMode="auto">
          <a:xfrm>
            <a:off x="9451975" y="11687175"/>
            <a:ext cx="293688" cy="200025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金利</a:t>
            </a:r>
            <a:endParaRPr lang="ja-JP" altLang="en-US"/>
          </a:p>
        </p:txBody>
      </p:sp>
      <p:sp>
        <p:nvSpPr>
          <p:cNvPr id="46" name="Rectangle 98"/>
          <p:cNvSpPr>
            <a:spLocks noChangeArrowheads="1"/>
          </p:cNvSpPr>
          <p:nvPr/>
        </p:nvSpPr>
        <p:spPr bwMode="auto">
          <a:xfrm>
            <a:off x="9451975" y="11945938"/>
            <a:ext cx="293688" cy="204787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未来</a:t>
            </a:r>
            <a:endParaRPr lang="ja-JP" altLang="en-US"/>
          </a:p>
        </p:txBody>
      </p:sp>
      <p:sp>
        <p:nvSpPr>
          <p:cNvPr id="47" name="Rectangle 95"/>
          <p:cNvSpPr>
            <a:spLocks noChangeArrowheads="1"/>
          </p:cNvSpPr>
          <p:nvPr/>
        </p:nvSpPr>
        <p:spPr bwMode="auto">
          <a:xfrm>
            <a:off x="9451975" y="10868025"/>
            <a:ext cx="293688" cy="201613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10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人</a:t>
            </a:r>
            <a:endParaRPr lang="ja-JP" altLang="en-US"/>
          </a:p>
        </p:txBody>
      </p:sp>
      <p:sp>
        <p:nvSpPr>
          <p:cNvPr id="48" name="Rectangle 96"/>
          <p:cNvSpPr>
            <a:spLocks noChangeArrowheads="1"/>
          </p:cNvSpPr>
          <p:nvPr/>
        </p:nvSpPr>
        <p:spPr bwMode="auto">
          <a:xfrm>
            <a:off x="9450388" y="11407775"/>
            <a:ext cx="300037" cy="217488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モノ</a:t>
            </a:r>
            <a:endParaRPr lang="ja-JP" altLang="en-US"/>
          </a:p>
        </p:txBody>
      </p:sp>
      <p:sp>
        <p:nvSpPr>
          <p:cNvPr id="49" name="Rectangle 97"/>
          <p:cNvSpPr>
            <a:spLocks noChangeArrowheads="1"/>
          </p:cNvSpPr>
          <p:nvPr/>
        </p:nvSpPr>
        <p:spPr bwMode="auto">
          <a:xfrm>
            <a:off x="9451975" y="11687175"/>
            <a:ext cx="293688" cy="200025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金利</a:t>
            </a:r>
            <a:endParaRPr lang="ja-JP" altLang="en-US"/>
          </a:p>
        </p:txBody>
      </p:sp>
      <p:sp>
        <p:nvSpPr>
          <p:cNvPr id="50" name="Rectangle 98"/>
          <p:cNvSpPr>
            <a:spLocks noChangeArrowheads="1"/>
          </p:cNvSpPr>
          <p:nvPr/>
        </p:nvSpPr>
        <p:spPr bwMode="auto">
          <a:xfrm>
            <a:off x="9451975" y="11945938"/>
            <a:ext cx="293688" cy="204787"/>
          </a:xfrm>
          <a:prstGeom prst="rect">
            <a:avLst/>
          </a:prstGeom>
          <a:solidFill>
            <a:srgbClr val="66FF66"/>
          </a:solidFill>
          <a:ln w="635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lIns="27432" tIns="18288" rIns="27432" bIns="18288" anchor="ctr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ja-JP" altLang="en-US" sz="800" b="0" i="0" u="none" strike="noStrike" baseline="0">
                <a:solidFill>
                  <a:srgbClr val="FFFFFF"/>
                </a:solidFill>
                <a:latin typeface="HG創英角ｺﾞｼｯｸUB"/>
                <a:ea typeface="HG創英角ｺﾞｼｯｸUB"/>
              </a:rPr>
              <a:t>未来</a:t>
            </a:r>
            <a:endParaRPr lang="ja-JP" altLang="en-US"/>
          </a:p>
        </p:txBody>
      </p:sp>
      <p:pic>
        <p:nvPicPr>
          <p:cNvPr id="53" name="Picture 26" descr="C:\Users\admin\Desktop\無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153" y="752138"/>
            <a:ext cx="3715303" cy="282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4788024" y="476672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u="sng" dirty="0"/>
              <a:t>ｼｭﾐﾚｰｼｮﾝ　</a:t>
            </a:r>
            <a:r>
              <a:rPr kumimoji="1" lang="en-US" altLang="ja-JP" sz="1200" b="1" u="sng" dirty="0"/>
              <a:t>1</a:t>
            </a:r>
            <a:endParaRPr kumimoji="1" lang="ja-JP" altLang="en-US" sz="1200" b="1" u="sng" dirty="0"/>
          </a:p>
        </p:txBody>
      </p:sp>
      <p:pic>
        <p:nvPicPr>
          <p:cNvPr id="57" name="Picture 26" descr="C:\Users\admin\Desktop\無題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480" y="3861048"/>
            <a:ext cx="3715303" cy="282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テキスト ボックス 57"/>
          <p:cNvSpPr txBox="1"/>
          <p:nvPr/>
        </p:nvSpPr>
        <p:spPr>
          <a:xfrm>
            <a:off x="4757351" y="3573016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u="sng" dirty="0"/>
              <a:t>ｼｭﾐﾚｰｼｮﾝ　</a:t>
            </a:r>
            <a:r>
              <a:rPr lang="en-US" altLang="ja-JP" sz="1200" b="1" u="sng" dirty="0"/>
              <a:t>2</a:t>
            </a:r>
            <a:endParaRPr kumimoji="1" lang="ja-JP" altLang="en-US" sz="1200" b="1" u="sng" dirty="0"/>
          </a:p>
        </p:txBody>
      </p:sp>
      <p:grpSp>
        <p:nvGrpSpPr>
          <p:cNvPr id="32" name="グループ化 31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33" name="フリーフォーム 32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短期</a:t>
              </a:r>
              <a:endParaRPr lang="en-US" altLang="ja-JP" sz="900" b="1" dirty="0">
                <a:solidFill>
                  <a:srgbClr val="33CCFF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33CCFF"/>
                  </a:solidFill>
                </a:rPr>
                <a:t>利益計画</a:t>
              </a: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38" name="フリーフォーム 37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  <p:pic>
        <p:nvPicPr>
          <p:cNvPr id="1026" name="Picture 2" descr="C:\Users\admin\Desktop\無題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4176464" cy="401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題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365104"/>
            <a:ext cx="4176464" cy="2394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188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"/>
    </mc:Choice>
    <mc:Fallback xmlns="">
      <p:transition spd="slow" advTm="49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フレーム 26"/>
          <p:cNvSpPr/>
          <p:nvPr/>
        </p:nvSpPr>
        <p:spPr>
          <a:xfrm>
            <a:off x="4683784" y="480506"/>
            <a:ext cx="4208696" cy="6301203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cxnSp>
        <p:nvCxnSpPr>
          <p:cNvPr id="144" name="直線コネクタ 143"/>
          <p:cNvCxnSpPr/>
          <p:nvPr/>
        </p:nvCxnSpPr>
        <p:spPr>
          <a:xfrm>
            <a:off x="4572000" y="36004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9512" y="-2738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中期事業計画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</a:t>
            </a:r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数字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 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19"/>
          <a:stretch/>
        </p:blipFill>
        <p:spPr>
          <a:xfrm>
            <a:off x="179512" y="458802"/>
            <a:ext cx="4392488" cy="6301201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25" name="フリーフォーム 24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29" name="フリーフォーム 28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30" name="フリーフォーム 29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32" name="フリーフォーム 31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中期</a:t>
              </a:r>
              <a:endParaRPr lang="en-US" altLang="ja-JP" sz="900" b="1" dirty="0">
                <a:solidFill>
                  <a:srgbClr val="33CCFF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事業計画</a:t>
              </a:r>
              <a:endParaRPr kumimoji="1" lang="en-US" altLang="ja-JP" sz="900" b="1" kern="1200" dirty="0">
                <a:solidFill>
                  <a:srgbClr val="33CCFF"/>
                </a:solidFill>
              </a:endParaRPr>
            </a:p>
          </p:txBody>
        </p:sp>
      </p:grpSp>
      <p:sp>
        <p:nvSpPr>
          <p:cNvPr id="33" name="フリーフォーム 32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  <p:pic>
        <p:nvPicPr>
          <p:cNvPr id="1026" name="Picture 2" descr="Z:\05社内管理\02プロジェクト\01経営計画発表会\第35期\34期　経営計画書Word版\000-表紙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8" t="7244" r="7793" b="11449"/>
          <a:stretch/>
        </p:blipFill>
        <p:spPr bwMode="auto">
          <a:xfrm>
            <a:off x="4784309" y="580639"/>
            <a:ext cx="4080687" cy="6179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651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9"/>
    </mc:Choice>
    <mc:Fallback xmlns="">
      <p:transition spd="slow" advTm="49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フレーム 26"/>
          <p:cNvSpPr/>
          <p:nvPr/>
        </p:nvSpPr>
        <p:spPr>
          <a:xfrm>
            <a:off x="4683784" y="480506"/>
            <a:ext cx="4208696" cy="6301203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9174768" y="-1035496"/>
            <a:ext cx="2207695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43" name="スライド番号プレースホルダー 1"/>
          <p:cNvSpPr txBox="1">
            <a:spLocks/>
          </p:cNvSpPr>
          <p:nvPr/>
        </p:nvSpPr>
        <p:spPr>
          <a:xfrm>
            <a:off x="7020272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816041" y="5118043"/>
            <a:ext cx="3932423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①数値計画に沿った内容の解説。</a:t>
            </a:r>
            <a:endParaRPr lang="en-US" altLang="ja-JP" sz="1200" dirty="0"/>
          </a:p>
          <a:p>
            <a:r>
              <a:rPr kumimoji="1" lang="ja-JP" altLang="en-US" sz="1200" dirty="0"/>
              <a:t>②</a:t>
            </a:r>
            <a:r>
              <a:rPr lang="ja-JP" altLang="en-US" sz="1200" dirty="0"/>
              <a:t>５年後の我が社の姿を記載します。</a:t>
            </a:r>
            <a:endParaRPr kumimoji="1" lang="en-US" altLang="ja-JP" sz="1200" dirty="0"/>
          </a:p>
          <a:p>
            <a:r>
              <a:rPr lang="ja-JP" altLang="en-US" sz="1200" dirty="0"/>
              <a:t>③未来に旗を立て、会社の進むべき方向性を明確に。</a:t>
            </a:r>
            <a:endParaRPr lang="en-US" altLang="ja-JP" sz="1200" dirty="0"/>
          </a:p>
          <a:p>
            <a:r>
              <a:rPr lang="ja-JP" altLang="en-US" sz="1200" dirty="0"/>
              <a:t>④社長の夢やロマンを具体的に記します。</a:t>
            </a:r>
            <a:endParaRPr lang="en-US" altLang="ja-JP" sz="1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816041" y="6265442"/>
            <a:ext cx="3932423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５年後の自社の経営環境（人数等）は具体的ですか？</a:t>
            </a:r>
            <a:endParaRPr lang="en-US" altLang="ja-JP" sz="12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816041" y="1302255"/>
            <a:ext cx="3932423" cy="347787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hangingPunct="0"/>
            <a:r>
              <a:rPr lang="ja-JP" altLang="ja-JP" sz="1100" b="1" dirty="0"/>
              <a:t>１．基本</a:t>
            </a:r>
            <a:endParaRPr lang="ja-JP" altLang="ja-JP" sz="1100" dirty="0"/>
          </a:p>
          <a:p>
            <a:pPr hangingPunct="0"/>
            <a:r>
              <a:rPr lang="en-US" altLang="ja-JP" sz="1100" dirty="0"/>
              <a:t>(1)  </a:t>
            </a:r>
            <a:r>
              <a:rPr lang="ja-JP" altLang="ja-JP" sz="1100" dirty="0"/>
              <a:t>新商品・新サービスを開発し、新市場を開拓し続ける。</a:t>
            </a:r>
          </a:p>
          <a:p>
            <a:pPr hangingPunct="0"/>
            <a:r>
              <a:rPr lang="en-US" altLang="ja-JP" sz="1100" dirty="0"/>
              <a:t>(2)  </a:t>
            </a:r>
            <a:r>
              <a:rPr lang="ja-JP" altLang="ja-JP" sz="1100" dirty="0"/>
              <a:t>常に会社を変化させ、</a:t>
            </a:r>
            <a:r>
              <a:rPr lang="ja-JP" altLang="ja-JP" sz="1100" b="1" dirty="0"/>
              <a:t>社員の意識と行動を変えていく</a:t>
            </a:r>
            <a:r>
              <a:rPr lang="ja-JP" altLang="ja-JP" sz="1100" dirty="0"/>
              <a:t>。</a:t>
            </a:r>
          </a:p>
          <a:p>
            <a:pPr hangingPunct="0"/>
            <a:r>
              <a:rPr lang="en-US" altLang="ja-JP" sz="1100" dirty="0"/>
              <a:t>(3)</a:t>
            </a:r>
            <a:r>
              <a:rPr lang="ja-JP" altLang="ja-JP" sz="1100" dirty="0"/>
              <a:t> </a:t>
            </a:r>
            <a:r>
              <a:rPr lang="en-US" altLang="ja-JP" sz="1100" dirty="0"/>
              <a:t> </a:t>
            </a:r>
            <a:r>
              <a:rPr lang="en-US" altLang="ja-JP" sz="1100" b="1" dirty="0"/>
              <a:t>10</a:t>
            </a:r>
            <a:r>
              <a:rPr lang="ja-JP" altLang="ja-JP" sz="1100" b="1" dirty="0"/>
              <a:t>％以上成長しない</a:t>
            </a:r>
            <a:r>
              <a:rPr lang="ja-JP" altLang="ja-JP" sz="1100" dirty="0"/>
              <a:t>。ただし毎年成長する。</a:t>
            </a:r>
            <a:r>
              <a:rPr lang="ja-JP" altLang="ja-JP" sz="1100" dirty="0">
                <a:solidFill>
                  <a:srgbClr val="FF0000"/>
                </a:solidFill>
              </a:rPr>
              <a:t>急成長では</a:t>
            </a:r>
            <a:r>
              <a:rPr lang="ja-JP" altLang="ja-JP" sz="1100" dirty="0" err="1">
                <a:solidFill>
                  <a:srgbClr val="FF0000"/>
                </a:solidFill>
              </a:rPr>
              <a:t>な</a:t>
            </a:r>
            <a:r>
              <a:rPr lang="ja-JP" altLang="en-US" sz="1100" dirty="0">
                <a:solidFill>
                  <a:srgbClr val="FF0000"/>
                </a:solidFill>
              </a:rPr>
              <a:t>　　　　　　　　　                  　　   </a:t>
            </a:r>
            <a:endParaRPr lang="en-US" altLang="ja-JP" sz="1100" dirty="0">
              <a:solidFill>
                <a:srgbClr val="FF0000"/>
              </a:solidFill>
            </a:endParaRPr>
          </a:p>
          <a:p>
            <a:pPr hangingPunct="0"/>
            <a:r>
              <a:rPr lang="ja-JP" altLang="en-US" sz="1100" dirty="0">
                <a:solidFill>
                  <a:srgbClr val="FF0000"/>
                </a:solidFill>
              </a:rPr>
              <a:t>        </a:t>
            </a:r>
            <a:r>
              <a:rPr lang="ja-JP" altLang="ja-JP" sz="1100" dirty="0">
                <a:solidFill>
                  <a:srgbClr val="FF0000"/>
                </a:solidFill>
              </a:rPr>
              <a:t>く、安定成長を目指す。</a:t>
            </a:r>
            <a:endParaRPr lang="en-US" altLang="ja-JP" sz="1100" dirty="0">
              <a:solidFill>
                <a:srgbClr val="FF0000"/>
              </a:solidFill>
            </a:endParaRPr>
          </a:p>
          <a:p>
            <a:pPr hangingPunct="0"/>
            <a:r>
              <a:rPr lang="en-US" altLang="ja-JP" sz="1100" dirty="0"/>
              <a:t>(4) </a:t>
            </a:r>
            <a:r>
              <a:rPr lang="ja-JP" altLang="ja-JP" sz="1100" dirty="0"/>
              <a:t> </a:t>
            </a:r>
            <a:r>
              <a:rPr lang="ja-JP" altLang="ja-JP" sz="1100" b="1" dirty="0"/>
              <a:t>掛け算の商品で事業を拡大する</a:t>
            </a:r>
            <a:r>
              <a:rPr lang="ja-JP" altLang="ja-JP" sz="1100" dirty="0"/>
              <a:t>。たし算の商品は利益</a:t>
            </a:r>
            <a:r>
              <a:rPr lang="ja-JP" altLang="en-US" sz="1100" dirty="0"/>
              <a:t>　　　　　　　　　　　　　　　　　　　　　　　　　　　　　　　　　　　　　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       </a:t>
            </a:r>
            <a:r>
              <a:rPr lang="ja-JP" altLang="ja-JP" sz="1100" dirty="0"/>
              <a:t>の増加。</a:t>
            </a:r>
            <a:r>
              <a:rPr lang="ja-JP" altLang="ja-JP" sz="1100" b="1" dirty="0"/>
              <a:t>足し算の商品をかけ算の商品</a:t>
            </a:r>
            <a:r>
              <a:rPr lang="ja-JP" altLang="ja-JP" sz="1100" dirty="0"/>
              <a:t>にする工夫を</a:t>
            </a:r>
            <a:r>
              <a:rPr lang="ja-JP" altLang="en-US" sz="1100" dirty="0"/>
              <a:t>する</a:t>
            </a:r>
            <a:r>
              <a:rPr lang="ja-JP" altLang="ja-JP" sz="1100" dirty="0"/>
              <a:t>。</a:t>
            </a:r>
          </a:p>
          <a:p>
            <a:pPr hangingPunct="0"/>
            <a:r>
              <a:rPr lang="en-US" altLang="ja-JP" sz="1100" dirty="0"/>
              <a:t>(5)</a:t>
            </a:r>
            <a:r>
              <a:rPr lang="ja-JP" altLang="en-US" sz="1100" dirty="0"/>
              <a:t>  </a:t>
            </a:r>
            <a:r>
              <a:rPr lang="ja-JP" altLang="ja-JP" sz="1100" dirty="0"/>
              <a:t>社員が幸せになること、お客様に喜ばれ感謝されること、お</a:t>
            </a:r>
            <a:r>
              <a:rPr lang="ja-JP" altLang="en-US" sz="1100" dirty="0"/>
              <a:t>　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　 </a:t>
            </a:r>
            <a:r>
              <a:rPr lang="ja-JP" altLang="ja-JP" sz="1100" dirty="0"/>
              <a:t>客様に誠実であることは利益より優先する。</a:t>
            </a:r>
            <a:r>
              <a:rPr lang="ja-JP" altLang="ja-JP" sz="1100" b="1" dirty="0"/>
              <a:t>利益はあとから</a:t>
            </a:r>
            <a:r>
              <a:rPr lang="ja-JP" altLang="en-US" sz="1100" b="1" dirty="0"/>
              <a:t>　　　　　　</a:t>
            </a:r>
            <a:endParaRPr lang="en-US" altLang="ja-JP" sz="1100" b="1" dirty="0"/>
          </a:p>
          <a:p>
            <a:pPr hangingPunct="0"/>
            <a:r>
              <a:rPr lang="ja-JP" altLang="en-US" sz="1100" b="1" dirty="0"/>
              <a:t>　　</a:t>
            </a:r>
            <a:r>
              <a:rPr lang="ja-JP" altLang="ja-JP" sz="1100" b="1" dirty="0"/>
              <a:t>ついてくる</a:t>
            </a:r>
            <a:r>
              <a:rPr lang="ja-JP" altLang="ja-JP" sz="1100" dirty="0"/>
              <a:t>。</a:t>
            </a:r>
            <a:r>
              <a:rPr lang="ja-JP" altLang="ja-JP" sz="1100" b="1" dirty="0">
                <a:solidFill>
                  <a:srgbClr val="FF0000"/>
                </a:solidFill>
              </a:rPr>
              <a:t>お客様が先利益は後</a:t>
            </a:r>
            <a:r>
              <a:rPr lang="ja-JP" altLang="ja-JP" sz="1100" dirty="0">
                <a:solidFill>
                  <a:srgbClr val="FF0000"/>
                </a:solidFill>
              </a:rPr>
              <a:t>。</a:t>
            </a:r>
          </a:p>
          <a:p>
            <a:pPr hangingPunct="0"/>
            <a:r>
              <a:rPr lang="en-US" altLang="ja-JP" sz="1100" dirty="0"/>
              <a:t>(6)  </a:t>
            </a:r>
            <a:r>
              <a:rPr lang="ja-JP" altLang="ja-JP" sz="1100" dirty="0"/>
              <a:t>利益と資金を蓄積し、</a:t>
            </a:r>
            <a:r>
              <a:rPr lang="ja-JP" altLang="ja-JP" sz="1100" b="1" dirty="0"/>
              <a:t>社員と家族を守る</a:t>
            </a:r>
            <a:r>
              <a:rPr lang="ja-JP" altLang="ja-JP" sz="1100" dirty="0"/>
              <a:t>。</a:t>
            </a:r>
            <a:endParaRPr lang="en-US" altLang="ja-JP" sz="1100" dirty="0"/>
          </a:p>
          <a:p>
            <a:pPr hangingPunct="0"/>
            <a:r>
              <a:rPr lang="ja-JP" altLang="ja-JP" sz="1100" b="1" dirty="0"/>
              <a:t>２．事業計画</a:t>
            </a:r>
            <a:endParaRPr lang="en-US" altLang="ja-JP" sz="1100" b="1" dirty="0"/>
          </a:p>
          <a:p>
            <a:pPr hangingPunct="0"/>
            <a:r>
              <a:rPr lang="ja-JP" altLang="en-US" sz="1100" b="1" dirty="0"/>
              <a:t>　　</a:t>
            </a:r>
            <a:r>
              <a:rPr lang="ja-JP" altLang="en-US" sz="1100" dirty="0"/>
              <a:t>会計事業は最高の高収益商品。全国展開する。</a:t>
            </a:r>
            <a:endParaRPr lang="ja-JP" altLang="ja-JP" sz="1100" dirty="0"/>
          </a:p>
          <a:p>
            <a:pPr hangingPunct="0"/>
            <a:r>
              <a:rPr lang="ja-JP" altLang="ja-JP" sz="1100" b="1" dirty="0"/>
              <a:t>３．利益計画</a:t>
            </a:r>
            <a:endParaRPr lang="ja-JP" altLang="ja-JP" sz="1100" dirty="0"/>
          </a:p>
          <a:p>
            <a:pPr hangingPunct="0"/>
            <a:r>
              <a:rPr lang="ja-JP" altLang="en-US" sz="1100" dirty="0"/>
              <a:t>　　</a:t>
            </a:r>
            <a:r>
              <a:rPr lang="ja-JP" altLang="ja-JP" sz="1100" dirty="0"/>
              <a:t>人件費は幸せを求めて働く社員たちの労働の対価、社員と</a:t>
            </a:r>
            <a:r>
              <a:rPr lang="ja-JP" altLang="ja-JP" sz="1100" dirty="0" err="1"/>
              <a:t>そ</a:t>
            </a:r>
            <a:r>
              <a:rPr lang="ja-JP" altLang="en-US" sz="1100" dirty="0"/>
              <a:t>　　　　　 　　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   </a:t>
            </a:r>
            <a:r>
              <a:rPr lang="ja-JP" altLang="ja-JP" sz="1100" dirty="0"/>
              <a:t>の家族を幸せにするために、毎年社員の数を増やし、一人当</a:t>
            </a:r>
            <a:r>
              <a:rPr lang="ja-JP" altLang="en-US" sz="1100" dirty="0"/>
              <a:t>　　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   </a:t>
            </a:r>
            <a:r>
              <a:rPr lang="ja-JP" altLang="ja-JP" sz="1100" dirty="0"/>
              <a:t>たりの給与を上げていく。</a:t>
            </a:r>
            <a:endParaRPr lang="en-US" altLang="ja-JP" sz="1100" dirty="0"/>
          </a:p>
          <a:p>
            <a:pPr hangingPunct="0"/>
            <a:r>
              <a:rPr lang="ja-JP" altLang="ja-JP" sz="1100" b="1" dirty="0"/>
              <a:t>４．要員計画</a:t>
            </a:r>
            <a:endParaRPr lang="ja-JP" altLang="ja-JP" sz="1100" dirty="0"/>
          </a:p>
          <a:p>
            <a:pPr hangingPunct="0"/>
            <a:r>
              <a:rPr lang="ja-JP" altLang="ja-JP" sz="1100" b="1" dirty="0"/>
              <a:t>５．設備計画</a:t>
            </a:r>
            <a:endParaRPr lang="ja-JP" altLang="ja-JP" sz="1100" dirty="0"/>
          </a:p>
          <a:p>
            <a:pPr hangingPunct="0"/>
            <a:r>
              <a:rPr lang="ja-JP" altLang="ja-JP" sz="1100" b="1" dirty="0"/>
              <a:t>６．資本金計画</a:t>
            </a:r>
            <a:endParaRPr lang="ja-JP" altLang="ja-JP" sz="11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898876" y="4814161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932039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910079" y="5949040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076056" y="539389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中期事業計画</a:t>
            </a:r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226634" y="539389"/>
            <a:ext cx="7008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ja-JP" sz="1200" b="1" dirty="0"/>
              <a:t>１．基本</a:t>
            </a:r>
            <a:endParaRPr lang="en-US" altLang="ja-JP" sz="1200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291957" y="2117466"/>
            <a:ext cx="14561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ja-JP" altLang="ja-JP" sz="1200" b="1" dirty="0"/>
              <a:t>２．事業計画</a:t>
            </a:r>
            <a:endParaRPr lang="ja-JP" altLang="ja-JP" sz="1200" dirty="0"/>
          </a:p>
        </p:txBody>
      </p:sp>
      <p:sp>
        <p:nvSpPr>
          <p:cNvPr id="12" name="正方形/長方形 11"/>
          <p:cNvSpPr/>
          <p:nvPr/>
        </p:nvSpPr>
        <p:spPr>
          <a:xfrm>
            <a:off x="270123" y="3190946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ja-JP" sz="1200" b="1" dirty="0"/>
              <a:t>３．利益計画</a:t>
            </a:r>
            <a:endParaRPr lang="ja-JP" altLang="ja-JP" sz="1200" dirty="0"/>
          </a:p>
        </p:txBody>
      </p:sp>
      <p:sp>
        <p:nvSpPr>
          <p:cNvPr id="15" name="正方形/長方形 14"/>
          <p:cNvSpPr/>
          <p:nvPr/>
        </p:nvSpPr>
        <p:spPr>
          <a:xfrm>
            <a:off x="274596" y="4260135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ja-JP" sz="1200" b="1" dirty="0"/>
              <a:t>４．要員計画</a:t>
            </a:r>
            <a:endParaRPr lang="ja-JP" altLang="ja-JP" sz="1200" dirty="0"/>
          </a:p>
        </p:txBody>
      </p:sp>
      <p:sp>
        <p:nvSpPr>
          <p:cNvPr id="16" name="正方形/長方形 15"/>
          <p:cNvSpPr/>
          <p:nvPr/>
        </p:nvSpPr>
        <p:spPr>
          <a:xfrm>
            <a:off x="291957" y="5326153"/>
            <a:ext cx="100860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ja-JP" sz="1200" b="1" dirty="0"/>
              <a:t>５．設備計画</a:t>
            </a:r>
            <a:endParaRPr lang="ja-JP" altLang="ja-JP" sz="1200" dirty="0"/>
          </a:p>
        </p:txBody>
      </p:sp>
      <p:sp>
        <p:nvSpPr>
          <p:cNvPr id="26" name="正方形/長方形 25"/>
          <p:cNvSpPr/>
          <p:nvPr/>
        </p:nvSpPr>
        <p:spPr>
          <a:xfrm>
            <a:off x="270123" y="5995206"/>
            <a:ext cx="11624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ja-JP" sz="1200" b="1" dirty="0"/>
              <a:t>６．資本金計画</a:t>
            </a:r>
            <a:endParaRPr lang="ja-JP" altLang="ja-JP" sz="12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70123" y="816387"/>
            <a:ext cx="3964067" cy="1246141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正方形/長方形 57"/>
          <p:cNvSpPr/>
          <p:nvPr/>
        </p:nvSpPr>
        <p:spPr>
          <a:xfrm>
            <a:off x="290131" y="2394465"/>
            <a:ext cx="3921827" cy="784108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270123" y="3476027"/>
            <a:ext cx="3921827" cy="784108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正方形/長方形 62"/>
          <p:cNvSpPr/>
          <p:nvPr/>
        </p:nvSpPr>
        <p:spPr>
          <a:xfrm>
            <a:off x="274595" y="6301882"/>
            <a:ext cx="3921827" cy="392054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正方形/長方形 63"/>
          <p:cNvSpPr/>
          <p:nvPr/>
        </p:nvSpPr>
        <p:spPr>
          <a:xfrm>
            <a:off x="290130" y="5603152"/>
            <a:ext cx="3921827" cy="392054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正方形/長方形 64"/>
          <p:cNvSpPr/>
          <p:nvPr/>
        </p:nvSpPr>
        <p:spPr>
          <a:xfrm>
            <a:off x="280193" y="4537134"/>
            <a:ext cx="3921827" cy="784108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6" name="直線コネクタ 65"/>
          <p:cNvCxnSpPr/>
          <p:nvPr/>
        </p:nvCxnSpPr>
        <p:spPr>
          <a:xfrm>
            <a:off x="4572000" y="36004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正方形/長方形 55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79512" y="-27384"/>
            <a:ext cx="26221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中期事業計画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</a:t>
            </a:r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解説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 ~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60" name="グループ化 59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61" name="フリーフォーム 60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62" name="フリーフォーム 61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67" name="フリーフォーム 66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68" name="フリーフォーム 67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69" name="フリーフォーム 68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中期</a:t>
              </a:r>
              <a:endParaRPr lang="en-US" altLang="ja-JP" sz="900" b="1" dirty="0">
                <a:solidFill>
                  <a:srgbClr val="33CCFF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事業計画</a:t>
              </a:r>
              <a:endParaRPr kumimoji="1" lang="en-US" altLang="ja-JP" sz="900" b="1" kern="1200" dirty="0">
                <a:solidFill>
                  <a:srgbClr val="33CCFF"/>
                </a:solidFill>
              </a:endParaRPr>
            </a:p>
          </p:txBody>
        </p:sp>
      </p:grpSp>
      <p:sp>
        <p:nvSpPr>
          <p:cNvPr id="70" name="フリーフォーム 69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</p:spTree>
    <p:extLst>
      <p:ext uri="{BB962C8B-B14F-4D97-AF65-F5344CB8AC3E}">
        <p14:creationId xmlns:p14="http://schemas.microsoft.com/office/powerpoint/2010/main" val="3098599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2"/>
    </mc:Choice>
    <mc:Fallback xmlns="">
      <p:transition spd="slow" advTm="452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4572000" y="415798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076056" y="608413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長期事業構想</a:t>
            </a:r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</a:p>
        </p:txBody>
      </p:sp>
      <p:sp>
        <p:nvSpPr>
          <p:cNvPr id="23" name="フレーム 22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41" name="フレーム 40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スライド番号プレースホルダー 1"/>
          <p:cNvSpPr txBox="1">
            <a:spLocks/>
          </p:cNvSpPr>
          <p:nvPr/>
        </p:nvSpPr>
        <p:spPr>
          <a:xfrm>
            <a:off x="7020272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32040" y="4830250"/>
            <a:ext cx="3816426" cy="1015663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①社長の社員に対する</a:t>
            </a:r>
            <a:r>
              <a:rPr lang="en-US" altLang="ja-JP" sz="1200" dirty="0"/>
              <a:t>5</a:t>
            </a:r>
            <a:r>
              <a:rPr lang="ja-JP" altLang="en-US" sz="1200" dirty="0"/>
              <a:t>年先、</a:t>
            </a:r>
            <a:r>
              <a:rPr lang="en-US" altLang="ja-JP" sz="1200" dirty="0"/>
              <a:t>10</a:t>
            </a:r>
            <a:r>
              <a:rPr lang="ja-JP" altLang="en-US" sz="1200" dirty="0"/>
              <a:t>年先の想い、夢を書</a:t>
            </a:r>
            <a:r>
              <a:rPr lang="ja-JP" altLang="en-US" sz="1200" dirty="0" err="1"/>
              <a:t>い</a:t>
            </a:r>
            <a:endParaRPr lang="en-US" altLang="ja-JP" sz="1200" dirty="0"/>
          </a:p>
          <a:p>
            <a:r>
              <a:rPr lang="ja-JP" altLang="en-US" sz="1200" dirty="0"/>
              <a:t>　 </a:t>
            </a:r>
            <a:r>
              <a:rPr lang="ja-JP" altLang="en-US" sz="1200" dirty="0" err="1"/>
              <a:t>て</a:t>
            </a:r>
            <a:r>
              <a:rPr lang="ja-JP" altLang="en-US" sz="1200" dirty="0"/>
              <a:t>下さい。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/>
              <a:t>②</a:t>
            </a:r>
            <a:r>
              <a:rPr lang="ja-JP" altLang="en-US" sz="1200" dirty="0"/>
              <a:t>夢のある我社の未来を築くために、今何をしなければ</a:t>
            </a:r>
            <a:endParaRPr lang="en-US" altLang="ja-JP" sz="1200" dirty="0"/>
          </a:p>
          <a:p>
            <a:r>
              <a:rPr lang="ja-JP" altLang="en-US" sz="1200" dirty="0"/>
              <a:t>　 ならないか、という現在の決定こそ長期計画の真の目</a:t>
            </a:r>
            <a:endParaRPr lang="en-US" altLang="ja-JP" sz="1200" dirty="0"/>
          </a:p>
          <a:p>
            <a:r>
              <a:rPr lang="ja-JP" altLang="en-US" sz="1200" dirty="0"/>
              <a:t>　 的です。</a:t>
            </a:r>
            <a:r>
              <a:rPr kumimoji="1" lang="ja-JP" altLang="en-US" sz="1200" dirty="0"/>
              <a:t>                                   </a:t>
            </a:r>
            <a:endParaRPr kumimoji="1" lang="en-US" altLang="ja-JP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32038" y="6165304"/>
            <a:ext cx="3816426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5</a:t>
            </a:r>
            <a:r>
              <a:rPr lang="ja-JP" altLang="en-US" sz="1200" dirty="0"/>
              <a:t>年後、</a:t>
            </a:r>
            <a:r>
              <a:rPr lang="en-US" altLang="ja-JP" sz="1200" dirty="0"/>
              <a:t>10</a:t>
            </a:r>
            <a:r>
              <a:rPr lang="ja-JP" altLang="en-US" sz="1200" dirty="0"/>
              <a:t>年後、</a:t>
            </a:r>
            <a:r>
              <a:rPr lang="en-US" altLang="ja-JP" sz="1200" dirty="0"/>
              <a:t>20</a:t>
            </a:r>
            <a:r>
              <a:rPr lang="ja-JP" altLang="en-US" sz="1200" dirty="0"/>
              <a:t>年後のイメージは出来ていますか？</a:t>
            </a:r>
            <a:endParaRPr lang="en-US" altLang="ja-JP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32040" y="1301885"/>
            <a:ext cx="3816424" cy="321626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hangingPunct="0"/>
            <a:r>
              <a:rPr lang="ja-JP" altLang="ja-JP" sz="1200" b="1" dirty="0"/>
              <a:t>１．</a:t>
            </a:r>
            <a:r>
              <a:rPr lang="ja-JP" altLang="en-US" sz="1200" b="1" dirty="0"/>
              <a:t>基本方針</a:t>
            </a:r>
            <a:endParaRPr lang="en-US" altLang="ja-JP" sz="1200" b="1" dirty="0"/>
          </a:p>
          <a:p>
            <a:pPr hangingPunct="0"/>
            <a:r>
              <a:rPr lang="ja-JP" altLang="en-US" sz="1200" b="1" dirty="0"/>
              <a:t>　　社員の幸せ。お客様の幸せ。社会貢献。</a:t>
            </a:r>
            <a:endParaRPr lang="ja-JP" altLang="ja-JP" sz="1100" dirty="0"/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1</a:t>
            </a:r>
            <a:r>
              <a:rPr lang="ja-JP" altLang="ja-JP" sz="1100" dirty="0"/>
              <a:t>）</a:t>
            </a:r>
            <a:r>
              <a:rPr lang="ja-JP" altLang="en-US" sz="1100" dirty="0"/>
              <a:t>社員が</a:t>
            </a:r>
            <a:r>
              <a:rPr lang="ja-JP" altLang="en-US" sz="1100" b="1" dirty="0"/>
              <a:t>心地よくなる</a:t>
            </a:r>
            <a:r>
              <a:rPr lang="ja-JP" altLang="en-US" sz="1100" dirty="0"/>
              <a:t>会社になる。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（</a:t>
            </a:r>
            <a:r>
              <a:rPr lang="en-US" altLang="ja-JP" sz="1100" dirty="0"/>
              <a:t>2</a:t>
            </a:r>
            <a:r>
              <a:rPr lang="ja-JP" altLang="en-US" sz="1100" dirty="0"/>
              <a:t>）</a:t>
            </a:r>
            <a:r>
              <a:rPr lang="ja-JP" altLang="en-US" sz="1100" b="1" dirty="0"/>
              <a:t>社員と家族を大切にする会社になる</a:t>
            </a:r>
            <a:r>
              <a:rPr lang="ja-JP" altLang="en-US" sz="1100" dirty="0"/>
              <a:t>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（</a:t>
            </a:r>
            <a:r>
              <a:rPr lang="en-US" altLang="ja-JP" sz="1100" dirty="0"/>
              <a:t>3</a:t>
            </a:r>
            <a:r>
              <a:rPr lang="ja-JP" altLang="en-US" sz="1100" dirty="0"/>
              <a:t>）</a:t>
            </a:r>
            <a:r>
              <a:rPr lang="en-US" altLang="ja-JP" sz="1100" b="1" dirty="0"/>
              <a:t>10</a:t>
            </a:r>
            <a:r>
              <a:rPr lang="ja-JP" altLang="en-US" sz="1100" b="1" dirty="0"/>
              <a:t>％以上成長しない</a:t>
            </a:r>
            <a:r>
              <a:rPr lang="ja-JP" altLang="en-US" sz="1100" dirty="0"/>
              <a:t>。ただし</a:t>
            </a:r>
            <a:r>
              <a:rPr lang="ja-JP" altLang="en-US" sz="1100" dirty="0">
                <a:solidFill>
                  <a:srgbClr val="FF0000"/>
                </a:solidFill>
              </a:rPr>
              <a:t>毎年少しずつ成長</a:t>
            </a:r>
            <a:r>
              <a:rPr lang="ja-JP" altLang="en-US" sz="1100" dirty="0"/>
              <a:t>する。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（</a:t>
            </a:r>
            <a:r>
              <a:rPr lang="en-US" altLang="ja-JP" sz="1100" dirty="0"/>
              <a:t>4</a:t>
            </a:r>
            <a:r>
              <a:rPr lang="ja-JP" altLang="en-US" sz="1100" dirty="0"/>
              <a:t>）</a:t>
            </a:r>
            <a:r>
              <a:rPr lang="ja-JP" altLang="en-US" sz="1100" b="1" dirty="0"/>
              <a:t>本業にのみ徹する</a:t>
            </a:r>
            <a:r>
              <a:rPr lang="ja-JP" altLang="en-US" sz="1100" dirty="0"/>
              <a:t>。</a:t>
            </a:r>
            <a:endParaRPr lang="en-US" altLang="ja-JP" sz="1100" dirty="0"/>
          </a:p>
          <a:p>
            <a:pPr hangingPunct="0"/>
            <a:endParaRPr lang="en-US" altLang="ja-JP" sz="1100" dirty="0"/>
          </a:p>
          <a:p>
            <a:pPr hangingPunct="0"/>
            <a:r>
              <a:rPr lang="ja-JP" altLang="en-US" sz="1200" b="1" dirty="0"/>
              <a:t>２</a:t>
            </a:r>
            <a:r>
              <a:rPr lang="ja-JP" altLang="ja-JP" sz="1200" b="1" dirty="0"/>
              <a:t>．</a:t>
            </a:r>
            <a:r>
              <a:rPr lang="ja-JP" altLang="en-US" sz="1200" b="1" dirty="0"/>
              <a:t>尊徳の経営</a:t>
            </a:r>
            <a:endParaRPr lang="en-US" altLang="ja-JP" sz="1200" b="1" dirty="0"/>
          </a:p>
          <a:p>
            <a:pPr hangingPunct="0"/>
            <a:r>
              <a:rPr lang="ja-JP" altLang="en-US" sz="1200" b="1" dirty="0"/>
              <a:t>　　</a:t>
            </a:r>
            <a:r>
              <a:rPr lang="ja-JP" altLang="en-US" sz="1100" b="1" dirty="0"/>
              <a:t>損得の経営</a:t>
            </a:r>
            <a:r>
              <a:rPr lang="ja-JP" altLang="en-US" sz="1100" dirty="0"/>
              <a:t>ではなく</a:t>
            </a:r>
            <a:r>
              <a:rPr lang="ja-JP" altLang="en-US" sz="1100" dirty="0">
                <a:solidFill>
                  <a:srgbClr val="FF0000"/>
                </a:solidFill>
              </a:rPr>
              <a:t>人様に喜ばれるか、感謝されるか</a:t>
            </a:r>
            <a:r>
              <a:rPr lang="ja-JP" altLang="en-US" sz="1100" dirty="0"/>
              <a:t>と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　 いう</a:t>
            </a:r>
            <a:r>
              <a:rPr lang="ja-JP" altLang="en-US" sz="1100" b="1" dirty="0"/>
              <a:t>尊徳の経営</a:t>
            </a:r>
            <a:r>
              <a:rPr lang="ja-JP" altLang="en-US" sz="1100" dirty="0"/>
              <a:t>をする。</a:t>
            </a:r>
            <a:endParaRPr lang="en-US" altLang="ja-JP" sz="1100" dirty="0"/>
          </a:p>
          <a:p>
            <a:pPr hangingPunct="0"/>
            <a:endParaRPr lang="en-US" altLang="ja-JP" sz="1100" dirty="0"/>
          </a:p>
          <a:p>
            <a:pPr hangingPunct="0"/>
            <a:r>
              <a:rPr lang="ja-JP" altLang="en-US" sz="1200" b="1" dirty="0"/>
              <a:t>３</a:t>
            </a:r>
            <a:r>
              <a:rPr lang="ja-JP" altLang="ja-JP" sz="1200" b="1" dirty="0"/>
              <a:t>．</a:t>
            </a:r>
            <a:r>
              <a:rPr lang="ja-JP" altLang="en-US" sz="1200" b="1" dirty="0"/>
              <a:t>社員と家族が幸せになる経営</a:t>
            </a:r>
            <a:endParaRPr lang="en-US" altLang="ja-JP" sz="1100" b="1" dirty="0"/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1</a:t>
            </a:r>
            <a:r>
              <a:rPr lang="ja-JP" altLang="ja-JP" sz="1100" dirty="0"/>
              <a:t>）</a:t>
            </a:r>
            <a:r>
              <a:rPr lang="ja-JP" altLang="en-US" sz="1100" b="1" dirty="0"/>
              <a:t>家族のために社員が早く帰れる会社にする</a:t>
            </a:r>
            <a:r>
              <a:rPr lang="ja-JP" altLang="en-US" sz="1100" dirty="0"/>
              <a:t>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（</a:t>
            </a:r>
            <a:r>
              <a:rPr lang="en-US" altLang="ja-JP" sz="1100" dirty="0"/>
              <a:t>2</a:t>
            </a:r>
            <a:r>
              <a:rPr lang="ja-JP" altLang="en-US" sz="1100" dirty="0"/>
              <a:t>）</a:t>
            </a:r>
            <a:r>
              <a:rPr lang="ja-JP" altLang="en-US" sz="1100" b="1" dirty="0"/>
              <a:t>豊かな生活</a:t>
            </a:r>
            <a:r>
              <a:rPr lang="ja-JP" altLang="en-US" sz="1100" dirty="0"/>
              <a:t>が送れる会社にする。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　 </a:t>
            </a:r>
            <a:r>
              <a:rPr lang="en-US" altLang="ja-JP" sz="1100" dirty="0"/>
              <a:t>10</a:t>
            </a:r>
            <a:r>
              <a:rPr lang="ja-JP" altLang="en-US" sz="1100" dirty="0"/>
              <a:t>年勤務していたら</a:t>
            </a:r>
            <a:r>
              <a:rPr lang="ja-JP" altLang="en-US" sz="1100" b="1" dirty="0"/>
              <a:t>持家</a:t>
            </a:r>
            <a:r>
              <a:rPr lang="en-US" altLang="ja-JP" sz="1100" b="1" dirty="0"/>
              <a:t>(</a:t>
            </a:r>
            <a:r>
              <a:rPr lang="ja-JP" altLang="en-US" sz="1100" b="1" dirty="0"/>
              <a:t>マンション）</a:t>
            </a:r>
            <a:r>
              <a:rPr lang="ja-JP" altLang="en-US" sz="1100" dirty="0"/>
              <a:t>のある生活。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　 貯金のある生活。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（</a:t>
            </a:r>
            <a:r>
              <a:rPr lang="en-US" altLang="ja-JP" sz="1100" dirty="0"/>
              <a:t>3</a:t>
            </a:r>
            <a:r>
              <a:rPr lang="ja-JP" altLang="en-US" sz="1100" dirty="0"/>
              <a:t>）</a:t>
            </a:r>
            <a:r>
              <a:rPr lang="en-US" altLang="ja-JP" sz="1100" dirty="0"/>
              <a:t>2</a:t>
            </a:r>
            <a:r>
              <a:rPr lang="ja-JP" altLang="en-US" sz="1100" dirty="0"/>
              <a:t>年に</a:t>
            </a:r>
            <a:r>
              <a:rPr lang="en-US" altLang="ja-JP" sz="1100" dirty="0"/>
              <a:t>1</a:t>
            </a:r>
            <a:r>
              <a:rPr lang="ja-JP" altLang="en-US" sz="1100" dirty="0"/>
              <a:t>度は</a:t>
            </a:r>
            <a:r>
              <a:rPr lang="ja-JP" altLang="en-US" sz="1100" b="1" dirty="0"/>
              <a:t>海外旅行</a:t>
            </a:r>
            <a:r>
              <a:rPr lang="ja-JP" altLang="en-US" sz="1100" dirty="0"/>
              <a:t>。</a:t>
            </a:r>
            <a:r>
              <a:rPr lang="en-US" altLang="ja-JP" sz="1100" dirty="0"/>
              <a:t>2</a:t>
            </a:r>
            <a:r>
              <a:rPr lang="ja-JP" altLang="en-US" sz="1100" dirty="0"/>
              <a:t>年に</a:t>
            </a:r>
            <a:r>
              <a:rPr lang="en-US" altLang="ja-JP" sz="1100" dirty="0"/>
              <a:t>1</a:t>
            </a:r>
            <a:r>
              <a:rPr lang="ja-JP" altLang="en-US" sz="1100" dirty="0"/>
              <a:t>度は家族を招待しての</a:t>
            </a:r>
            <a:r>
              <a:rPr lang="ja-JP" altLang="en-US" sz="1100" b="1" dirty="0"/>
              <a:t>国内</a:t>
            </a:r>
            <a:endParaRPr lang="en-US" altLang="ja-JP" sz="1100" b="1" dirty="0"/>
          </a:p>
          <a:p>
            <a:pPr hangingPunct="0"/>
            <a:r>
              <a:rPr lang="en-US" altLang="ja-JP" sz="1100" b="1" dirty="0"/>
              <a:t>       </a:t>
            </a:r>
            <a:r>
              <a:rPr lang="ja-JP" altLang="en-US" sz="1100" b="1" dirty="0"/>
              <a:t>旅行</a:t>
            </a:r>
            <a:r>
              <a:rPr lang="ja-JP" altLang="en-US" sz="1100" dirty="0"/>
              <a:t>をする。</a:t>
            </a:r>
            <a:endParaRPr lang="en-US" altLang="ja-JP" sz="11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932039" y="4530606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32039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932038" y="5877272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49" name="正方形/長方形 48"/>
          <p:cNvSpPr/>
          <p:nvPr/>
        </p:nvSpPr>
        <p:spPr>
          <a:xfrm>
            <a:off x="327941" y="2350056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2.</a:t>
            </a:r>
            <a:r>
              <a:rPr lang="ja-JP" altLang="en-US" b="1" dirty="0"/>
              <a:t>方針</a:t>
            </a:r>
            <a:r>
              <a:rPr lang="en-US" altLang="ja-JP" b="1" dirty="0"/>
              <a:t>1</a:t>
            </a:r>
            <a:endParaRPr lang="en-US" altLang="ja-JP" dirty="0"/>
          </a:p>
        </p:txBody>
      </p:sp>
      <p:sp>
        <p:nvSpPr>
          <p:cNvPr id="50" name="正方形/長方形 49"/>
          <p:cNvSpPr/>
          <p:nvPr/>
        </p:nvSpPr>
        <p:spPr>
          <a:xfrm>
            <a:off x="320396" y="1070920"/>
            <a:ext cx="3964067" cy="1279136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327941" y="2708920"/>
            <a:ext cx="3964067" cy="1125410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395536" y="701588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1.</a:t>
            </a:r>
            <a:r>
              <a:rPr lang="ja-JP" altLang="en-US" b="1" dirty="0"/>
              <a:t>基本方針</a:t>
            </a:r>
            <a:endParaRPr lang="ja-JP" altLang="ja-JP" dirty="0"/>
          </a:p>
        </p:txBody>
      </p:sp>
      <p:sp>
        <p:nvSpPr>
          <p:cNvPr id="32" name="正方形/長方形 31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79512" y="-273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長期事業構想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23528" y="3861048"/>
            <a:ext cx="9444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3.</a:t>
            </a:r>
            <a:r>
              <a:rPr lang="ja-JP" altLang="en-US" b="1" dirty="0"/>
              <a:t>方針</a:t>
            </a:r>
            <a:r>
              <a:rPr lang="en-US" altLang="ja-JP" b="1" dirty="0"/>
              <a:t>2</a:t>
            </a:r>
            <a:endParaRPr lang="en-US" altLang="ja-JP" dirty="0"/>
          </a:p>
        </p:txBody>
      </p:sp>
      <p:sp>
        <p:nvSpPr>
          <p:cNvPr id="27" name="正方形/長方形 26"/>
          <p:cNvSpPr/>
          <p:nvPr/>
        </p:nvSpPr>
        <p:spPr>
          <a:xfrm>
            <a:off x="327941" y="4221087"/>
            <a:ext cx="3964067" cy="2560623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6" name="グループ化 55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57" name="フリーフォーム 56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58" name="フリーフォーム 57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59" name="フリーフォーム 58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60" name="フリーフォーム 59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61" name="フリーフォーム 60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62" name="フリーフォーム 61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>
                <a:solidFill>
                  <a:srgbClr val="33CCFF"/>
                </a:solidFill>
              </a:rPr>
              <a:t>未来像</a:t>
            </a:r>
            <a:endParaRPr lang="en-US" altLang="ja-JP" sz="900" b="1" dirty="0">
              <a:solidFill>
                <a:srgbClr val="33CCFF"/>
              </a:solidFill>
            </a:endParaRP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>
                <a:solidFill>
                  <a:srgbClr val="33CCFF"/>
                </a:solidFill>
              </a:rPr>
              <a:t>長期事業構想</a:t>
            </a:r>
            <a:endParaRPr kumimoji="1" lang="en-US" altLang="ja-JP" sz="900" b="1" kern="1200" dirty="0">
              <a:solidFill>
                <a:srgbClr val="33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0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"/>
    </mc:Choice>
    <mc:Fallback xmlns="">
      <p:transition spd="slow" advTm="496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4572000" y="372818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061284" y="620688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ポイント解説～社員の</a:t>
            </a:r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未来像</a:t>
            </a:r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～</a:t>
            </a:r>
          </a:p>
        </p:txBody>
      </p:sp>
      <p:sp>
        <p:nvSpPr>
          <p:cNvPr id="24" name="フレーム 23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917202" y="4287688"/>
            <a:ext cx="3831262" cy="156966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</a:t>
            </a:r>
            <a:r>
              <a:rPr lang="ja-JP" altLang="en-US" sz="1200" dirty="0">
                <a:solidFill>
                  <a:srgbClr val="FF0000"/>
                </a:solidFill>
              </a:rPr>
              <a:t>経営計画を実践するのは社員</a:t>
            </a:r>
            <a:r>
              <a:rPr lang="ja-JP" altLang="en-US" sz="1200" dirty="0"/>
              <a:t>です。社員の未来像を   </a:t>
            </a:r>
            <a:endParaRPr lang="en-US" altLang="ja-JP" sz="1200" dirty="0"/>
          </a:p>
          <a:p>
            <a:r>
              <a:rPr lang="en-US" altLang="ja-JP" sz="1200" dirty="0"/>
              <a:t>    </a:t>
            </a:r>
            <a:r>
              <a:rPr lang="ja-JP" altLang="en-US" sz="1200" dirty="0"/>
              <a:t>明記することで、「会社ごと」が「自分ごと」となります。</a:t>
            </a:r>
            <a:endParaRPr lang="en-US" altLang="ja-JP" sz="1200" dirty="0"/>
          </a:p>
          <a:p>
            <a:r>
              <a:rPr lang="ja-JP" altLang="en-US" sz="1200" dirty="0"/>
              <a:t>②社員に対する、</a:t>
            </a:r>
            <a:r>
              <a:rPr lang="ja-JP" altLang="en-US" sz="1200" dirty="0">
                <a:solidFill>
                  <a:srgbClr val="FF0000"/>
                </a:solidFill>
              </a:rPr>
              <a:t>社長の想い</a:t>
            </a:r>
            <a:r>
              <a:rPr lang="ja-JP" altLang="en-US" sz="1200" dirty="0"/>
              <a:t>を記載する。</a:t>
            </a:r>
            <a:endParaRPr lang="en-US" altLang="ja-JP" sz="1200" dirty="0"/>
          </a:p>
          <a:p>
            <a:r>
              <a:rPr lang="ja-JP" altLang="en-US" sz="1200" dirty="0"/>
              <a:t>③社員のキャリアアップを明確にすることにより、社員は </a:t>
            </a:r>
            <a:endParaRPr lang="en-US" altLang="ja-JP" sz="1200" dirty="0"/>
          </a:p>
          <a:p>
            <a:r>
              <a:rPr lang="en-US" altLang="ja-JP" sz="1200" dirty="0">
                <a:solidFill>
                  <a:srgbClr val="FF0000"/>
                </a:solidFill>
              </a:rPr>
              <a:t>    </a:t>
            </a:r>
            <a:r>
              <a:rPr lang="ja-JP" altLang="en-US" sz="1200" dirty="0">
                <a:solidFill>
                  <a:srgbClr val="FF0000"/>
                </a:solidFill>
              </a:rPr>
              <a:t>夢や目標に向かう</a:t>
            </a:r>
            <a:r>
              <a:rPr lang="ja-JP" altLang="en-US" sz="1200" dirty="0"/>
              <a:t>ことができる。</a:t>
            </a:r>
            <a:endParaRPr lang="en-US" altLang="ja-JP" sz="1200" dirty="0"/>
          </a:p>
          <a:p>
            <a:r>
              <a:rPr lang="ja-JP" altLang="en-US" sz="1200" dirty="0"/>
              <a:t>④生活の安定と向上を目指すことにより、社員は将来へ </a:t>
            </a:r>
            <a:endParaRPr lang="en-US" altLang="ja-JP" sz="1200" dirty="0"/>
          </a:p>
          <a:p>
            <a:r>
              <a:rPr lang="en-US" altLang="ja-JP" sz="1200" dirty="0"/>
              <a:t>    </a:t>
            </a:r>
            <a:r>
              <a:rPr lang="ja-JP" altLang="en-US" sz="1200" dirty="0"/>
              <a:t>の欲求（不安）を払拭することができ、目の前のお客様            </a:t>
            </a:r>
            <a:endParaRPr lang="en-US" altLang="ja-JP" sz="1200" dirty="0"/>
          </a:p>
          <a:p>
            <a:r>
              <a:rPr lang="en-US" altLang="ja-JP" sz="1200" dirty="0"/>
              <a:t>    </a:t>
            </a:r>
            <a:r>
              <a:rPr lang="ja-JP" altLang="en-US" sz="1200" dirty="0"/>
              <a:t>に喜んでもらうことに集中しはじめます。</a:t>
            </a:r>
            <a:endParaRPr lang="en-US" altLang="ja-JP" sz="12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898876" y="6185175"/>
            <a:ext cx="3796031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我が社の未来像に、社員は将来をイメージできますか？</a:t>
            </a:r>
            <a:endParaRPr lang="en-US" altLang="ja-JP" sz="12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4906921" y="1302255"/>
            <a:ext cx="3841543" cy="266226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hangingPunct="0"/>
            <a:r>
              <a:rPr lang="en-US" altLang="ja-JP" sz="1200" b="1" dirty="0"/>
              <a:t>1.</a:t>
            </a:r>
            <a:r>
              <a:rPr lang="ja-JP" altLang="ja-JP" sz="1200" b="1" dirty="0"/>
              <a:t>社員の</a:t>
            </a:r>
            <a:r>
              <a:rPr lang="ja-JP" altLang="en-US" sz="1200" b="1" dirty="0"/>
              <a:t>処遇</a:t>
            </a:r>
            <a:endParaRPr lang="ja-JP" altLang="ja-JP" sz="1200" dirty="0"/>
          </a:p>
          <a:p>
            <a:pPr hangingPunct="0"/>
            <a:r>
              <a:rPr lang="ja-JP" altLang="ja-JP" sz="1100" dirty="0"/>
              <a:t>　</a:t>
            </a:r>
            <a:r>
              <a:rPr lang="ja-JP" altLang="ja-JP" sz="1100" dirty="0">
                <a:solidFill>
                  <a:srgbClr val="FF0000"/>
                </a:solidFill>
              </a:rPr>
              <a:t>社員と家族を幸せにする</a:t>
            </a:r>
            <a:r>
              <a:rPr lang="ja-JP" altLang="ja-JP" sz="1100" b="1" dirty="0">
                <a:solidFill>
                  <a:srgbClr val="FF0000"/>
                </a:solidFill>
              </a:rPr>
              <a:t>日本的経営</a:t>
            </a:r>
            <a:r>
              <a:rPr lang="ja-JP" altLang="ja-JP" sz="1100" dirty="0"/>
              <a:t>をする</a:t>
            </a:r>
          </a:p>
          <a:p>
            <a:pPr hangingPunct="0"/>
            <a:r>
              <a:rPr lang="ja-JP" altLang="ja-JP" sz="1100" b="1" dirty="0"/>
              <a:t>　一生を通しての</a:t>
            </a:r>
            <a:r>
              <a:rPr lang="ja-JP" altLang="ja-JP" sz="1100" b="1" dirty="0">
                <a:solidFill>
                  <a:srgbClr val="FF0000"/>
                </a:solidFill>
              </a:rPr>
              <a:t>社員の生活の安定</a:t>
            </a:r>
            <a:r>
              <a:rPr lang="ja-JP" altLang="ja-JP" sz="1100" dirty="0">
                <a:solidFill>
                  <a:srgbClr val="FF0000"/>
                </a:solidFill>
              </a:rPr>
              <a:t>と</a:t>
            </a:r>
            <a:r>
              <a:rPr lang="ja-JP" altLang="ja-JP" sz="1100" b="1" dirty="0">
                <a:solidFill>
                  <a:srgbClr val="FF0000"/>
                </a:solidFill>
              </a:rPr>
              <a:t>向上をはかる。</a:t>
            </a:r>
            <a:endParaRPr lang="en-US" altLang="ja-JP" sz="1100" b="1" dirty="0">
              <a:solidFill>
                <a:srgbClr val="FF0000"/>
              </a:solidFill>
            </a:endParaRPr>
          </a:p>
          <a:p>
            <a:pPr hangingPunct="0"/>
            <a:endParaRPr lang="ja-JP" altLang="ja-JP" sz="1100" dirty="0">
              <a:solidFill>
                <a:srgbClr val="FF0000"/>
              </a:solidFill>
            </a:endParaRP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1</a:t>
            </a:r>
            <a:r>
              <a:rPr lang="ja-JP" altLang="ja-JP" sz="1100" dirty="0"/>
              <a:t>） 高給与を実現する。同業者の </a:t>
            </a:r>
            <a:r>
              <a:rPr lang="en-US" altLang="ja-JP" sz="1100" dirty="0"/>
              <a:t>10</a:t>
            </a:r>
            <a:r>
              <a:rPr lang="ja-JP" altLang="ja-JP" sz="1100" dirty="0"/>
              <a:t>％高を目安とする。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2</a:t>
            </a:r>
            <a:r>
              <a:rPr lang="ja-JP" altLang="ja-JP" sz="1100" dirty="0"/>
              <a:t>） 終身雇用制とする。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3</a:t>
            </a:r>
            <a:r>
              <a:rPr lang="ja-JP" altLang="ja-JP" sz="1100" dirty="0"/>
              <a:t>）</a:t>
            </a:r>
            <a:r>
              <a:rPr lang="en-US" altLang="ja-JP" sz="1100" dirty="0"/>
              <a:t> </a:t>
            </a:r>
            <a:r>
              <a:rPr lang="ja-JP" altLang="ja-JP" sz="1100" dirty="0"/>
              <a:t>給与は年功・生活・家族重視、賞与は実力主義。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4</a:t>
            </a:r>
            <a:r>
              <a:rPr lang="ja-JP" altLang="ja-JP" sz="1100" dirty="0"/>
              <a:t>） 定年は</a:t>
            </a:r>
            <a:r>
              <a:rPr lang="en-US" altLang="ja-JP" sz="1100" dirty="0"/>
              <a:t> 65 </a:t>
            </a:r>
            <a:r>
              <a:rPr lang="ja-JP" altLang="ja-JP" sz="1100" dirty="0"/>
              <a:t>歳とする。</a:t>
            </a:r>
            <a:endParaRPr lang="en-US" altLang="ja-JP" sz="1100" dirty="0"/>
          </a:p>
          <a:p>
            <a:pPr hangingPunct="0"/>
            <a:endParaRPr lang="en-US" altLang="ja-JP" sz="1100" dirty="0"/>
          </a:p>
          <a:p>
            <a:pPr hangingPunct="0"/>
            <a:r>
              <a:rPr lang="en-US" altLang="ja-JP" sz="1200" b="1" dirty="0"/>
              <a:t>2.</a:t>
            </a:r>
            <a:r>
              <a:rPr lang="ja-JP" altLang="en-US" sz="1200" b="1" dirty="0"/>
              <a:t>社員の将来への５つのコース</a:t>
            </a:r>
            <a:endParaRPr lang="en-US" altLang="ja-JP" sz="1200" dirty="0"/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1</a:t>
            </a:r>
            <a:r>
              <a:rPr lang="ja-JP" altLang="ja-JP" sz="1100" dirty="0"/>
              <a:t>）</a:t>
            </a:r>
            <a:r>
              <a:rPr lang="en-US" altLang="ja-JP" sz="1100" dirty="0"/>
              <a:t> </a:t>
            </a:r>
            <a:r>
              <a:rPr lang="ja-JP" altLang="ja-JP" sz="1100" dirty="0"/>
              <a:t>社長・役員・幹部コース（幹部とは、部長・リーダーを言う）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2</a:t>
            </a:r>
            <a:r>
              <a:rPr lang="ja-JP" altLang="ja-JP" sz="1100" dirty="0"/>
              <a:t>）</a:t>
            </a:r>
            <a:r>
              <a:rPr lang="en-US" altLang="ja-JP" sz="1100" dirty="0"/>
              <a:t> </a:t>
            </a:r>
            <a:r>
              <a:rPr lang="ja-JP" altLang="ja-JP" sz="1100" dirty="0"/>
              <a:t>経営者コース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3</a:t>
            </a:r>
            <a:r>
              <a:rPr lang="ja-JP" altLang="ja-JP" sz="1100" dirty="0"/>
              <a:t>）</a:t>
            </a:r>
            <a:r>
              <a:rPr lang="en-US" altLang="ja-JP" sz="1100" dirty="0"/>
              <a:t> </a:t>
            </a:r>
            <a:r>
              <a:rPr lang="ja-JP" altLang="ja-JP" sz="1100" dirty="0"/>
              <a:t>税理士法人代表社員・社員・支店長コース（リーダー以上）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4</a:t>
            </a:r>
            <a:r>
              <a:rPr lang="ja-JP" altLang="ja-JP" sz="1100" dirty="0"/>
              <a:t>）</a:t>
            </a:r>
            <a:r>
              <a:rPr lang="en-US" altLang="ja-JP" sz="1100" dirty="0"/>
              <a:t> </a:t>
            </a:r>
            <a:r>
              <a:rPr lang="ja-JP" altLang="ja-JP" sz="1100" dirty="0"/>
              <a:t>エキスパートコース</a:t>
            </a:r>
          </a:p>
          <a:p>
            <a:pPr hangingPunct="0"/>
            <a:r>
              <a:rPr lang="ja-JP" altLang="ja-JP" sz="1100" dirty="0"/>
              <a:t>（</a:t>
            </a:r>
            <a:r>
              <a:rPr lang="en-US" altLang="ja-JP" sz="1100" dirty="0"/>
              <a:t>5</a:t>
            </a:r>
            <a:r>
              <a:rPr lang="ja-JP" altLang="ja-JP" sz="1100" dirty="0"/>
              <a:t>）</a:t>
            </a:r>
            <a:r>
              <a:rPr lang="en-US" altLang="ja-JP" sz="1100" dirty="0"/>
              <a:t> </a:t>
            </a:r>
            <a:r>
              <a:rPr lang="ja-JP" altLang="ja-JP" sz="1100" dirty="0"/>
              <a:t>独立コース（税理士）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898876" y="3964522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932039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906921" y="5868455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3" name="正方形/長方形 2"/>
          <p:cNvSpPr/>
          <p:nvPr/>
        </p:nvSpPr>
        <p:spPr>
          <a:xfrm>
            <a:off x="395536" y="701588"/>
            <a:ext cx="15247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1.</a:t>
            </a:r>
            <a:r>
              <a:rPr lang="ja-JP" altLang="ja-JP" b="1" dirty="0"/>
              <a:t>社員の処遇</a:t>
            </a:r>
            <a:endParaRPr lang="ja-JP" altLang="ja-JP" dirty="0"/>
          </a:p>
        </p:txBody>
      </p:sp>
      <p:sp>
        <p:nvSpPr>
          <p:cNvPr id="4" name="正方形/長方形 3"/>
          <p:cNvSpPr/>
          <p:nvPr/>
        </p:nvSpPr>
        <p:spPr>
          <a:xfrm>
            <a:off x="395536" y="3918356"/>
            <a:ext cx="1757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2.</a:t>
            </a:r>
            <a:r>
              <a:rPr lang="ja-JP" altLang="en-US" b="1" dirty="0"/>
              <a:t>社員の方向性</a:t>
            </a:r>
            <a:endParaRPr lang="en-US" altLang="ja-JP" dirty="0"/>
          </a:p>
        </p:txBody>
      </p:sp>
      <p:sp>
        <p:nvSpPr>
          <p:cNvPr id="54" name="正方形/長方形 53"/>
          <p:cNvSpPr/>
          <p:nvPr/>
        </p:nvSpPr>
        <p:spPr>
          <a:xfrm>
            <a:off x="320396" y="1070920"/>
            <a:ext cx="3964067" cy="2730898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320395" y="4282894"/>
            <a:ext cx="3964067" cy="2408506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79512" y="-273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未来像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</a:t>
            </a:r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社員の未来像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34" name="グループ化 33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35" name="フリーフォーム 34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36" name="フリーフォーム 35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37" name="フリーフォーム 36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38" name="フリーフォーム 37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46" name="フリーフォーム 45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47" name="フリーフォーム 46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>
                <a:solidFill>
                  <a:srgbClr val="33CCFF"/>
                </a:solidFill>
              </a:rPr>
              <a:t>未来像</a:t>
            </a:r>
            <a:endParaRPr lang="en-US" altLang="ja-JP" sz="900" b="1" dirty="0">
              <a:solidFill>
                <a:srgbClr val="33CCFF"/>
              </a:solidFill>
            </a:endParaRP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>
                <a:solidFill>
                  <a:srgbClr val="33CCFF"/>
                </a:solidFill>
              </a:rPr>
              <a:t>長期事業構想</a:t>
            </a:r>
            <a:endParaRPr kumimoji="1" lang="en-US" altLang="ja-JP" sz="900" b="1" kern="1200" dirty="0">
              <a:solidFill>
                <a:srgbClr val="33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940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7"/>
    </mc:Choice>
    <mc:Fallback xmlns="">
      <p:transition spd="slow" advTm="43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4572000" y="415798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076056" y="608413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ポイント解説～事業の未来像～</a:t>
            </a:r>
          </a:p>
        </p:txBody>
      </p:sp>
      <p:sp>
        <p:nvSpPr>
          <p:cNvPr id="23" name="フレーム 22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520259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41" name="フレーム 40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スライド番号プレースホルダー 1"/>
          <p:cNvSpPr txBox="1">
            <a:spLocks/>
          </p:cNvSpPr>
          <p:nvPr/>
        </p:nvSpPr>
        <p:spPr>
          <a:xfrm>
            <a:off x="7020272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32038" y="4459656"/>
            <a:ext cx="3816426" cy="138499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①事業の未来像の根幹は社員の未来像です。</a:t>
            </a:r>
            <a:r>
              <a:rPr lang="ja-JP" altLang="en-US" sz="1200" dirty="0">
                <a:solidFill>
                  <a:srgbClr val="FF0000"/>
                </a:solidFill>
              </a:rPr>
              <a:t>社員の未 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lang="en-US" altLang="ja-JP" sz="1200" dirty="0">
                <a:solidFill>
                  <a:srgbClr val="FF0000"/>
                </a:solidFill>
              </a:rPr>
              <a:t>    </a:t>
            </a:r>
            <a:r>
              <a:rPr lang="ja-JP" altLang="en-US" sz="1200" dirty="0">
                <a:solidFill>
                  <a:srgbClr val="FF0000"/>
                </a:solidFill>
              </a:rPr>
              <a:t>来像を実現するために、事業の未来像を描きます。</a:t>
            </a:r>
            <a:endParaRPr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/>
              <a:t>②「うちの商品は何か」を限定列挙し、社員全員が理解で                                      </a:t>
            </a:r>
            <a:endParaRPr kumimoji="1" lang="en-US" altLang="ja-JP" sz="1200" dirty="0"/>
          </a:p>
          <a:p>
            <a:r>
              <a:rPr lang="en-US" altLang="ja-JP" sz="1200" dirty="0"/>
              <a:t>    </a:t>
            </a:r>
            <a:r>
              <a:rPr lang="ja-JP" altLang="en-US" sz="1200" dirty="0"/>
              <a:t> </a:t>
            </a:r>
            <a:r>
              <a:rPr kumimoji="1" lang="ja-JP" altLang="en-US" sz="1200" dirty="0"/>
              <a:t>きるよう具体的に記載して下さい。</a:t>
            </a:r>
            <a:endParaRPr kumimoji="1" lang="en-US" altLang="ja-JP" sz="1200" dirty="0"/>
          </a:p>
          <a:p>
            <a:r>
              <a:rPr lang="ja-JP" altLang="en-US" sz="1200" dirty="0"/>
              <a:t>③長期的に伸ばしていく商品を記載して下さい。（現在、    </a:t>
            </a:r>
            <a:endParaRPr lang="en-US" altLang="ja-JP" sz="1200" dirty="0"/>
          </a:p>
          <a:p>
            <a:r>
              <a:rPr lang="en-US" altLang="ja-JP" sz="1200" dirty="0"/>
              <a:t>     </a:t>
            </a:r>
            <a:r>
              <a:rPr lang="ja-JP" altLang="en-US" sz="1200" dirty="0"/>
              <a:t>開発中や売り出したばかりの商品であっても記載して            </a:t>
            </a:r>
            <a:endParaRPr lang="en-US" altLang="ja-JP" sz="1200" dirty="0"/>
          </a:p>
          <a:p>
            <a:r>
              <a:rPr lang="en-US" altLang="ja-JP" sz="1200" dirty="0"/>
              <a:t>     </a:t>
            </a:r>
            <a:r>
              <a:rPr lang="ja-JP" altLang="en-US" sz="1200" dirty="0"/>
              <a:t>構いません。）</a:t>
            </a:r>
            <a:endParaRPr kumimoji="1" lang="en-US" altLang="ja-JP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32038" y="6229033"/>
            <a:ext cx="3816426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時代の変化に我が社の戦略は合致していますか？</a:t>
            </a:r>
            <a:endParaRPr lang="en-US" altLang="ja-JP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32039" y="1301884"/>
            <a:ext cx="3816425" cy="283154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hangingPunct="0"/>
            <a:r>
              <a:rPr lang="ja-JP" altLang="ja-JP" sz="1200" b="1" dirty="0"/>
              <a:t>○基本方針</a:t>
            </a:r>
            <a:endParaRPr lang="ja-JP" altLang="ja-JP" sz="1200" dirty="0"/>
          </a:p>
          <a:p>
            <a:pPr hangingPunct="0"/>
            <a:r>
              <a:rPr lang="ja-JP" altLang="ja-JP" sz="1100" b="1" dirty="0"/>
              <a:t>方針とは方向性</a:t>
            </a:r>
            <a:r>
              <a:rPr lang="ja-JP" altLang="ja-JP" sz="1100" dirty="0"/>
              <a:t>である。商品を広げるのではなく、商品の質を高める。そして４本柱を中心として周辺事業を拡大する。</a:t>
            </a:r>
            <a:endParaRPr lang="en-US" altLang="ja-JP" sz="1100" dirty="0"/>
          </a:p>
          <a:p>
            <a:endParaRPr lang="en-US" altLang="ja-JP" sz="1100" dirty="0"/>
          </a:p>
          <a:p>
            <a:pPr hangingPunct="0"/>
            <a:r>
              <a:rPr lang="ja-JP" altLang="ja-JP" sz="1200" b="1" dirty="0"/>
              <a:t>１．４本柱</a:t>
            </a:r>
            <a:endParaRPr lang="ja-JP" altLang="ja-JP" sz="1200" dirty="0"/>
          </a:p>
          <a:p>
            <a:pPr hangingPunct="0"/>
            <a:r>
              <a:rPr lang="ja-JP" altLang="ja-JP" sz="1100" b="1" dirty="0"/>
              <a:t>（</a:t>
            </a:r>
            <a:r>
              <a:rPr lang="en-US" altLang="ja-JP" sz="1100" b="1" dirty="0"/>
              <a:t>1</a:t>
            </a:r>
            <a:r>
              <a:rPr lang="ja-JP" altLang="ja-JP" sz="1100" b="1" dirty="0"/>
              <a:t>）</a:t>
            </a:r>
            <a:r>
              <a:rPr lang="ja-JP" altLang="en-US" sz="1100" b="1" dirty="0"/>
              <a:t>●●</a:t>
            </a:r>
            <a:r>
              <a:rPr lang="ja-JP" altLang="ja-JP" sz="1100" b="1" dirty="0"/>
              <a:t>式月次決算書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　</a:t>
            </a:r>
            <a:r>
              <a:rPr lang="ja-JP" altLang="ja-JP" sz="1100" dirty="0"/>
              <a:t>会計が経営の役に立つ。お客様の視点で</a:t>
            </a:r>
            <a:r>
              <a:rPr lang="ja-JP" altLang="ja-JP" sz="1100" b="1" dirty="0"/>
              <a:t>毎年改良</a:t>
            </a:r>
            <a:r>
              <a:rPr lang="ja-JP" altLang="ja-JP" sz="1100" dirty="0"/>
              <a:t>す</a:t>
            </a:r>
            <a:r>
              <a:rPr lang="ja-JP" altLang="en-US" sz="1100" dirty="0"/>
              <a:t>る。　　　</a:t>
            </a:r>
            <a:endParaRPr lang="en-US" altLang="ja-JP" sz="1100" dirty="0"/>
          </a:p>
          <a:p>
            <a:pPr hangingPunct="0"/>
            <a:r>
              <a:rPr lang="ja-JP" altLang="en-US" sz="1100" dirty="0">
                <a:solidFill>
                  <a:srgbClr val="FF0000"/>
                </a:solidFill>
              </a:rPr>
              <a:t>　　</a:t>
            </a:r>
            <a:r>
              <a:rPr lang="ja-JP" altLang="ja-JP" sz="1100" dirty="0">
                <a:solidFill>
                  <a:srgbClr val="FF0000"/>
                </a:solidFill>
              </a:rPr>
              <a:t>日本中の中小企業はうちが来るのを待っています。</a:t>
            </a:r>
            <a:endParaRPr lang="en-US" altLang="ja-JP" sz="1100" dirty="0">
              <a:solidFill>
                <a:srgbClr val="FF0000"/>
              </a:solidFill>
            </a:endParaRPr>
          </a:p>
          <a:p>
            <a:pPr hangingPunct="0"/>
            <a:r>
              <a:rPr lang="ja-JP" altLang="en-US" sz="1100" dirty="0">
                <a:solidFill>
                  <a:srgbClr val="FF0000"/>
                </a:solidFill>
              </a:rPr>
              <a:t>　　</a:t>
            </a:r>
            <a:r>
              <a:rPr lang="ja-JP" altLang="ja-JP" sz="1100" dirty="0"/>
              <a:t>同業者は、面倒くさく、手間ひまのかかることはやりたがり</a:t>
            </a:r>
            <a:r>
              <a:rPr lang="en-US" altLang="ja-JP" sz="1100" dirty="0"/>
              <a:t>                </a:t>
            </a:r>
            <a:r>
              <a:rPr lang="ja-JP" altLang="en-US" sz="1100" dirty="0"/>
              <a:t>　　</a:t>
            </a:r>
            <a:r>
              <a:rPr lang="en-US" altLang="ja-JP" sz="1100" dirty="0"/>
              <a:t>  </a:t>
            </a:r>
            <a:r>
              <a:rPr lang="ja-JP" altLang="en-US" sz="1100" dirty="0"/>
              <a:t>　</a:t>
            </a:r>
            <a:endParaRPr lang="en-US" altLang="ja-JP" sz="1100" dirty="0"/>
          </a:p>
          <a:p>
            <a:pPr hangingPunct="0"/>
            <a:r>
              <a:rPr lang="ja-JP" altLang="en-US" sz="1100" dirty="0"/>
              <a:t>　　</a:t>
            </a:r>
            <a:r>
              <a:rPr lang="ja-JP" altLang="ja-JP" sz="1100" dirty="0"/>
              <a:t>ません。また経営指導できる会計事務所もそんなに多く</a:t>
            </a:r>
            <a:r>
              <a:rPr lang="en-US" altLang="ja-JP" sz="1100" dirty="0"/>
              <a:t>   </a:t>
            </a:r>
          </a:p>
          <a:p>
            <a:pPr hangingPunct="0"/>
            <a:r>
              <a:rPr lang="en-US" altLang="ja-JP" sz="1100" dirty="0"/>
              <a:t>      </a:t>
            </a:r>
            <a:r>
              <a:rPr lang="ja-JP" altLang="ja-JP" sz="1100" dirty="0"/>
              <a:t>ありません。</a:t>
            </a:r>
            <a:r>
              <a:rPr lang="ja-JP" altLang="en-US" sz="1100" dirty="0"/>
              <a:t>●●</a:t>
            </a:r>
            <a:r>
              <a:rPr lang="ja-JP" altLang="ja-JP" sz="1100" dirty="0"/>
              <a:t>式月次決算書は、</a:t>
            </a:r>
            <a:r>
              <a:rPr lang="ja-JP" altLang="ja-JP" sz="1100" dirty="0">
                <a:solidFill>
                  <a:srgbClr val="FF0000"/>
                </a:solidFill>
              </a:rPr>
              <a:t>競争相手が少な</a:t>
            </a:r>
            <a:r>
              <a:rPr lang="en-US" altLang="ja-JP" sz="1100" dirty="0">
                <a:solidFill>
                  <a:srgbClr val="FF0000"/>
                </a:solidFill>
              </a:rPr>
              <a:t>             </a:t>
            </a:r>
          </a:p>
          <a:p>
            <a:pPr hangingPunct="0"/>
            <a:r>
              <a:rPr lang="en-US" altLang="ja-JP" sz="1100" dirty="0">
                <a:solidFill>
                  <a:srgbClr val="FF0000"/>
                </a:solidFill>
              </a:rPr>
              <a:t>      </a:t>
            </a:r>
            <a:r>
              <a:rPr lang="ja-JP" altLang="ja-JP" sz="1100" dirty="0">
                <a:solidFill>
                  <a:srgbClr val="FF0000"/>
                </a:solidFill>
              </a:rPr>
              <a:t>く</a:t>
            </a:r>
            <a:r>
              <a:rPr lang="ja-JP" altLang="ja-JP" sz="1100" dirty="0"/>
              <a:t>、中小企業に求められている商品です。</a:t>
            </a:r>
            <a:r>
              <a:rPr lang="ja-JP" altLang="ja-JP" sz="1100" b="1" dirty="0"/>
              <a:t>市場はまだまだ</a:t>
            </a:r>
            <a:r>
              <a:rPr lang="en-US" altLang="ja-JP" sz="1100" b="1" dirty="0"/>
              <a:t>         </a:t>
            </a:r>
          </a:p>
          <a:p>
            <a:pPr hangingPunct="0"/>
            <a:r>
              <a:rPr lang="en-US" altLang="ja-JP" sz="1100" b="1" dirty="0"/>
              <a:t>      </a:t>
            </a:r>
            <a:r>
              <a:rPr lang="ja-JP" altLang="ja-JP" sz="1100" b="1" dirty="0"/>
              <a:t>拡大</a:t>
            </a:r>
            <a:r>
              <a:rPr lang="ja-JP" altLang="ja-JP" sz="1100" dirty="0"/>
              <a:t>します。</a:t>
            </a:r>
          </a:p>
          <a:p>
            <a:pPr hangingPunct="0"/>
            <a:r>
              <a:rPr lang="ja-JP" altLang="ja-JP" sz="1100" b="1" dirty="0"/>
              <a:t>（</a:t>
            </a:r>
            <a:r>
              <a:rPr lang="en-US" altLang="ja-JP" sz="1100" b="1" dirty="0"/>
              <a:t>2</a:t>
            </a:r>
            <a:r>
              <a:rPr lang="ja-JP" altLang="ja-JP" sz="1100" b="1" dirty="0"/>
              <a:t>）経営計画書</a:t>
            </a:r>
            <a:endParaRPr lang="ja-JP" altLang="ja-JP" sz="1100" dirty="0"/>
          </a:p>
          <a:p>
            <a:pPr hangingPunct="0"/>
            <a:r>
              <a:rPr lang="ja-JP" altLang="ja-JP" sz="1100" b="1" dirty="0"/>
              <a:t>（</a:t>
            </a:r>
            <a:r>
              <a:rPr lang="en-US" altLang="ja-JP" sz="1100" b="1" dirty="0"/>
              <a:t>3</a:t>
            </a:r>
            <a:r>
              <a:rPr lang="ja-JP" altLang="ja-JP" sz="1100" b="1" dirty="0"/>
              <a:t>）人事労務コンサルティング</a:t>
            </a:r>
            <a:endParaRPr lang="ja-JP" altLang="ja-JP" sz="1100" dirty="0"/>
          </a:p>
          <a:p>
            <a:pPr hangingPunct="0"/>
            <a:r>
              <a:rPr lang="ja-JP" altLang="ja-JP" sz="1100" b="1" dirty="0"/>
              <a:t>（</a:t>
            </a:r>
            <a:r>
              <a:rPr lang="en-US" altLang="ja-JP" sz="1100" b="1" dirty="0"/>
              <a:t>4</a:t>
            </a:r>
            <a:r>
              <a:rPr lang="ja-JP" altLang="ja-JP" sz="1100" b="1" dirty="0"/>
              <a:t>）社員力（環境整備に関する方針を徹底する）</a:t>
            </a:r>
            <a:endParaRPr lang="ja-JP" altLang="ja-JP" sz="11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932039" y="4121102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32039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932038" y="5844651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49" name="正方形/長方形 48"/>
          <p:cNvSpPr/>
          <p:nvPr/>
        </p:nvSpPr>
        <p:spPr>
          <a:xfrm>
            <a:off x="327941" y="2350056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2.</a:t>
            </a:r>
            <a:r>
              <a:rPr lang="ja-JP" altLang="en-US" b="1" dirty="0"/>
              <a:t>事業の柱</a:t>
            </a:r>
            <a:endParaRPr lang="en-US" altLang="ja-JP" dirty="0"/>
          </a:p>
        </p:txBody>
      </p:sp>
      <p:sp>
        <p:nvSpPr>
          <p:cNvPr id="50" name="正方形/長方形 49"/>
          <p:cNvSpPr/>
          <p:nvPr/>
        </p:nvSpPr>
        <p:spPr>
          <a:xfrm>
            <a:off x="320396" y="1070920"/>
            <a:ext cx="3964067" cy="1279136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327941" y="2719388"/>
            <a:ext cx="3964067" cy="3980099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>
            <a:off x="395536" y="701588"/>
            <a:ext cx="1292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altLang="ja-JP" b="1" dirty="0"/>
              <a:t>1.</a:t>
            </a:r>
            <a:r>
              <a:rPr lang="ja-JP" altLang="en-US" b="1" dirty="0"/>
              <a:t>基本方針</a:t>
            </a:r>
            <a:endParaRPr lang="ja-JP" altLang="ja-JP" dirty="0"/>
          </a:p>
        </p:txBody>
      </p:sp>
      <p:sp>
        <p:nvSpPr>
          <p:cNvPr id="32" name="正方形/長方形 31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79512" y="-273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未来像</a:t>
            </a:r>
            <a:r>
              <a:rPr lang="en-US" altLang="ja-JP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~</a:t>
            </a:r>
            <a:r>
              <a:rPr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事業の未来像</a:t>
            </a:r>
            <a:endParaRPr kumimoji="1" lang="ja-JP" altLang="en-US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54" name="グループ化 53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55" name="フリーフォーム 54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57" name="フリーフォーム 56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 戦略</a:t>
              </a:r>
              <a:endParaRPr kumimoji="1" lang="ja-JP" altLang="en-US" sz="900" b="1" kern="1200" dirty="0"/>
            </a:p>
          </p:txBody>
        </p:sp>
        <p:sp>
          <p:nvSpPr>
            <p:cNvPr id="58" name="フリーフォーム 57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59" name="フリーフォーム 58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60" name="フリーフォーム 59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>
                <a:solidFill>
                  <a:srgbClr val="33CCFF"/>
                </a:solidFill>
              </a:rPr>
              <a:t>未来像</a:t>
            </a:r>
            <a:endParaRPr lang="en-US" altLang="ja-JP" sz="900" b="1" dirty="0">
              <a:solidFill>
                <a:srgbClr val="33CCFF"/>
              </a:solidFill>
            </a:endParaRP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>
                <a:solidFill>
                  <a:srgbClr val="33CCFF"/>
                </a:solidFill>
              </a:rPr>
              <a:t>長期事業構想</a:t>
            </a:r>
            <a:endParaRPr kumimoji="1" lang="en-US" altLang="ja-JP" sz="900" b="1" kern="1200" dirty="0">
              <a:solidFill>
                <a:srgbClr val="33C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8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6"/>
    </mc:Choice>
    <mc:Fallback xmlns="">
      <p:transition spd="slow" advTm="496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4572000" y="415798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5076056" y="614267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ポイント解説～戦略～</a:t>
            </a:r>
          </a:p>
        </p:txBody>
      </p:sp>
      <p:cxnSp>
        <p:nvCxnSpPr>
          <p:cNvPr id="18" name="直線コネクタ 17"/>
          <p:cNvCxnSpPr/>
          <p:nvPr/>
        </p:nvCxnSpPr>
        <p:spPr>
          <a:xfrm>
            <a:off x="5076056" y="-459432"/>
            <a:ext cx="1872208" cy="0"/>
          </a:xfrm>
          <a:prstGeom prst="line">
            <a:avLst/>
          </a:prstGeom>
          <a:ln w="190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6325697" y="-675456"/>
            <a:ext cx="468052" cy="0"/>
          </a:xfrm>
          <a:prstGeom prst="line">
            <a:avLst/>
          </a:prstGeom>
          <a:ln w="19050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フレーム 22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7046912" y="6453336"/>
            <a:ext cx="2133600" cy="365125"/>
          </a:xfrm>
        </p:spPr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41" name="フレーム 40"/>
          <p:cNvSpPr/>
          <p:nvPr/>
        </p:nvSpPr>
        <p:spPr>
          <a:xfrm>
            <a:off x="4788024" y="476673"/>
            <a:ext cx="4104456" cy="6305038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2" name="スライド番号プレースホルダー 1"/>
          <p:cNvSpPr txBox="1">
            <a:spLocks/>
          </p:cNvSpPr>
          <p:nvPr/>
        </p:nvSpPr>
        <p:spPr>
          <a:xfrm>
            <a:off x="7046912" y="64533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9BE81C0-C88C-4B46-9B53-BFE70D20C8DA}" type="slidenum">
              <a:rPr lang="ja-JP" altLang="en-US" smtClean="0"/>
              <a:pPr/>
              <a:t>9</a:t>
            </a:fld>
            <a:endParaRPr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22820" y="4619016"/>
            <a:ext cx="3825644" cy="138499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① </a:t>
            </a:r>
            <a:r>
              <a:rPr lang="ja-JP" altLang="en-US" sz="1200" dirty="0">
                <a:solidFill>
                  <a:srgbClr val="FF0000"/>
                </a:solidFill>
              </a:rPr>
              <a:t>市場にはお客様とライバルしかいません。</a:t>
            </a:r>
            <a:r>
              <a:rPr lang="ja-JP" altLang="en-US" sz="1200" dirty="0"/>
              <a:t>お客様に喜 </a:t>
            </a:r>
            <a:endParaRPr lang="en-US" altLang="ja-JP" sz="1200" dirty="0"/>
          </a:p>
          <a:p>
            <a:r>
              <a:rPr lang="en-US" altLang="ja-JP" sz="1200" dirty="0"/>
              <a:t>     </a:t>
            </a:r>
            <a:r>
              <a:rPr lang="ja-JP" altLang="en-US" sz="1200" dirty="0"/>
              <a:t>ばれる商品構成であるか、ライバルと何で差をつける                   </a:t>
            </a:r>
            <a:endParaRPr lang="en-US" altLang="ja-JP" sz="1200" dirty="0"/>
          </a:p>
          <a:p>
            <a:r>
              <a:rPr lang="en-US" altLang="ja-JP" sz="1200" dirty="0"/>
              <a:t>     </a:t>
            </a:r>
            <a:r>
              <a:rPr lang="ja-JP" altLang="en-US" sz="1200" dirty="0"/>
              <a:t>のかが「戦略」で重要な部分です。</a:t>
            </a:r>
            <a:endParaRPr lang="en-US" altLang="ja-JP" sz="1200" dirty="0"/>
          </a:p>
          <a:p>
            <a:r>
              <a:rPr kumimoji="1" lang="ja-JP" altLang="en-US" sz="1200" dirty="0"/>
              <a:t>② 市場における自社へのニーズを明確にして下さい。             </a:t>
            </a:r>
            <a:endParaRPr kumimoji="1" lang="en-US" altLang="ja-JP" sz="1200" dirty="0"/>
          </a:p>
          <a:p>
            <a:r>
              <a:rPr lang="en-US" altLang="ja-JP" sz="1200" dirty="0">
                <a:solidFill>
                  <a:srgbClr val="FF0000"/>
                </a:solidFill>
              </a:rPr>
              <a:t>     </a:t>
            </a:r>
            <a:r>
              <a:rPr lang="ja-JP" altLang="en-US" sz="1200" dirty="0">
                <a:solidFill>
                  <a:srgbClr val="FF0000"/>
                </a:solidFill>
              </a:rPr>
              <a:t>ニーズを先読み</a:t>
            </a:r>
            <a:r>
              <a:rPr lang="ja-JP" altLang="en-US" sz="1200" dirty="0"/>
              <a:t>することで、時代の変化へ対応する</a:t>
            </a:r>
            <a:r>
              <a:rPr lang="ja-JP" altLang="en-US" sz="1200" dirty="0" err="1"/>
              <a:t>こ</a:t>
            </a:r>
            <a:r>
              <a:rPr lang="ja-JP" altLang="en-US" sz="1200" dirty="0"/>
              <a:t>          </a:t>
            </a:r>
            <a:endParaRPr lang="en-US" altLang="ja-JP" sz="1200" dirty="0"/>
          </a:p>
          <a:p>
            <a:r>
              <a:rPr lang="en-US" altLang="ja-JP" sz="1200" dirty="0"/>
              <a:t>     </a:t>
            </a:r>
            <a:r>
              <a:rPr lang="ja-JP" altLang="en-US" sz="1200" dirty="0" err="1"/>
              <a:t>とに</a:t>
            </a:r>
            <a:r>
              <a:rPr lang="ja-JP" altLang="en-US" sz="1200" dirty="0"/>
              <a:t>つながります。</a:t>
            </a:r>
            <a:endParaRPr kumimoji="1" lang="en-US" altLang="ja-JP" sz="1200" dirty="0"/>
          </a:p>
          <a:p>
            <a:r>
              <a:rPr lang="ja-JP" altLang="en-US" sz="1200" dirty="0"/>
              <a:t>③ 我が社が一番喜ばれる市場を明記して下さい。</a:t>
            </a:r>
            <a:endParaRPr kumimoji="1" lang="en-US" altLang="ja-JP" sz="12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937747" y="6342642"/>
            <a:ext cx="3810717" cy="276999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/>
              <a:t>ライバルのいない市場はどこにありますか？</a:t>
            </a:r>
            <a:endParaRPr lang="en-US" altLang="ja-JP" sz="12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4906921" y="1302255"/>
            <a:ext cx="3841543" cy="300082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pPr hangingPunct="0"/>
            <a:r>
              <a:rPr lang="ja-JP" altLang="ja-JP" sz="1200" b="1" dirty="0"/>
              <a:t>戦　略</a:t>
            </a:r>
            <a:endParaRPr lang="ja-JP" altLang="ja-JP" sz="1200" dirty="0"/>
          </a:p>
          <a:p>
            <a:pPr hangingPunct="0"/>
            <a:r>
              <a:rPr lang="ja-JP" altLang="ja-JP" sz="1100" b="1" dirty="0">
                <a:solidFill>
                  <a:srgbClr val="FF0000"/>
                </a:solidFill>
              </a:rPr>
              <a:t>戦略とは方向性とか順番である</a:t>
            </a:r>
            <a:r>
              <a:rPr lang="ja-JP" altLang="ja-JP" sz="1100" dirty="0"/>
              <a:t>、</a:t>
            </a:r>
            <a:r>
              <a:rPr lang="ja-JP" altLang="ja-JP" sz="1100" b="1" dirty="0"/>
              <a:t>方向性とは</a:t>
            </a:r>
            <a:r>
              <a:rPr lang="ja-JP" altLang="ja-JP" sz="1100" dirty="0"/>
              <a:t>商品とサービスを時代の変化に適応させることである。</a:t>
            </a:r>
            <a:r>
              <a:rPr lang="ja-JP" altLang="ja-JP" sz="1100" b="1" dirty="0"/>
              <a:t>戦略としての我社</a:t>
            </a:r>
            <a:r>
              <a:rPr lang="ja-JP" altLang="ja-JP" sz="1100" dirty="0"/>
              <a:t>の</a:t>
            </a:r>
            <a:r>
              <a:rPr lang="ja-JP" altLang="ja-JP" sz="1100" b="1" dirty="0">
                <a:solidFill>
                  <a:srgbClr val="FF0000"/>
                </a:solidFill>
              </a:rPr>
              <a:t>優先順番</a:t>
            </a:r>
            <a:r>
              <a:rPr lang="ja-JP" altLang="ja-JP" sz="1100" dirty="0"/>
              <a:t>は、</a:t>
            </a:r>
            <a:r>
              <a:rPr lang="ja-JP" altLang="ja-JP" sz="1100" b="1" dirty="0"/>
              <a:t>（</a:t>
            </a:r>
            <a:r>
              <a:rPr lang="en-US" altLang="ja-JP" sz="1100" b="1" dirty="0"/>
              <a:t>1</a:t>
            </a:r>
            <a:r>
              <a:rPr lang="ja-JP" altLang="ja-JP" sz="1100" b="1" dirty="0"/>
              <a:t>）商品力・サービス力（経営ビジョン）（</a:t>
            </a:r>
            <a:r>
              <a:rPr lang="en-US" altLang="ja-JP" sz="1100" b="1" dirty="0"/>
              <a:t>2</a:t>
            </a:r>
            <a:r>
              <a:rPr lang="ja-JP" altLang="ja-JP" sz="1100" b="1" dirty="0"/>
              <a:t>）営業力（目の前のお客様に喜ばれ、感謝されること）（</a:t>
            </a:r>
            <a:r>
              <a:rPr lang="en-US" altLang="ja-JP" sz="1100" b="1" dirty="0"/>
              <a:t>3</a:t>
            </a:r>
            <a:r>
              <a:rPr lang="ja-JP" altLang="ja-JP" sz="1100" b="1" dirty="0"/>
              <a:t>）環境整備（人間性を高める）の順である。</a:t>
            </a:r>
            <a:r>
              <a:rPr lang="ja-JP" altLang="ja-JP" sz="1100" dirty="0"/>
              <a:t>目次の個別方針もこの順序になっている。</a:t>
            </a:r>
            <a:endParaRPr lang="en-US" altLang="ja-JP" sz="1100" dirty="0"/>
          </a:p>
          <a:p>
            <a:pPr hangingPunct="0"/>
            <a:endParaRPr lang="en-US" altLang="ja-JP" sz="1100" dirty="0"/>
          </a:p>
          <a:p>
            <a:pPr hangingPunct="0"/>
            <a:r>
              <a:rPr lang="ja-JP" altLang="ja-JP" sz="1200" b="1" dirty="0"/>
              <a:t>４つの戦略（ランチェスター戦略を応用する）　</a:t>
            </a:r>
            <a:endParaRPr lang="en-US" altLang="ja-JP" sz="1200" b="1" dirty="0"/>
          </a:p>
          <a:p>
            <a:pPr hangingPunct="0"/>
            <a:r>
              <a:rPr lang="ja-JP" altLang="ja-JP" sz="1100" b="1" dirty="0"/>
              <a:t>戦略１　商品・サービス</a:t>
            </a:r>
            <a:r>
              <a:rPr lang="ja-JP" altLang="en-US" sz="1100" b="1" dirty="0">
                <a:solidFill>
                  <a:srgbClr val="FF0000"/>
                </a:solidFill>
              </a:rPr>
              <a:t>（</a:t>
            </a:r>
            <a:r>
              <a:rPr lang="ja-JP" altLang="ja-JP" sz="1100" b="1" dirty="0">
                <a:solidFill>
                  <a:srgbClr val="FF0000"/>
                </a:solidFill>
              </a:rPr>
              <a:t>方向性</a:t>
            </a:r>
            <a:r>
              <a:rPr lang="ja-JP" altLang="en-US" sz="1100" b="1" dirty="0">
                <a:solidFill>
                  <a:srgbClr val="FF0000"/>
                </a:solidFill>
              </a:rPr>
              <a:t>）</a:t>
            </a:r>
            <a:endParaRPr lang="en-US" altLang="ja-JP" sz="1100" dirty="0">
              <a:solidFill>
                <a:srgbClr val="FF0000"/>
              </a:solidFill>
            </a:endParaRPr>
          </a:p>
          <a:p>
            <a:pPr hangingPunct="0"/>
            <a:r>
              <a:rPr lang="ja-JP" altLang="en-US" sz="1100" dirty="0"/>
              <a:t>　</a:t>
            </a:r>
            <a:r>
              <a:rPr lang="ja-JP" altLang="ja-JP" sz="1100" dirty="0"/>
              <a:t>○ </a:t>
            </a:r>
            <a:r>
              <a:rPr lang="ja-JP" altLang="ja-JP" sz="1100" b="1" dirty="0"/>
              <a:t>商品</a:t>
            </a:r>
            <a:r>
              <a:rPr lang="ja-JP" altLang="ja-JP" sz="1100" b="1"/>
              <a:t>は、</a:t>
            </a:r>
            <a:r>
              <a:rPr lang="ja-JP" altLang="en-US" sz="1100" b="1"/>
              <a:t>●●</a:t>
            </a:r>
            <a:r>
              <a:rPr lang="ja-JP" altLang="ja-JP" sz="1100" b="1"/>
              <a:t>式</a:t>
            </a:r>
            <a:r>
              <a:rPr lang="ja-JP" altLang="ja-JP" sz="1100" b="1" dirty="0"/>
              <a:t>月次決算書と経営計画書で業界ナン</a:t>
            </a:r>
            <a:endParaRPr lang="en-US" altLang="ja-JP" sz="1100" b="1" dirty="0"/>
          </a:p>
          <a:p>
            <a:pPr hangingPunct="0"/>
            <a:r>
              <a:rPr lang="ja-JP" altLang="en-US" sz="1100" b="1" dirty="0"/>
              <a:t>　　　</a:t>
            </a:r>
            <a:r>
              <a:rPr lang="ja-JP" altLang="ja-JP" sz="1100" b="1" dirty="0"/>
              <a:t>バーワン</a:t>
            </a:r>
            <a:r>
              <a:rPr lang="ja-JP" altLang="ja-JP" sz="1100" dirty="0"/>
              <a:t>になる。</a:t>
            </a:r>
          </a:p>
          <a:p>
            <a:r>
              <a:rPr lang="ja-JP" altLang="en-US" sz="1100" dirty="0"/>
              <a:t>　</a:t>
            </a:r>
            <a:r>
              <a:rPr lang="ja-JP" altLang="ja-JP" sz="1100" dirty="0"/>
              <a:t>○ </a:t>
            </a:r>
            <a:r>
              <a:rPr lang="ja-JP" altLang="ja-JP" sz="1100" b="1" dirty="0"/>
              <a:t>サービスは、社員力の差別化をする</a:t>
            </a:r>
            <a:r>
              <a:rPr lang="ja-JP" altLang="ja-JP" sz="1100" dirty="0"/>
              <a:t>。</a:t>
            </a:r>
          </a:p>
          <a:p>
            <a:r>
              <a:rPr lang="ja-JP" altLang="ja-JP" sz="1100" b="1" dirty="0"/>
              <a:t>戦略２　</a:t>
            </a:r>
            <a:r>
              <a:rPr lang="ja-JP" altLang="ja-JP" sz="1100" b="1" dirty="0">
                <a:solidFill>
                  <a:srgbClr val="FF0000"/>
                </a:solidFill>
              </a:rPr>
              <a:t>客層</a:t>
            </a:r>
            <a:r>
              <a:rPr lang="ja-JP" altLang="en-US" sz="1100" b="1" dirty="0">
                <a:solidFill>
                  <a:srgbClr val="FF0000"/>
                </a:solidFill>
              </a:rPr>
              <a:t>・地域</a:t>
            </a:r>
            <a:r>
              <a:rPr lang="ja-JP" altLang="en-US" sz="1100" dirty="0"/>
              <a:t>（</a:t>
            </a:r>
            <a:r>
              <a:rPr lang="ja-JP" altLang="ja-JP" sz="1100" b="1" dirty="0"/>
              <a:t>誰のために</a:t>
            </a:r>
            <a:r>
              <a:rPr lang="ja-JP" altLang="ja-JP" sz="1100" dirty="0"/>
              <a:t>働くのかということ</a:t>
            </a:r>
            <a:r>
              <a:rPr lang="ja-JP" altLang="en-US" sz="1100" dirty="0"/>
              <a:t>）</a:t>
            </a:r>
            <a:endParaRPr lang="en-US" altLang="ja-JP" sz="1100" dirty="0"/>
          </a:p>
          <a:p>
            <a:r>
              <a:rPr lang="ja-JP" altLang="en-US" sz="1100" dirty="0"/>
              <a:t>　</a:t>
            </a:r>
            <a:r>
              <a:rPr lang="ja-JP" altLang="ja-JP" sz="1100" dirty="0"/>
              <a:t>○ </a:t>
            </a:r>
            <a:r>
              <a:rPr lang="ja-JP" altLang="ja-JP" sz="1100" b="1" dirty="0"/>
              <a:t>市場は中小企業</a:t>
            </a:r>
            <a:r>
              <a:rPr lang="ja-JP" altLang="en-US" sz="1100" b="1" dirty="0"/>
              <a:t>（お客様は日本中にあります）。</a:t>
            </a:r>
            <a:endParaRPr lang="ja-JP" altLang="ja-JP" sz="1100" dirty="0"/>
          </a:p>
          <a:p>
            <a:r>
              <a:rPr lang="ja-JP" altLang="ja-JP" sz="1100" b="1" dirty="0"/>
              <a:t>戦略３　</a:t>
            </a:r>
            <a:r>
              <a:rPr lang="ja-JP" altLang="ja-JP" sz="1100" b="1" dirty="0">
                <a:solidFill>
                  <a:srgbClr val="FF0000"/>
                </a:solidFill>
              </a:rPr>
              <a:t>競争相手</a:t>
            </a:r>
            <a:r>
              <a:rPr lang="ja-JP" altLang="en-US" sz="1100" b="1" dirty="0"/>
              <a:t>（</a:t>
            </a:r>
            <a:r>
              <a:rPr lang="ja-JP" altLang="ja-JP" sz="1100" b="1" dirty="0"/>
              <a:t>戦い方</a:t>
            </a:r>
            <a:r>
              <a:rPr lang="ja-JP" altLang="en-US" sz="1100" b="1" dirty="0"/>
              <a:t>）</a:t>
            </a:r>
            <a:r>
              <a:rPr lang="ja-JP" altLang="ja-JP" sz="1100" b="1" dirty="0"/>
              <a:t>。</a:t>
            </a:r>
            <a:endParaRPr lang="en-US" altLang="ja-JP" sz="1100" b="1" dirty="0"/>
          </a:p>
          <a:p>
            <a:r>
              <a:rPr lang="ja-JP" altLang="en-US" sz="1100" dirty="0"/>
              <a:t>　</a:t>
            </a:r>
            <a:r>
              <a:rPr lang="ja-JP" altLang="ja-JP" sz="1100" dirty="0"/>
              <a:t>○</a:t>
            </a:r>
            <a:r>
              <a:rPr lang="ja-JP" altLang="ja-JP" sz="1100" b="1" dirty="0"/>
              <a:t>市場にはお客様と競争相手しかいない</a:t>
            </a:r>
            <a:r>
              <a:rPr lang="ja-JP" altLang="ja-JP" sz="1100" dirty="0"/>
              <a:t>。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895761" y="4303076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895760" y="971323"/>
            <a:ext cx="1492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/>
              <a:t>☞</a:t>
            </a:r>
            <a:r>
              <a:rPr lang="ja-JP" altLang="en-US" sz="1400" b="1" dirty="0"/>
              <a:t>具体例</a:t>
            </a:r>
            <a:endParaRPr kumimoji="1" lang="ja-JP" altLang="en-US" sz="1400" b="1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895761" y="6036386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49" name="正方形/長方形 48"/>
          <p:cNvSpPr/>
          <p:nvPr/>
        </p:nvSpPr>
        <p:spPr>
          <a:xfrm>
            <a:off x="277595" y="2634734"/>
            <a:ext cx="249420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ja-JP" altLang="en-US" sz="1200" b="1" dirty="0"/>
              <a:t>戦略１　商品・サービス　</a:t>
            </a:r>
            <a:endParaRPr lang="ja-JP" altLang="ja-JP" sz="1200" dirty="0"/>
          </a:p>
        </p:txBody>
      </p:sp>
      <p:sp>
        <p:nvSpPr>
          <p:cNvPr id="50" name="正方形/長方形 49"/>
          <p:cNvSpPr/>
          <p:nvPr/>
        </p:nvSpPr>
        <p:spPr>
          <a:xfrm>
            <a:off x="252083" y="4007464"/>
            <a:ext cx="139333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en-US" sz="1200" b="1" dirty="0"/>
              <a:t>戦略２　客層・地域</a:t>
            </a:r>
            <a:endParaRPr lang="ja-JP" altLang="ja-JP" sz="1200" dirty="0"/>
          </a:p>
        </p:txBody>
      </p:sp>
      <p:sp>
        <p:nvSpPr>
          <p:cNvPr id="51" name="正方形/長方形 50"/>
          <p:cNvSpPr/>
          <p:nvPr/>
        </p:nvSpPr>
        <p:spPr>
          <a:xfrm>
            <a:off x="259310" y="5357680"/>
            <a:ext cx="203132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en-US" sz="1200" b="1" dirty="0"/>
              <a:t>戦略３　競争相手（ライバル）</a:t>
            </a:r>
            <a:endParaRPr lang="en-US" altLang="ja-JP" sz="1200" b="1" dirty="0"/>
          </a:p>
        </p:txBody>
      </p:sp>
      <p:sp>
        <p:nvSpPr>
          <p:cNvPr id="54" name="正方形/長方形 53"/>
          <p:cNvSpPr/>
          <p:nvPr/>
        </p:nvSpPr>
        <p:spPr>
          <a:xfrm>
            <a:off x="270123" y="816387"/>
            <a:ext cx="3964067" cy="1748517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正方形/長方形 54"/>
          <p:cNvSpPr/>
          <p:nvPr/>
        </p:nvSpPr>
        <p:spPr>
          <a:xfrm>
            <a:off x="277594" y="2911733"/>
            <a:ext cx="3921827" cy="1034536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226634" y="539389"/>
            <a:ext cx="4924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ja-JP" altLang="en-US" sz="1200" b="1" dirty="0"/>
              <a:t>戦略</a:t>
            </a:r>
            <a:endParaRPr lang="en-US" altLang="ja-JP" sz="1200" b="1" dirty="0"/>
          </a:p>
        </p:txBody>
      </p:sp>
      <p:sp>
        <p:nvSpPr>
          <p:cNvPr id="60" name="正方形/長方形 59"/>
          <p:cNvSpPr/>
          <p:nvPr/>
        </p:nvSpPr>
        <p:spPr>
          <a:xfrm>
            <a:off x="291242" y="4284463"/>
            <a:ext cx="3921827" cy="1034536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/>
          <p:cNvSpPr/>
          <p:nvPr/>
        </p:nvSpPr>
        <p:spPr>
          <a:xfrm>
            <a:off x="277595" y="5673006"/>
            <a:ext cx="3921827" cy="1034536"/>
          </a:xfrm>
          <a:prstGeom prst="rect">
            <a:avLst/>
          </a:prstGeom>
          <a:noFill/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正方形/長方形 37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79512" y="-2738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戦略</a:t>
            </a:r>
          </a:p>
        </p:txBody>
      </p:sp>
      <p:grpSp>
        <p:nvGrpSpPr>
          <p:cNvPr id="40" name="グループ化 39"/>
          <p:cNvGrpSpPr/>
          <p:nvPr/>
        </p:nvGrpSpPr>
        <p:grpSpPr>
          <a:xfrm>
            <a:off x="4607430" y="-10622"/>
            <a:ext cx="4429066" cy="391171"/>
            <a:chOff x="4898819" y="-24939"/>
            <a:chExt cx="4599554" cy="391171"/>
          </a:xfrm>
        </p:grpSpPr>
        <p:sp>
          <p:nvSpPr>
            <p:cNvPr id="52" name="フリーフォーム 51"/>
            <p:cNvSpPr/>
            <p:nvPr/>
          </p:nvSpPr>
          <p:spPr>
            <a:xfrm>
              <a:off x="4898819" y="-24939"/>
              <a:ext cx="822578" cy="390149"/>
            </a:xfrm>
            <a:custGeom>
              <a:avLst/>
              <a:gdLst>
                <a:gd name="connsiteX0" fmla="*/ 0 w 1210906"/>
                <a:gd name="connsiteY0" fmla="*/ 0 h 390149"/>
                <a:gd name="connsiteX1" fmla="*/ 1015832 w 1210906"/>
                <a:gd name="connsiteY1" fmla="*/ 0 h 390149"/>
                <a:gd name="connsiteX2" fmla="*/ 1210906 w 1210906"/>
                <a:gd name="connsiteY2" fmla="*/ 195075 h 390149"/>
                <a:gd name="connsiteX3" fmla="*/ 1015832 w 1210906"/>
                <a:gd name="connsiteY3" fmla="*/ 390149 h 390149"/>
                <a:gd name="connsiteX4" fmla="*/ 0 w 1210906"/>
                <a:gd name="connsiteY4" fmla="*/ 390149 h 390149"/>
                <a:gd name="connsiteX5" fmla="*/ 195075 w 1210906"/>
                <a:gd name="connsiteY5" fmla="*/ 195075 h 390149"/>
                <a:gd name="connsiteX6" fmla="*/ 0 w 1210906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0906" h="390149">
                  <a:moveTo>
                    <a:pt x="0" y="0"/>
                  </a:moveTo>
                  <a:lnTo>
                    <a:pt x="1015832" y="0"/>
                  </a:lnTo>
                  <a:lnTo>
                    <a:pt x="1210906" y="195075"/>
                  </a:lnTo>
                  <a:lnTo>
                    <a:pt x="1015832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FFFFFF"/>
                  </a:solidFill>
                </a:rPr>
                <a:t>使命感</a:t>
              </a:r>
              <a:endParaRPr kumimoji="1" lang="ja-JP" altLang="en-US" sz="900" b="1" kern="1200" dirty="0">
                <a:solidFill>
                  <a:srgbClr val="FFFFFF"/>
                </a:solidFill>
              </a:endParaRPr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5535043" y="-23917"/>
              <a:ext cx="1000211" cy="387423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rgbClr val="FFFFFF"/>
                  </a:solidFill>
                </a:rPr>
                <a:t>経営理念</a:t>
              </a:r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8750575" y="-23917"/>
              <a:ext cx="747798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rgbClr val="33CCFF"/>
                  </a:solidFill>
                </a:rPr>
                <a:t> 戦略</a:t>
              </a:r>
              <a:endParaRPr kumimoji="1" lang="ja-JP" altLang="en-US" sz="900" b="1" kern="1200" dirty="0">
                <a:solidFill>
                  <a:srgbClr val="33CCFF"/>
                </a:solidFill>
              </a:endParaRPr>
            </a:p>
          </p:txBody>
        </p:sp>
        <p:sp>
          <p:nvSpPr>
            <p:cNvPr id="57" name="フリーフォーム 56"/>
            <p:cNvSpPr/>
            <p:nvPr/>
          </p:nvSpPr>
          <p:spPr>
            <a:xfrm>
              <a:off x="6282842" y="-23917"/>
              <a:ext cx="981200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>
                  <a:solidFill>
                    <a:schemeClr val="bg1"/>
                  </a:solidFill>
                </a:rPr>
                <a:t>短期</a:t>
              </a:r>
              <a:endParaRPr lang="en-US" altLang="ja-JP" sz="900" b="1" dirty="0">
                <a:solidFill>
                  <a:schemeClr val="bg1"/>
                </a:solidFill>
              </a:endParaRPr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900" b="1" kern="1200" dirty="0">
                  <a:solidFill>
                    <a:schemeClr val="bg1"/>
                  </a:solidFill>
                </a:rPr>
                <a:t>利益計画</a:t>
              </a:r>
            </a:p>
          </p:txBody>
        </p:sp>
        <p:sp>
          <p:nvSpPr>
            <p:cNvPr id="58" name="フリーフォーム 57"/>
            <p:cNvSpPr/>
            <p:nvPr/>
          </p:nvSpPr>
          <p:spPr>
            <a:xfrm>
              <a:off x="7038510" y="-24938"/>
              <a:ext cx="964267" cy="390149"/>
            </a:xfrm>
            <a:custGeom>
              <a:avLst/>
              <a:gdLst>
                <a:gd name="connsiteX0" fmla="*/ 0 w 1150267"/>
                <a:gd name="connsiteY0" fmla="*/ 0 h 390149"/>
                <a:gd name="connsiteX1" fmla="*/ 955193 w 1150267"/>
                <a:gd name="connsiteY1" fmla="*/ 0 h 390149"/>
                <a:gd name="connsiteX2" fmla="*/ 1150267 w 1150267"/>
                <a:gd name="connsiteY2" fmla="*/ 195075 h 390149"/>
                <a:gd name="connsiteX3" fmla="*/ 955193 w 1150267"/>
                <a:gd name="connsiteY3" fmla="*/ 390149 h 390149"/>
                <a:gd name="connsiteX4" fmla="*/ 0 w 1150267"/>
                <a:gd name="connsiteY4" fmla="*/ 390149 h 390149"/>
                <a:gd name="connsiteX5" fmla="*/ 195075 w 1150267"/>
                <a:gd name="connsiteY5" fmla="*/ 195075 h 390149"/>
                <a:gd name="connsiteX6" fmla="*/ 0 w 1150267"/>
                <a:gd name="connsiteY6" fmla="*/ 0 h 390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0267" h="390149">
                  <a:moveTo>
                    <a:pt x="0" y="0"/>
                  </a:moveTo>
                  <a:lnTo>
                    <a:pt x="955193" y="0"/>
                  </a:lnTo>
                  <a:lnTo>
                    <a:pt x="1150267" y="195075"/>
                  </a:lnTo>
                  <a:lnTo>
                    <a:pt x="955193" y="390149"/>
                  </a:lnTo>
                  <a:lnTo>
                    <a:pt x="0" y="390149"/>
                  </a:lnTo>
                  <a:lnTo>
                    <a:pt x="195075" y="1950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CCFF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5080" tIns="13335" rIns="208409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中期</a:t>
              </a:r>
              <a:endParaRPr lang="en-US" altLang="ja-JP" sz="900" b="1" dirty="0"/>
            </a:p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900" b="1" dirty="0"/>
                <a:t>事業計画</a:t>
              </a:r>
              <a:endParaRPr kumimoji="1" lang="en-US" altLang="ja-JP" sz="900" b="1" kern="1200" dirty="0"/>
            </a:p>
          </p:txBody>
        </p:sp>
      </p:grpSp>
      <p:sp>
        <p:nvSpPr>
          <p:cNvPr id="63" name="フリーフォーム 62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</p:spTree>
    <p:extLst>
      <p:ext uri="{BB962C8B-B14F-4D97-AF65-F5344CB8AC3E}">
        <p14:creationId xmlns:p14="http://schemas.microsoft.com/office/powerpoint/2010/main" val="2698518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5"/>
    </mc:Choice>
    <mc:Fallback xmlns="">
      <p:transition spd="slow" advTm="525"/>
    </mc:Fallback>
  </mc:AlternateContent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3968</TotalTime>
  <Words>1075</Words>
  <Application>Microsoft Office PowerPoint</Application>
  <PresentationFormat>画面に合わせる (4:3)</PresentationFormat>
  <Paragraphs>317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HG創英角ｺﾞｼｯｸUB</vt:lpstr>
      <vt:lpstr>Meiryo UI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kodato</dc:creator>
  <cp:lastModifiedBy>村上 徹</cp:lastModifiedBy>
  <cp:revision>2</cp:revision>
  <cp:lastPrinted>2015-11-02T07:13:17Z</cp:lastPrinted>
  <dcterms:created xsi:type="dcterms:W3CDTF">2015-04-09T07:50:16Z</dcterms:created>
  <dcterms:modified xsi:type="dcterms:W3CDTF">2019-09-17T05:24:23Z</dcterms:modified>
</cp:coreProperties>
</file>