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1" r:id="rId2"/>
  </p:sldIdLst>
  <p:sldSz cx="9144000" cy="6858000" type="screen4x3"/>
  <p:notesSz cx="7053263" cy="101806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5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FFFF"/>
    <a:srgbClr val="FF9966"/>
    <a:srgbClr val="33CCFF"/>
    <a:srgbClr val="FFFFFF"/>
    <a:srgbClr val="00CCFF"/>
    <a:srgbClr val="FFFF99"/>
    <a:srgbClr val="FF0066"/>
    <a:srgbClr val="FF99CC"/>
    <a:srgbClr val="FF5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2500" autoAdjust="0"/>
    <p:restoredTop sz="94660"/>
  </p:normalViewPr>
  <p:slideViewPr>
    <p:cSldViewPr>
      <p:cViewPr>
        <p:scale>
          <a:sx n="100" d="100"/>
          <a:sy n="100" d="100"/>
        </p:scale>
        <p:origin x="936" y="-348"/>
      </p:cViewPr>
      <p:guideLst>
        <p:guide orient="horz" pos="2205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55938" cy="509588"/>
          </a:xfrm>
          <a:prstGeom prst="rect">
            <a:avLst/>
          </a:prstGeom>
        </p:spPr>
        <p:txBody>
          <a:bodyPr vert="horz" lIns="91418" tIns="45709" rIns="91418" bIns="4570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995744" y="0"/>
            <a:ext cx="3055937" cy="509588"/>
          </a:xfrm>
          <a:prstGeom prst="rect">
            <a:avLst/>
          </a:prstGeom>
        </p:spPr>
        <p:txBody>
          <a:bodyPr vert="horz" lIns="91418" tIns="45709" rIns="91418" bIns="45709" rtlCol="0"/>
          <a:lstStyle>
            <a:lvl1pPr algn="r">
              <a:defRPr sz="1200"/>
            </a:lvl1pPr>
          </a:lstStyle>
          <a:p>
            <a:fld id="{499F7A4D-C8D1-4443-8038-0ADE69A2BA7C}" type="datetimeFigureOut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82663" y="763588"/>
            <a:ext cx="5089525" cy="3817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18" tIns="45709" rIns="91418" bIns="45709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4853" y="4835528"/>
            <a:ext cx="5643563" cy="4581526"/>
          </a:xfrm>
          <a:prstGeom prst="rect">
            <a:avLst/>
          </a:prstGeom>
        </p:spPr>
        <p:txBody>
          <a:bodyPr vert="horz" lIns="91418" tIns="45709" rIns="91418" bIns="45709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669468"/>
            <a:ext cx="3055938" cy="509587"/>
          </a:xfrm>
          <a:prstGeom prst="rect">
            <a:avLst/>
          </a:prstGeom>
        </p:spPr>
        <p:txBody>
          <a:bodyPr vert="horz" lIns="91418" tIns="45709" rIns="91418" bIns="4570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995744" y="9669468"/>
            <a:ext cx="3055937" cy="509587"/>
          </a:xfrm>
          <a:prstGeom prst="rect">
            <a:avLst/>
          </a:prstGeom>
        </p:spPr>
        <p:txBody>
          <a:bodyPr vert="horz" lIns="91418" tIns="45709" rIns="91418" bIns="45709" rtlCol="0" anchor="b"/>
          <a:lstStyle>
            <a:lvl1pPr algn="r">
              <a:defRPr sz="1200"/>
            </a:lvl1pPr>
          </a:lstStyle>
          <a:p>
            <a:fld id="{DD350EAA-42D5-4B7D-9BD0-4CD0B064AF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83512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DF3E1-AAF2-4880-A9D8-82FA3FAD8372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94350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EA8693-4F77-4BDB-8426-AC4C19AA0F5C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85101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7BCDF-E34B-4507-BE60-1CC60E4DF829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99135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FBA16-C70D-461B-BF46-B0D6F2D4913F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61907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4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1E7250-2990-4D26-B96E-2D50DF772D75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70010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611633-6D4B-439E-B975-62785F35FE8E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81820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1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1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5954B4-390B-4446-8477-C8A1A165450E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49824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2C10D-7BE0-4FA6-B7CC-1F1C6B05BE98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25888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788F-B1B5-41D0-83D8-FA9E607DA6C7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63999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1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1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5A9EE-89C6-45B7-BF4A-1B12B96D102E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95592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7ADE01-1C0A-4336-86E2-CA5C3CD03E79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4477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A4543-77DB-47A6-97BE-ED2682FD185E}" type="datetime1">
              <a:rPr kumimoji="1" lang="ja-JP" altLang="en-US" smtClean="0"/>
              <a:t>2019/9/17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BE81C0-C88C-4B46-9B53-BFE70D20C8DA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85767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角丸四角形 134"/>
          <p:cNvSpPr/>
          <p:nvPr/>
        </p:nvSpPr>
        <p:spPr>
          <a:xfrm>
            <a:off x="2963358" y="3216755"/>
            <a:ext cx="1082088" cy="224383"/>
          </a:xfrm>
          <a:prstGeom prst="roundRect">
            <a:avLst/>
          </a:prstGeom>
          <a:solidFill>
            <a:schemeClr val="bg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134" name="角丸四角形 133"/>
          <p:cNvSpPr/>
          <p:nvPr/>
        </p:nvSpPr>
        <p:spPr>
          <a:xfrm>
            <a:off x="1647455" y="3220362"/>
            <a:ext cx="1082088" cy="224383"/>
          </a:xfrm>
          <a:prstGeom prst="roundRect">
            <a:avLst/>
          </a:prstGeom>
          <a:solidFill>
            <a:schemeClr val="bg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cxnSp>
        <p:nvCxnSpPr>
          <p:cNvPr id="9" name="直線コネクタ 8"/>
          <p:cNvCxnSpPr/>
          <p:nvPr/>
        </p:nvCxnSpPr>
        <p:spPr>
          <a:xfrm>
            <a:off x="4572000" y="360040"/>
            <a:ext cx="0" cy="685800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テキスト ボックス 36"/>
          <p:cNvSpPr txBox="1"/>
          <p:nvPr/>
        </p:nvSpPr>
        <p:spPr>
          <a:xfrm>
            <a:off x="0" y="376360"/>
            <a:ext cx="3319833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500" b="1" dirty="0"/>
              <a:t>自社の定義</a:t>
            </a:r>
            <a:endParaRPr lang="en-US" altLang="ja-JP" sz="2500" b="1" dirty="0"/>
          </a:p>
        </p:txBody>
      </p:sp>
      <p:sp>
        <p:nvSpPr>
          <p:cNvPr id="39" name="正方形/長方形 38"/>
          <p:cNvSpPr/>
          <p:nvPr/>
        </p:nvSpPr>
        <p:spPr>
          <a:xfrm>
            <a:off x="0" y="0"/>
            <a:ext cx="5603284" cy="360040"/>
          </a:xfrm>
          <a:prstGeom prst="rect">
            <a:avLst/>
          </a:prstGeom>
          <a:solidFill>
            <a:srgbClr val="00CCFF"/>
          </a:solidFill>
          <a:ln>
            <a:solidFill>
              <a:srgbClr val="33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323528" y="24879"/>
            <a:ext cx="41823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>
                <a:solidFill>
                  <a:srgbClr val="FFFF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事業計画　基本方針編　作成</a:t>
            </a:r>
            <a:r>
              <a:rPr lang="en-US" altLang="ja-JP" sz="1400" b="1" dirty="0">
                <a:solidFill>
                  <a:srgbClr val="FFFF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Step</a:t>
            </a:r>
            <a:endParaRPr kumimoji="1" lang="ja-JP" altLang="en-US" sz="1400" b="1" dirty="0">
              <a:solidFill>
                <a:srgbClr val="FFFF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47" name="フリーフォーム 46"/>
          <p:cNvSpPr/>
          <p:nvPr/>
        </p:nvSpPr>
        <p:spPr>
          <a:xfrm>
            <a:off x="3923928" y="-10622"/>
            <a:ext cx="792088" cy="390149"/>
          </a:xfrm>
          <a:custGeom>
            <a:avLst/>
            <a:gdLst>
              <a:gd name="connsiteX0" fmla="*/ 0 w 1210906"/>
              <a:gd name="connsiteY0" fmla="*/ 0 h 390149"/>
              <a:gd name="connsiteX1" fmla="*/ 1015832 w 1210906"/>
              <a:gd name="connsiteY1" fmla="*/ 0 h 390149"/>
              <a:gd name="connsiteX2" fmla="*/ 1210906 w 1210906"/>
              <a:gd name="connsiteY2" fmla="*/ 195075 h 390149"/>
              <a:gd name="connsiteX3" fmla="*/ 1015832 w 1210906"/>
              <a:gd name="connsiteY3" fmla="*/ 390149 h 390149"/>
              <a:gd name="connsiteX4" fmla="*/ 0 w 1210906"/>
              <a:gd name="connsiteY4" fmla="*/ 390149 h 390149"/>
              <a:gd name="connsiteX5" fmla="*/ 195075 w 1210906"/>
              <a:gd name="connsiteY5" fmla="*/ 195075 h 390149"/>
              <a:gd name="connsiteX6" fmla="*/ 0 w 1210906"/>
              <a:gd name="connsiteY6" fmla="*/ 0 h 3901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210906" h="390149">
                <a:moveTo>
                  <a:pt x="0" y="0"/>
                </a:moveTo>
                <a:lnTo>
                  <a:pt x="1015832" y="0"/>
                </a:lnTo>
                <a:lnTo>
                  <a:pt x="1210906" y="195075"/>
                </a:lnTo>
                <a:lnTo>
                  <a:pt x="1015832" y="390149"/>
                </a:lnTo>
                <a:lnTo>
                  <a:pt x="0" y="390149"/>
                </a:lnTo>
                <a:lnTo>
                  <a:pt x="195075" y="195075"/>
                </a:lnTo>
                <a:lnTo>
                  <a:pt x="0" y="0"/>
                </a:lnTo>
                <a:close/>
              </a:path>
            </a:pathLst>
          </a:custGeom>
          <a:solidFill>
            <a:srgbClr val="FFFF00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35080" tIns="13335" rIns="208409" bIns="13335" numCol="1" spcCol="1270" anchor="ctr" anchorCtr="0">
            <a:noAutofit/>
          </a:bodyPr>
          <a:lstStyle/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ja-JP" altLang="en-US" sz="900" b="1" dirty="0">
                <a:solidFill>
                  <a:srgbClr val="33CCFF"/>
                </a:solidFill>
              </a:rPr>
              <a:t>自社の</a:t>
            </a:r>
            <a:endParaRPr lang="en-US" altLang="ja-JP" sz="900" b="1" dirty="0">
              <a:solidFill>
                <a:srgbClr val="33CCFF"/>
              </a:solidFill>
            </a:endParaRPr>
          </a:p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kumimoji="1" lang="ja-JP" altLang="en-US" sz="900" b="1" kern="1200" dirty="0">
                <a:solidFill>
                  <a:srgbClr val="33CCFF"/>
                </a:solidFill>
              </a:rPr>
              <a:t>定義</a:t>
            </a:r>
          </a:p>
        </p:txBody>
      </p:sp>
      <p:sp>
        <p:nvSpPr>
          <p:cNvPr id="48" name="フリーフォーム 47"/>
          <p:cNvSpPr/>
          <p:nvPr/>
        </p:nvSpPr>
        <p:spPr>
          <a:xfrm>
            <a:off x="5220072" y="-9600"/>
            <a:ext cx="963137" cy="387423"/>
          </a:xfrm>
          <a:custGeom>
            <a:avLst/>
            <a:gdLst>
              <a:gd name="connsiteX0" fmla="*/ 0 w 1150267"/>
              <a:gd name="connsiteY0" fmla="*/ 0 h 390149"/>
              <a:gd name="connsiteX1" fmla="*/ 955193 w 1150267"/>
              <a:gd name="connsiteY1" fmla="*/ 0 h 390149"/>
              <a:gd name="connsiteX2" fmla="*/ 1150267 w 1150267"/>
              <a:gd name="connsiteY2" fmla="*/ 195075 h 390149"/>
              <a:gd name="connsiteX3" fmla="*/ 955193 w 1150267"/>
              <a:gd name="connsiteY3" fmla="*/ 390149 h 390149"/>
              <a:gd name="connsiteX4" fmla="*/ 0 w 1150267"/>
              <a:gd name="connsiteY4" fmla="*/ 390149 h 390149"/>
              <a:gd name="connsiteX5" fmla="*/ 195075 w 1150267"/>
              <a:gd name="connsiteY5" fmla="*/ 195075 h 390149"/>
              <a:gd name="connsiteX6" fmla="*/ 0 w 1150267"/>
              <a:gd name="connsiteY6" fmla="*/ 0 h 3901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150267" h="390149">
                <a:moveTo>
                  <a:pt x="0" y="0"/>
                </a:moveTo>
                <a:lnTo>
                  <a:pt x="955193" y="0"/>
                </a:lnTo>
                <a:lnTo>
                  <a:pt x="1150267" y="195075"/>
                </a:lnTo>
                <a:lnTo>
                  <a:pt x="955193" y="390149"/>
                </a:lnTo>
                <a:lnTo>
                  <a:pt x="0" y="390149"/>
                </a:lnTo>
                <a:lnTo>
                  <a:pt x="195075" y="195075"/>
                </a:lnTo>
                <a:lnTo>
                  <a:pt x="0" y="0"/>
                </a:lnTo>
                <a:close/>
              </a:path>
            </a:pathLst>
          </a:custGeom>
          <a:solidFill>
            <a:srgbClr val="33CCFF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35080" tIns="13335" rIns="208409" bIns="13335" numCol="1" spcCol="1270" anchor="ctr" anchorCtr="0">
            <a:noAutofit/>
          </a:bodyPr>
          <a:lstStyle/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kumimoji="1" lang="ja-JP" altLang="en-US" sz="900" b="1" kern="1200" dirty="0">
                <a:solidFill>
                  <a:srgbClr val="FFFFFF"/>
                </a:solidFill>
              </a:rPr>
              <a:t>経営理念</a:t>
            </a:r>
          </a:p>
        </p:txBody>
      </p:sp>
      <p:sp>
        <p:nvSpPr>
          <p:cNvPr id="49" name="フリーフォーム 48"/>
          <p:cNvSpPr/>
          <p:nvPr/>
        </p:nvSpPr>
        <p:spPr>
          <a:xfrm>
            <a:off x="8316416" y="-9600"/>
            <a:ext cx="720080" cy="390149"/>
          </a:xfrm>
          <a:custGeom>
            <a:avLst/>
            <a:gdLst>
              <a:gd name="connsiteX0" fmla="*/ 0 w 1150267"/>
              <a:gd name="connsiteY0" fmla="*/ 0 h 390149"/>
              <a:gd name="connsiteX1" fmla="*/ 955193 w 1150267"/>
              <a:gd name="connsiteY1" fmla="*/ 0 h 390149"/>
              <a:gd name="connsiteX2" fmla="*/ 1150267 w 1150267"/>
              <a:gd name="connsiteY2" fmla="*/ 195075 h 390149"/>
              <a:gd name="connsiteX3" fmla="*/ 955193 w 1150267"/>
              <a:gd name="connsiteY3" fmla="*/ 390149 h 390149"/>
              <a:gd name="connsiteX4" fmla="*/ 0 w 1150267"/>
              <a:gd name="connsiteY4" fmla="*/ 390149 h 390149"/>
              <a:gd name="connsiteX5" fmla="*/ 195075 w 1150267"/>
              <a:gd name="connsiteY5" fmla="*/ 195075 h 390149"/>
              <a:gd name="connsiteX6" fmla="*/ 0 w 1150267"/>
              <a:gd name="connsiteY6" fmla="*/ 0 h 3901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150267" h="390149">
                <a:moveTo>
                  <a:pt x="0" y="0"/>
                </a:moveTo>
                <a:lnTo>
                  <a:pt x="955193" y="0"/>
                </a:lnTo>
                <a:lnTo>
                  <a:pt x="1150267" y="195075"/>
                </a:lnTo>
                <a:lnTo>
                  <a:pt x="955193" y="390149"/>
                </a:lnTo>
                <a:lnTo>
                  <a:pt x="0" y="390149"/>
                </a:lnTo>
                <a:lnTo>
                  <a:pt x="195075" y="195075"/>
                </a:lnTo>
                <a:lnTo>
                  <a:pt x="0" y="0"/>
                </a:lnTo>
                <a:close/>
              </a:path>
            </a:pathLst>
          </a:custGeom>
          <a:solidFill>
            <a:srgbClr val="00CCFF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35080" tIns="13335" rIns="208409" bIns="13335" numCol="1" spcCol="1270" anchor="ctr" anchorCtr="0">
            <a:noAutofit/>
          </a:bodyPr>
          <a:lstStyle/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ja-JP" altLang="en-US" sz="900" b="1" dirty="0"/>
              <a:t> 戦略</a:t>
            </a:r>
            <a:endParaRPr kumimoji="1" lang="ja-JP" altLang="en-US" sz="900" b="1" kern="1200" dirty="0"/>
          </a:p>
        </p:txBody>
      </p:sp>
      <p:sp>
        <p:nvSpPr>
          <p:cNvPr id="50" name="フリーフォーム 49"/>
          <p:cNvSpPr/>
          <p:nvPr/>
        </p:nvSpPr>
        <p:spPr>
          <a:xfrm>
            <a:off x="5940153" y="-9600"/>
            <a:ext cx="944831" cy="390149"/>
          </a:xfrm>
          <a:custGeom>
            <a:avLst/>
            <a:gdLst>
              <a:gd name="connsiteX0" fmla="*/ 0 w 1150267"/>
              <a:gd name="connsiteY0" fmla="*/ 0 h 390149"/>
              <a:gd name="connsiteX1" fmla="*/ 955193 w 1150267"/>
              <a:gd name="connsiteY1" fmla="*/ 0 h 390149"/>
              <a:gd name="connsiteX2" fmla="*/ 1150267 w 1150267"/>
              <a:gd name="connsiteY2" fmla="*/ 195075 h 390149"/>
              <a:gd name="connsiteX3" fmla="*/ 955193 w 1150267"/>
              <a:gd name="connsiteY3" fmla="*/ 390149 h 390149"/>
              <a:gd name="connsiteX4" fmla="*/ 0 w 1150267"/>
              <a:gd name="connsiteY4" fmla="*/ 390149 h 390149"/>
              <a:gd name="connsiteX5" fmla="*/ 195075 w 1150267"/>
              <a:gd name="connsiteY5" fmla="*/ 195075 h 390149"/>
              <a:gd name="connsiteX6" fmla="*/ 0 w 1150267"/>
              <a:gd name="connsiteY6" fmla="*/ 0 h 3901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150267" h="390149">
                <a:moveTo>
                  <a:pt x="0" y="0"/>
                </a:moveTo>
                <a:lnTo>
                  <a:pt x="955193" y="0"/>
                </a:lnTo>
                <a:lnTo>
                  <a:pt x="1150267" y="195075"/>
                </a:lnTo>
                <a:lnTo>
                  <a:pt x="955193" y="390149"/>
                </a:lnTo>
                <a:lnTo>
                  <a:pt x="0" y="390149"/>
                </a:lnTo>
                <a:lnTo>
                  <a:pt x="195075" y="195075"/>
                </a:lnTo>
                <a:lnTo>
                  <a:pt x="0" y="0"/>
                </a:lnTo>
                <a:close/>
              </a:path>
            </a:pathLst>
          </a:custGeom>
          <a:solidFill>
            <a:srgbClr val="00CCFF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35080" tIns="13335" rIns="208409" bIns="13335" numCol="1" spcCol="1270" anchor="ctr" anchorCtr="0">
            <a:noAutofit/>
          </a:bodyPr>
          <a:lstStyle/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ja-JP" altLang="en-US" sz="900" b="1" dirty="0">
                <a:solidFill>
                  <a:schemeClr val="bg1"/>
                </a:solidFill>
              </a:rPr>
              <a:t>短期</a:t>
            </a:r>
            <a:endParaRPr lang="en-US" altLang="ja-JP" sz="900" b="1" dirty="0">
              <a:solidFill>
                <a:schemeClr val="bg1"/>
              </a:solidFill>
            </a:endParaRPr>
          </a:p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kumimoji="1" lang="ja-JP" altLang="en-US" sz="900" b="1" kern="1200" dirty="0">
                <a:solidFill>
                  <a:schemeClr val="bg1"/>
                </a:solidFill>
              </a:rPr>
              <a:t>利益計画</a:t>
            </a:r>
          </a:p>
        </p:txBody>
      </p:sp>
      <p:sp>
        <p:nvSpPr>
          <p:cNvPr id="51" name="フリーフォーム 50"/>
          <p:cNvSpPr/>
          <p:nvPr/>
        </p:nvSpPr>
        <p:spPr>
          <a:xfrm>
            <a:off x="6667811" y="-10621"/>
            <a:ext cx="928525" cy="390149"/>
          </a:xfrm>
          <a:custGeom>
            <a:avLst/>
            <a:gdLst>
              <a:gd name="connsiteX0" fmla="*/ 0 w 1150267"/>
              <a:gd name="connsiteY0" fmla="*/ 0 h 390149"/>
              <a:gd name="connsiteX1" fmla="*/ 955193 w 1150267"/>
              <a:gd name="connsiteY1" fmla="*/ 0 h 390149"/>
              <a:gd name="connsiteX2" fmla="*/ 1150267 w 1150267"/>
              <a:gd name="connsiteY2" fmla="*/ 195075 h 390149"/>
              <a:gd name="connsiteX3" fmla="*/ 955193 w 1150267"/>
              <a:gd name="connsiteY3" fmla="*/ 390149 h 390149"/>
              <a:gd name="connsiteX4" fmla="*/ 0 w 1150267"/>
              <a:gd name="connsiteY4" fmla="*/ 390149 h 390149"/>
              <a:gd name="connsiteX5" fmla="*/ 195075 w 1150267"/>
              <a:gd name="connsiteY5" fmla="*/ 195075 h 390149"/>
              <a:gd name="connsiteX6" fmla="*/ 0 w 1150267"/>
              <a:gd name="connsiteY6" fmla="*/ 0 h 3901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150267" h="390149">
                <a:moveTo>
                  <a:pt x="0" y="0"/>
                </a:moveTo>
                <a:lnTo>
                  <a:pt x="955193" y="0"/>
                </a:lnTo>
                <a:lnTo>
                  <a:pt x="1150267" y="195075"/>
                </a:lnTo>
                <a:lnTo>
                  <a:pt x="955193" y="390149"/>
                </a:lnTo>
                <a:lnTo>
                  <a:pt x="0" y="390149"/>
                </a:lnTo>
                <a:lnTo>
                  <a:pt x="195075" y="195075"/>
                </a:lnTo>
                <a:lnTo>
                  <a:pt x="0" y="0"/>
                </a:lnTo>
                <a:close/>
              </a:path>
            </a:pathLst>
          </a:custGeom>
          <a:solidFill>
            <a:srgbClr val="00CCFF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35080" tIns="13335" rIns="208409" bIns="13335" numCol="1" spcCol="1270" anchor="ctr" anchorCtr="0">
            <a:noAutofit/>
          </a:bodyPr>
          <a:lstStyle/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ja-JP" altLang="en-US" sz="900" b="1" dirty="0"/>
              <a:t>中期</a:t>
            </a:r>
            <a:endParaRPr lang="en-US" altLang="ja-JP" sz="900" b="1" dirty="0"/>
          </a:p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ja-JP" altLang="en-US" sz="900" b="1" dirty="0"/>
              <a:t>事業計画</a:t>
            </a:r>
            <a:endParaRPr kumimoji="1" lang="en-US" altLang="ja-JP" sz="900" b="1" kern="1200" dirty="0"/>
          </a:p>
        </p:txBody>
      </p:sp>
      <p:sp>
        <p:nvSpPr>
          <p:cNvPr id="24" name="フリーフォーム 23"/>
          <p:cNvSpPr/>
          <p:nvPr/>
        </p:nvSpPr>
        <p:spPr>
          <a:xfrm>
            <a:off x="7380312" y="-9601"/>
            <a:ext cx="1152128" cy="390149"/>
          </a:xfrm>
          <a:custGeom>
            <a:avLst/>
            <a:gdLst>
              <a:gd name="connsiteX0" fmla="*/ 0 w 1150267"/>
              <a:gd name="connsiteY0" fmla="*/ 0 h 390149"/>
              <a:gd name="connsiteX1" fmla="*/ 955193 w 1150267"/>
              <a:gd name="connsiteY1" fmla="*/ 0 h 390149"/>
              <a:gd name="connsiteX2" fmla="*/ 1150267 w 1150267"/>
              <a:gd name="connsiteY2" fmla="*/ 195075 h 390149"/>
              <a:gd name="connsiteX3" fmla="*/ 955193 w 1150267"/>
              <a:gd name="connsiteY3" fmla="*/ 390149 h 390149"/>
              <a:gd name="connsiteX4" fmla="*/ 0 w 1150267"/>
              <a:gd name="connsiteY4" fmla="*/ 390149 h 390149"/>
              <a:gd name="connsiteX5" fmla="*/ 195075 w 1150267"/>
              <a:gd name="connsiteY5" fmla="*/ 195075 h 390149"/>
              <a:gd name="connsiteX6" fmla="*/ 0 w 1150267"/>
              <a:gd name="connsiteY6" fmla="*/ 0 h 3901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150267" h="390149">
                <a:moveTo>
                  <a:pt x="0" y="0"/>
                </a:moveTo>
                <a:lnTo>
                  <a:pt x="955193" y="0"/>
                </a:lnTo>
                <a:lnTo>
                  <a:pt x="1150267" y="195075"/>
                </a:lnTo>
                <a:lnTo>
                  <a:pt x="955193" y="390149"/>
                </a:lnTo>
                <a:lnTo>
                  <a:pt x="0" y="390149"/>
                </a:lnTo>
                <a:lnTo>
                  <a:pt x="195075" y="195075"/>
                </a:lnTo>
                <a:lnTo>
                  <a:pt x="0" y="0"/>
                </a:lnTo>
                <a:close/>
              </a:path>
            </a:pathLst>
          </a:custGeom>
          <a:solidFill>
            <a:srgbClr val="00CCFF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35080" tIns="13335" rIns="208409" bIns="13335" numCol="1" spcCol="1270" anchor="ctr" anchorCtr="0">
            <a:noAutofit/>
          </a:bodyPr>
          <a:lstStyle/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ja-JP" altLang="en-US" sz="900" b="1" dirty="0"/>
              <a:t>未来像</a:t>
            </a:r>
            <a:endParaRPr lang="en-US" altLang="ja-JP" sz="900" b="1" dirty="0"/>
          </a:p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kumimoji="1" lang="ja-JP" altLang="en-US" sz="900" b="1" kern="1200" dirty="0"/>
              <a:t>長期事業構想</a:t>
            </a:r>
            <a:endParaRPr kumimoji="1" lang="en-US" altLang="ja-JP" sz="900" b="1" kern="1200" dirty="0"/>
          </a:p>
        </p:txBody>
      </p:sp>
      <p:sp>
        <p:nvSpPr>
          <p:cNvPr id="26" name="フリーフォーム 25"/>
          <p:cNvSpPr/>
          <p:nvPr/>
        </p:nvSpPr>
        <p:spPr>
          <a:xfrm>
            <a:off x="4607430" y="-10622"/>
            <a:ext cx="792088" cy="390149"/>
          </a:xfrm>
          <a:custGeom>
            <a:avLst/>
            <a:gdLst>
              <a:gd name="connsiteX0" fmla="*/ 0 w 1210906"/>
              <a:gd name="connsiteY0" fmla="*/ 0 h 390149"/>
              <a:gd name="connsiteX1" fmla="*/ 1015832 w 1210906"/>
              <a:gd name="connsiteY1" fmla="*/ 0 h 390149"/>
              <a:gd name="connsiteX2" fmla="*/ 1210906 w 1210906"/>
              <a:gd name="connsiteY2" fmla="*/ 195075 h 390149"/>
              <a:gd name="connsiteX3" fmla="*/ 1015832 w 1210906"/>
              <a:gd name="connsiteY3" fmla="*/ 390149 h 390149"/>
              <a:gd name="connsiteX4" fmla="*/ 0 w 1210906"/>
              <a:gd name="connsiteY4" fmla="*/ 390149 h 390149"/>
              <a:gd name="connsiteX5" fmla="*/ 195075 w 1210906"/>
              <a:gd name="connsiteY5" fmla="*/ 195075 h 390149"/>
              <a:gd name="connsiteX6" fmla="*/ 0 w 1210906"/>
              <a:gd name="connsiteY6" fmla="*/ 0 h 3901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210906" h="390149">
                <a:moveTo>
                  <a:pt x="0" y="0"/>
                </a:moveTo>
                <a:lnTo>
                  <a:pt x="1015832" y="0"/>
                </a:lnTo>
                <a:lnTo>
                  <a:pt x="1210906" y="195075"/>
                </a:lnTo>
                <a:lnTo>
                  <a:pt x="1015832" y="390149"/>
                </a:lnTo>
                <a:lnTo>
                  <a:pt x="0" y="390149"/>
                </a:lnTo>
                <a:lnTo>
                  <a:pt x="195075" y="195075"/>
                </a:lnTo>
                <a:lnTo>
                  <a:pt x="0" y="0"/>
                </a:lnTo>
                <a:close/>
              </a:path>
            </a:pathLst>
          </a:custGeom>
          <a:solidFill>
            <a:srgbClr val="00CCFF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35080" tIns="13335" rIns="208409" bIns="13335" numCol="1" spcCol="1270" anchor="ctr" anchorCtr="0">
            <a:noAutofit/>
          </a:bodyPr>
          <a:lstStyle/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ja-JP" altLang="en-US" sz="900" b="1" dirty="0">
                <a:solidFill>
                  <a:schemeClr val="bg1"/>
                </a:solidFill>
              </a:rPr>
              <a:t>使命感</a:t>
            </a:r>
            <a:endParaRPr kumimoji="1" lang="ja-JP" altLang="en-US" sz="900" b="1" kern="1200" dirty="0">
              <a:solidFill>
                <a:schemeClr val="bg1"/>
              </a:solidFill>
            </a:endParaRPr>
          </a:p>
        </p:txBody>
      </p:sp>
      <p:sp>
        <p:nvSpPr>
          <p:cNvPr id="71" name="角丸四角形 70"/>
          <p:cNvSpPr/>
          <p:nvPr/>
        </p:nvSpPr>
        <p:spPr>
          <a:xfrm>
            <a:off x="6217158" y="1021958"/>
            <a:ext cx="1159707" cy="224383"/>
          </a:xfrm>
          <a:prstGeom prst="round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2" name="フレーム 71"/>
          <p:cNvSpPr/>
          <p:nvPr/>
        </p:nvSpPr>
        <p:spPr>
          <a:xfrm>
            <a:off x="4728509" y="866909"/>
            <a:ext cx="4228919" cy="4794339"/>
          </a:xfrm>
          <a:prstGeom prst="frame">
            <a:avLst>
              <a:gd name="adj1" fmla="val 358"/>
            </a:avLst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73" name="テキスト ボックス 72"/>
          <p:cNvSpPr txBox="1"/>
          <p:nvPr/>
        </p:nvSpPr>
        <p:spPr>
          <a:xfrm>
            <a:off x="6346226" y="1021958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①使命感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4" name="角丸四角形 73"/>
          <p:cNvSpPr/>
          <p:nvPr/>
        </p:nvSpPr>
        <p:spPr>
          <a:xfrm>
            <a:off x="6228184" y="1713001"/>
            <a:ext cx="1159707" cy="224383"/>
          </a:xfrm>
          <a:prstGeom prst="round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6443634" y="1701968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②方針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6" name="角丸四角形 75"/>
          <p:cNvSpPr/>
          <p:nvPr/>
        </p:nvSpPr>
        <p:spPr>
          <a:xfrm>
            <a:off x="4932040" y="2390110"/>
            <a:ext cx="3816424" cy="224383"/>
          </a:xfrm>
          <a:prstGeom prst="round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テキスト ボックス 76"/>
          <p:cNvSpPr txBox="1"/>
          <p:nvPr/>
        </p:nvSpPr>
        <p:spPr>
          <a:xfrm>
            <a:off x="6443634" y="2379077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③本業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8" name="角丸四角形 77"/>
          <p:cNvSpPr/>
          <p:nvPr/>
        </p:nvSpPr>
        <p:spPr>
          <a:xfrm>
            <a:off x="6444208" y="3125556"/>
            <a:ext cx="864095" cy="224383"/>
          </a:xfrm>
          <a:prstGeom prst="roundRect">
            <a:avLst/>
          </a:prstGeom>
          <a:solidFill>
            <a:schemeClr val="bg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79" name="テキスト ボックス 78"/>
          <p:cNvSpPr txBox="1"/>
          <p:nvPr/>
        </p:nvSpPr>
        <p:spPr>
          <a:xfrm>
            <a:off x="6508901" y="3115801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⑤商品</a:t>
            </a:r>
            <a:endParaRPr kumimoji="1" lang="ja-JP" altLang="en-US" sz="1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0" name="角丸四角形 79"/>
          <p:cNvSpPr/>
          <p:nvPr/>
        </p:nvSpPr>
        <p:spPr>
          <a:xfrm>
            <a:off x="7740934" y="3125556"/>
            <a:ext cx="864095" cy="224383"/>
          </a:xfrm>
          <a:prstGeom prst="roundRect">
            <a:avLst/>
          </a:prstGeom>
          <a:solidFill>
            <a:schemeClr val="bg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81" name="テキスト ボックス 80"/>
          <p:cNvSpPr txBox="1"/>
          <p:nvPr/>
        </p:nvSpPr>
        <p:spPr>
          <a:xfrm>
            <a:off x="7688331" y="3117508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⑥サービス</a:t>
            </a:r>
            <a:endParaRPr kumimoji="1" lang="ja-JP" altLang="en-US" sz="1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2" name="角丸四角形 81"/>
          <p:cNvSpPr/>
          <p:nvPr/>
        </p:nvSpPr>
        <p:spPr>
          <a:xfrm>
            <a:off x="5004048" y="3125556"/>
            <a:ext cx="864095" cy="224383"/>
          </a:xfrm>
          <a:prstGeom prst="roundRect">
            <a:avLst/>
          </a:prstGeom>
          <a:solidFill>
            <a:schemeClr val="bg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83" name="テキスト ボックス 82"/>
          <p:cNvSpPr txBox="1"/>
          <p:nvPr/>
        </p:nvSpPr>
        <p:spPr>
          <a:xfrm>
            <a:off x="4998127" y="3122775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④お客様</a:t>
            </a:r>
            <a:endParaRPr kumimoji="1" lang="ja-JP" altLang="en-US" sz="1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4" name="ホームベース 83"/>
          <p:cNvSpPr/>
          <p:nvPr/>
        </p:nvSpPr>
        <p:spPr>
          <a:xfrm rot="5400000">
            <a:off x="5047855" y="4089688"/>
            <a:ext cx="792091" cy="350327"/>
          </a:xfrm>
          <a:prstGeom prst="homePlate">
            <a:avLst/>
          </a:prstGeom>
          <a:solidFill>
            <a:schemeClr val="tx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5" name="テキスト ボックス 84"/>
          <p:cNvSpPr txBox="1"/>
          <p:nvPr/>
        </p:nvSpPr>
        <p:spPr>
          <a:xfrm>
            <a:off x="5220072" y="4012822"/>
            <a:ext cx="461665" cy="55399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お客様</a:t>
            </a:r>
            <a:endParaRPr kumimoji="1" lang="en-US" altLang="ja-JP" sz="9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第一主義</a:t>
            </a:r>
            <a:endParaRPr kumimoji="1" lang="en-US" altLang="ja-JP" sz="9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6" name="ホームベース 85"/>
          <p:cNvSpPr/>
          <p:nvPr/>
        </p:nvSpPr>
        <p:spPr>
          <a:xfrm rot="16200000">
            <a:off x="6467085" y="4040116"/>
            <a:ext cx="792091" cy="350327"/>
          </a:xfrm>
          <a:prstGeom prst="homePlate">
            <a:avLst/>
          </a:prstGeom>
          <a:solidFill>
            <a:schemeClr val="tx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7" name="テキスト ボックス 86"/>
          <p:cNvSpPr txBox="1"/>
          <p:nvPr/>
        </p:nvSpPr>
        <p:spPr>
          <a:xfrm>
            <a:off x="6671660" y="3974233"/>
            <a:ext cx="353943" cy="56201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11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⑧ 強み</a:t>
            </a:r>
            <a:endParaRPr kumimoji="1" lang="en-US" altLang="ja-JP" sz="11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8" name="テキスト ボックス 87"/>
          <p:cNvSpPr txBox="1"/>
          <p:nvPr/>
        </p:nvSpPr>
        <p:spPr>
          <a:xfrm>
            <a:off x="5242617" y="3841183"/>
            <a:ext cx="369332" cy="246221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⑦</a:t>
            </a:r>
            <a:endParaRPr kumimoji="1" lang="en-US" altLang="ja-JP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9" name="ホームベース 88"/>
          <p:cNvSpPr/>
          <p:nvPr/>
        </p:nvSpPr>
        <p:spPr>
          <a:xfrm rot="16200000">
            <a:off x="7961231" y="4178695"/>
            <a:ext cx="792091" cy="350327"/>
          </a:xfrm>
          <a:prstGeom prst="homePlate">
            <a:avLst/>
          </a:prstGeom>
          <a:solidFill>
            <a:schemeClr val="bg1"/>
          </a:solidFill>
          <a:ln w="15875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0" name="テキスト ボックス 89"/>
          <p:cNvSpPr txBox="1"/>
          <p:nvPr/>
        </p:nvSpPr>
        <p:spPr>
          <a:xfrm>
            <a:off x="8165806" y="4052263"/>
            <a:ext cx="353943" cy="70307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11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⑨ 差別化</a:t>
            </a:r>
            <a:endParaRPr kumimoji="1" lang="en-US" altLang="ja-JP" sz="11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1" name="正方形/長方形 90"/>
          <p:cNvSpPr/>
          <p:nvPr/>
        </p:nvSpPr>
        <p:spPr>
          <a:xfrm>
            <a:off x="6261937" y="3027149"/>
            <a:ext cx="2486527" cy="868967"/>
          </a:xfrm>
          <a:prstGeom prst="rect">
            <a:avLst/>
          </a:prstGeom>
          <a:noFill/>
          <a:ln w="15875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2" name="テキスト ボックス 91"/>
          <p:cNvSpPr txBox="1"/>
          <p:nvPr/>
        </p:nvSpPr>
        <p:spPr>
          <a:xfrm>
            <a:off x="5868144" y="1258754"/>
            <a:ext cx="19159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・日本中の中小企業を元気にする</a:t>
            </a:r>
            <a:endParaRPr kumimoji="1"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・働いてくれる人を幸せにする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3" name="テキスト ボックス 92"/>
          <p:cNvSpPr txBox="1"/>
          <p:nvPr/>
        </p:nvSpPr>
        <p:spPr>
          <a:xfrm>
            <a:off x="5868144" y="1961238"/>
            <a:ext cx="18004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・お客様に喜ばれ、感謝される</a:t>
            </a:r>
            <a:endParaRPr kumimoji="1"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・お客様に寄り添う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4" name="テキスト ボックス 93"/>
          <p:cNvSpPr txBox="1"/>
          <p:nvPr/>
        </p:nvSpPr>
        <p:spPr>
          <a:xfrm>
            <a:off x="4824602" y="2657817"/>
            <a:ext cx="4283902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我々はただ事業計画を作るのではなく、日本中の中小企業を未来に導く</a:t>
            </a:r>
          </a:p>
        </p:txBody>
      </p:sp>
      <p:sp>
        <p:nvSpPr>
          <p:cNvPr id="95" name="テキスト ボックス 94"/>
          <p:cNvSpPr txBox="1"/>
          <p:nvPr/>
        </p:nvSpPr>
        <p:spPr>
          <a:xfrm>
            <a:off x="4716016" y="3394896"/>
            <a:ext cx="15808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売上高</a:t>
            </a:r>
            <a:r>
              <a:rPr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5,000</a:t>
            </a:r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万円～</a:t>
            </a:r>
            <a:r>
              <a:rPr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50</a:t>
            </a:r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億円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の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中小企業</a:t>
            </a:r>
            <a:endParaRPr kumimoji="1"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6" name="テキスト ボックス 95"/>
          <p:cNvSpPr txBox="1"/>
          <p:nvPr/>
        </p:nvSpPr>
        <p:spPr>
          <a:xfrm>
            <a:off x="6300192" y="3429000"/>
            <a:ext cx="1223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「魂を込めた事業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計画」を中心とする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7" name="テキスト ボックス 96"/>
          <p:cNvSpPr txBox="1"/>
          <p:nvPr/>
        </p:nvSpPr>
        <p:spPr>
          <a:xfrm>
            <a:off x="7668344" y="3388285"/>
            <a:ext cx="9925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夢実現を互いに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応援し合う社風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8" name="テキスト ボックス 97"/>
          <p:cNvSpPr txBox="1"/>
          <p:nvPr/>
        </p:nvSpPr>
        <p:spPr>
          <a:xfrm>
            <a:off x="5725007" y="548680"/>
            <a:ext cx="27238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100" dirty="0"/>
              <a:t>●●コンサルティング会社の「自社の定義」</a:t>
            </a:r>
            <a:endParaRPr kumimoji="1" lang="ja-JP" altLang="en-US" sz="1100" dirty="0"/>
          </a:p>
        </p:txBody>
      </p:sp>
      <p:sp>
        <p:nvSpPr>
          <p:cNvPr id="99" name="テキスト ボックス 98"/>
          <p:cNvSpPr txBox="1"/>
          <p:nvPr/>
        </p:nvSpPr>
        <p:spPr>
          <a:xfrm>
            <a:off x="5004048" y="4763048"/>
            <a:ext cx="8771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社長、幹部と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毎月会うこと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0" name="テキスト ボックス 99"/>
          <p:cNvSpPr txBox="1"/>
          <p:nvPr/>
        </p:nvSpPr>
        <p:spPr>
          <a:xfrm>
            <a:off x="6084168" y="4725144"/>
            <a:ext cx="16850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・絶対に資金ショートを起こ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させない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・経営者の覚悟を事業計画に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織り込む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1" name="テキスト ボックス 100"/>
          <p:cNvSpPr txBox="1"/>
          <p:nvPr/>
        </p:nvSpPr>
        <p:spPr>
          <a:xfrm>
            <a:off x="7740352" y="4797152"/>
            <a:ext cx="1223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人間力、商品力を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誰よりも磨き続ける</a:t>
            </a:r>
            <a:endParaRPr lang="en-US" altLang="ja-JP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2" name="テキスト ボックス 101"/>
          <p:cNvSpPr txBox="1"/>
          <p:nvPr/>
        </p:nvSpPr>
        <p:spPr>
          <a:xfrm>
            <a:off x="4767458" y="5959605"/>
            <a:ext cx="4137901" cy="830997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+mn-ea"/>
              </a:rPr>
              <a:t>事業計画の内容に一貫性を持たせるためには、事業計画を作る前に、まずポイントとなる項目について定義する必要があります。会社の方向性を決定するこの９項目だけは最低限、明確に決めておきましょう。</a:t>
            </a:r>
            <a:endParaRPr lang="en-US" altLang="ja-JP" sz="1200" dirty="0">
              <a:latin typeface="+mn-ea"/>
            </a:endParaRPr>
          </a:p>
        </p:txBody>
      </p:sp>
      <p:sp>
        <p:nvSpPr>
          <p:cNvPr id="103" name="テキスト ボックス 102"/>
          <p:cNvSpPr txBox="1"/>
          <p:nvPr/>
        </p:nvSpPr>
        <p:spPr>
          <a:xfrm>
            <a:off x="4676228" y="5682734"/>
            <a:ext cx="149282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dirty="0"/>
              <a:t>☞</a:t>
            </a:r>
            <a:r>
              <a:rPr kumimoji="1" lang="en-US" altLang="ja-JP" sz="1600" b="1" dirty="0"/>
              <a:t>POINT</a:t>
            </a:r>
            <a:endParaRPr kumimoji="1" lang="ja-JP" altLang="en-US" sz="1600" b="1" dirty="0"/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179512" y="6359715"/>
            <a:ext cx="4169404" cy="430887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lang="ja-JP" altLang="en-US" sz="1100" dirty="0"/>
              <a:t>社員に各項目を質問をして、全社員が同じ回答になるように、自社のあるべき姿を整理・共有できていますか？</a:t>
            </a:r>
            <a:endParaRPr lang="en-US" altLang="ja-JP" sz="1100" dirty="0"/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126845" y="6067417"/>
            <a:ext cx="149282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dirty="0"/>
              <a:t>☞</a:t>
            </a:r>
            <a:r>
              <a:rPr kumimoji="1" lang="en-US" altLang="ja-JP" sz="1600" b="1" dirty="0"/>
              <a:t>Question</a:t>
            </a:r>
            <a:endParaRPr kumimoji="1" lang="ja-JP" altLang="en-US" sz="1600" b="1" dirty="0"/>
          </a:p>
        </p:txBody>
      </p:sp>
      <p:sp>
        <p:nvSpPr>
          <p:cNvPr id="54" name="角丸四角形 53"/>
          <p:cNvSpPr/>
          <p:nvPr/>
        </p:nvSpPr>
        <p:spPr>
          <a:xfrm>
            <a:off x="1608646" y="1021958"/>
            <a:ext cx="1159707" cy="224383"/>
          </a:xfrm>
          <a:prstGeom prst="round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フレーム 54"/>
          <p:cNvSpPr/>
          <p:nvPr/>
        </p:nvSpPr>
        <p:spPr>
          <a:xfrm>
            <a:off x="119997" y="866909"/>
            <a:ext cx="4228919" cy="5154379"/>
          </a:xfrm>
          <a:prstGeom prst="frame">
            <a:avLst>
              <a:gd name="adj1" fmla="val 358"/>
            </a:avLst>
          </a:prstGeom>
          <a:solidFill>
            <a:srgbClr val="00CCFF"/>
          </a:solidFill>
          <a:ln w="9525">
            <a:solidFill>
              <a:srgbClr val="33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1737714" y="1021958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①使命感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7" name="角丸四角形 56"/>
          <p:cNvSpPr/>
          <p:nvPr/>
        </p:nvSpPr>
        <p:spPr>
          <a:xfrm>
            <a:off x="1619672" y="1713001"/>
            <a:ext cx="1159707" cy="224383"/>
          </a:xfrm>
          <a:prstGeom prst="round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1835122" y="1701968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②方針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9" name="角丸四角形 58"/>
          <p:cNvSpPr/>
          <p:nvPr/>
        </p:nvSpPr>
        <p:spPr>
          <a:xfrm>
            <a:off x="323528" y="2390110"/>
            <a:ext cx="3816424" cy="224383"/>
          </a:xfrm>
          <a:prstGeom prst="round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1835122" y="2379077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③本業</a:t>
            </a:r>
            <a:endParaRPr kumimoji="1"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467544" y="1298957"/>
            <a:ext cx="3456384" cy="329129"/>
          </a:xfrm>
          <a:prstGeom prst="rect">
            <a:avLst/>
          </a:prstGeom>
          <a:solidFill>
            <a:schemeClr val="bg1"/>
          </a:solidFill>
          <a:ln w="952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7" name="正方形/長方形 116"/>
          <p:cNvSpPr/>
          <p:nvPr/>
        </p:nvSpPr>
        <p:spPr>
          <a:xfrm>
            <a:off x="467544" y="1988840"/>
            <a:ext cx="3456384" cy="329129"/>
          </a:xfrm>
          <a:prstGeom prst="rect">
            <a:avLst/>
          </a:prstGeom>
          <a:solidFill>
            <a:schemeClr val="bg1"/>
          </a:solidFill>
          <a:ln w="952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0" name="テキスト ボックス 119"/>
          <p:cNvSpPr txBox="1"/>
          <p:nvPr/>
        </p:nvSpPr>
        <p:spPr>
          <a:xfrm>
            <a:off x="1824336" y="3211446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⑤商品</a:t>
            </a:r>
            <a:endParaRPr kumimoji="1" lang="ja-JP" altLang="en-US" sz="1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2" name="テキスト ボックス 121"/>
          <p:cNvSpPr txBox="1"/>
          <p:nvPr/>
        </p:nvSpPr>
        <p:spPr>
          <a:xfrm>
            <a:off x="2987250" y="3205837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⑥サービス</a:t>
            </a:r>
            <a:endParaRPr kumimoji="1" lang="ja-JP" altLang="en-US" sz="1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3" name="角丸四角形 122"/>
          <p:cNvSpPr/>
          <p:nvPr/>
        </p:nvSpPr>
        <p:spPr>
          <a:xfrm>
            <a:off x="323528" y="3228516"/>
            <a:ext cx="1082088" cy="224383"/>
          </a:xfrm>
          <a:prstGeom prst="roundRect">
            <a:avLst/>
          </a:prstGeom>
          <a:solidFill>
            <a:schemeClr val="bg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124" name="テキスト ボックス 123"/>
          <p:cNvSpPr txBox="1"/>
          <p:nvPr/>
        </p:nvSpPr>
        <p:spPr>
          <a:xfrm>
            <a:off x="432545" y="3213151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④お客様</a:t>
            </a:r>
            <a:endParaRPr kumimoji="1" lang="ja-JP" altLang="en-US" sz="1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5" name="正方形/長方形 124"/>
          <p:cNvSpPr/>
          <p:nvPr/>
        </p:nvSpPr>
        <p:spPr>
          <a:xfrm>
            <a:off x="332155" y="3511122"/>
            <a:ext cx="1082088" cy="997998"/>
          </a:xfrm>
          <a:prstGeom prst="rect">
            <a:avLst/>
          </a:prstGeom>
          <a:solidFill>
            <a:schemeClr val="bg1"/>
          </a:solidFill>
          <a:ln w="952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2" name="角丸四角形 131"/>
          <p:cNvSpPr/>
          <p:nvPr/>
        </p:nvSpPr>
        <p:spPr>
          <a:xfrm>
            <a:off x="323528" y="4597332"/>
            <a:ext cx="1082088" cy="224383"/>
          </a:xfrm>
          <a:prstGeom prst="roundRect">
            <a:avLst/>
          </a:prstGeom>
          <a:solidFill>
            <a:schemeClr val="bg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133" name="テキスト ボックス 132"/>
          <p:cNvSpPr txBox="1"/>
          <p:nvPr/>
        </p:nvSpPr>
        <p:spPr>
          <a:xfrm>
            <a:off x="278550" y="4581128"/>
            <a:ext cx="12947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⑦</a:t>
            </a:r>
            <a:r>
              <a:rPr lang="ja-JP" altLang="en-US" sz="9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お客様</a:t>
            </a:r>
            <a:r>
              <a:rPr kumimoji="1" lang="ja-JP" altLang="en-US" sz="9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第一主義</a:t>
            </a:r>
          </a:p>
        </p:txBody>
      </p:sp>
      <p:sp>
        <p:nvSpPr>
          <p:cNvPr id="136" name="正方形/長方形 135"/>
          <p:cNvSpPr/>
          <p:nvPr/>
        </p:nvSpPr>
        <p:spPr>
          <a:xfrm>
            <a:off x="1656082" y="3511122"/>
            <a:ext cx="1082088" cy="997998"/>
          </a:xfrm>
          <a:prstGeom prst="rect">
            <a:avLst/>
          </a:prstGeom>
          <a:solidFill>
            <a:schemeClr val="bg1"/>
          </a:solidFill>
          <a:ln w="952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7" name="正方形/長方形 136"/>
          <p:cNvSpPr/>
          <p:nvPr/>
        </p:nvSpPr>
        <p:spPr>
          <a:xfrm>
            <a:off x="2971985" y="3511122"/>
            <a:ext cx="1082088" cy="997998"/>
          </a:xfrm>
          <a:prstGeom prst="rect">
            <a:avLst/>
          </a:prstGeom>
          <a:solidFill>
            <a:schemeClr val="bg1"/>
          </a:solidFill>
          <a:ln w="952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1" name="角丸四角形 140"/>
          <p:cNvSpPr/>
          <p:nvPr/>
        </p:nvSpPr>
        <p:spPr>
          <a:xfrm>
            <a:off x="1666044" y="4606857"/>
            <a:ext cx="1082088" cy="224383"/>
          </a:xfrm>
          <a:prstGeom prst="roundRect">
            <a:avLst/>
          </a:prstGeom>
          <a:solidFill>
            <a:schemeClr val="bg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142" name="テキスト ボックス 141"/>
          <p:cNvSpPr txBox="1"/>
          <p:nvPr/>
        </p:nvSpPr>
        <p:spPr>
          <a:xfrm>
            <a:off x="1835696" y="4589787"/>
            <a:ext cx="129475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⑧強み</a:t>
            </a:r>
            <a:endParaRPr kumimoji="1" lang="ja-JP" altLang="en-US" sz="1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44" name="角丸四角形 143"/>
          <p:cNvSpPr/>
          <p:nvPr/>
        </p:nvSpPr>
        <p:spPr>
          <a:xfrm>
            <a:off x="2963358" y="4597906"/>
            <a:ext cx="1082088" cy="224383"/>
          </a:xfrm>
          <a:prstGeom prst="roundRect">
            <a:avLst/>
          </a:prstGeom>
          <a:solidFill>
            <a:schemeClr val="bg1"/>
          </a:solidFill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145" name="テキスト ボックス 144"/>
          <p:cNvSpPr txBox="1"/>
          <p:nvPr/>
        </p:nvSpPr>
        <p:spPr>
          <a:xfrm>
            <a:off x="3059258" y="4589786"/>
            <a:ext cx="10806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⑨差別化</a:t>
            </a:r>
            <a:endParaRPr kumimoji="1" lang="ja-JP" altLang="en-US" sz="1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4" name="テキスト ボックス 46"/>
          <p:cNvSpPr txBox="1"/>
          <p:nvPr/>
        </p:nvSpPr>
        <p:spPr>
          <a:xfrm>
            <a:off x="4728509" y="543744"/>
            <a:ext cx="113963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1600" b="1" dirty="0"/>
              <a:t>☞ </a:t>
            </a:r>
            <a:r>
              <a:rPr lang="ja-JP" altLang="en-US" sz="1400" b="1" dirty="0"/>
              <a:t>参考例</a:t>
            </a:r>
            <a:endParaRPr kumimoji="1" lang="ja-JP" altLang="en-US" sz="1400" b="1" dirty="0"/>
          </a:p>
        </p:txBody>
      </p:sp>
      <p:sp>
        <p:nvSpPr>
          <p:cNvPr id="105" name="正方形/長方形 104"/>
          <p:cNvSpPr/>
          <p:nvPr/>
        </p:nvSpPr>
        <p:spPr>
          <a:xfrm>
            <a:off x="323528" y="4902470"/>
            <a:ext cx="1082088" cy="997998"/>
          </a:xfrm>
          <a:prstGeom prst="rect">
            <a:avLst/>
          </a:prstGeom>
          <a:solidFill>
            <a:schemeClr val="bg1"/>
          </a:solidFill>
          <a:ln w="952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6" name="正方形/長方形 105"/>
          <p:cNvSpPr/>
          <p:nvPr/>
        </p:nvSpPr>
        <p:spPr>
          <a:xfrm>
            <a:off x="1659916" y="4902470"/>
            <a:ext cx="1082088" cy="997998"/>
          </a:xfrm>
          <a:prstGeom prst="rect">
            <a:avLst/>
          </a:prstGeom>
          <a:solidFill>
            <a:schemeClr val="bg1"/>
          </a:solidFill>
          <a:ln w="952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7" name="正方形/長方形 106"/>
          <p:cNvSpPr/>
          <p:nvPr/>
        </p:nvSpPr>
        <p:spPr>
          <a:xfrm>
            <a:off x="2963358" y="4902470"/>
            <a:ext cx="1082088" cy="997998"/>
          </a:xfrm>
          <a:prstGeom prst="rect">
            <a:avLst/>
          </a:prstGeom>
          <a:solidFill>
            <a:schemeClr val="bg1"/>
          </a:solidFill>
          <a:ln w="952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8" name="正方形/長方形 107"/>
          <p:cNvSpPr/>
          <p:nvPr/>
        </p:nvSpPr>
        <p:spPr>
          <a:xfrm>
            <a:off x="468933" y="2689394"/>
            <a:ext cx="3456384" cy="329129"/>
          </a:xfrm>
          <a:prstGeom prst="rect">
            <a:avLst/>
          </a:prstGeom>
          <a:solidFill>
            <a:schemeClr val="bg1"/>
          </a:solidFill>
          <a:ln w="952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68383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827"/>
    </mc:Choice>
    <mc:Fallback xmlns="">
      <p:transition spd="slow" advTm="827"/>
    </mc:Fallback>
  </mc:AlternateContent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4483</TotalTime>
  <Words>264</Words>
  <Application>Microsoft Office PowerPoint</Application>
  <PresentationFormat>画面に合わせる (4:3)</PresentationFormat>
  <Paragraphs>58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Meiryo UI</vt:lpstr>
      <vt:lpstr>ＭＳ Ｐゴシック</vt:lpstr>
      <vt:lpstr>メイリオ</vt:lpstr>
      <vt:lpstr>Arial</vt:lpstr>
      <vt:lpstr>Calibri</vt:lpstr>
      <vt:lpstr>Office ​​テーマ</vt:lpstr>
      <vt:lpstr>PowerPoint プレゼンテーション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kodato</dc:creator>
  <cp:lastModifiedBy>村上 徹</cp:lastModifiedBy>
  <cp:revision>8</cp:revision>
  <cp:lastPrinted>2016-12-12T21:31:32Z</cp:lastPrinted>
  <dcterms:created xsi:type="dcterms:W3CDTF">2015-04-09T07:50:16Z</dcterms:created>
  <dcterms:modified xsi:type="dcterms:W3CDTF">2019-09-17T05:37:07Z</dcterms:modified>
</cp:coreProperties>
</file>

<file path=docProps/thumbnail.jpeg>
</file>